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2.bin" ContentType="application/vnd.openxmlformats-officedocument.oleObject"/>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527" r:id="rId2"/>
    <p:sldId id="530" r:id="rId3"/>
    <p:sldId id="381" r:id="rId4"/>
    <p:sldId id="589" r:id="rId5"/>
    <p:sldId id="537" r:id="rId6"/>
    <p:sldId id="582" r:id="rId7"/>
    <p:sldId id="583" r:id="rId8"/>
    <p:sldId id="535" r:id="rId9"/>
    <p:sldId id="538" r:id="rId10"/>
    <p:sldId id="540" r:id="rId11"/>
    <p:sldId id="542" r:id="rId12"/>
    <p:sldId id="543" r:id="rId13"/>
    <p:sldId id="544" r:id="rId14"/>
    <p:sldId id="584" r:id="rId15"/>
    <p:sldId id="547" r:id="rId16"/>
    <p:sldId id="586" r:id="rId17"/>
    <p:sldId id="548" r:id="rId18"/>
    <p:sldId id="591" r:id="rId19"/>
    <p:sldId id="549" r:id="rId20"/>
    <p:sldId id="550" r:id="rId21"/>
    <p:sldId id="551" r:id="rId22"/>
    <p:sldId id="552" r:id="rId23"/>
    <p:sldId id="554" r:id="rId24"/>
    <p:sldId id="555" r:id="rId25"/>
    <p:sldId id="556" r:id="rId26"/>
    <p:sldId id="557" r:id="rId27"/>
    <p:sldId id="558" r:id="rId28"/>
    <p:sldId id="561" r:id="rId29"/>
    <p:sldId id="563" r:id="rId30"/>
    <p:sldId id="564" r:id="rId31"/>
    <p:sldId id="565" r:id="rId32"/>
    <p:sldId id="566" r:id="rId33"/>
    <p:sldId id="567" r:id="rId34"/>
    <p:sldId id="569" r:id="rId35"/>
    <p:sldId id="579" r:id="rId36"/>
    <p:sldId id="580" r:id="rId37"/>
    <p:sldId id="594" r:id="rId38"/>
    <p:sldId id="592" r:id="rId39"/>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3E7E58"/>
    <a:srgbClr val="336748"/>
    <a:srgbClr val="54AA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33" autoAdjust="0"/>
    <p:restoredTop sz="77479" autoAdjust="0"/>
  </p:normalViewPr>
  <p:slideViewPr>
    <p:cSldViewPr>
      <p:cViewPr varScale="1">
        <p:scale>
          <a:sx n="142" d="100"/>
          <a:sy n="142" d="100"/>
        </p:scale>
        <p:origin x="-440" y="-112"/>
      </p:cViewPr>
      <p:guideLst>
        <p:guide orient="horz" pos="1620"/>
        <p:guide pos="2880"/>
      </p:guideLst>
    </p:cSldViewPr>
  </p:slideViewPr>
  <p:outlineViewPr>
    <p:cViewPr>
      <p:scale>
        <a:sx n="33" d="100"/>
        <a:sy n="33" d="100"/>
      </p:scale>
      <p:origin x="0" y="4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image" Target="../media/image6.png"/><Relationship Id="rId2" Type="http://schemas.openxmlformats.org/officeDocument/2006/relationships/image" Target="../media/image7.png"/></Relationships>
</file>

<file path=ppt/diagrams/_rels/data3.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png"/><Relationship Id="rId1" Type="http://schemas.openxmlformats.org/officeDocument/2006/relationships/image" Target="../media/image41.jpeg"/><Relationship Id="rId2" Type="http://schemas.openxmlformats.org/officeDocument/2006/relationships/image" Target="../media/image4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image" Target="../media/image6.png"/><Relationship Id="rId2"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77BD42-DC97-4DD0-BA37-3145675ECBC7}" type="doc">
      <dgm:prSet loTypeId="urn:microsoft.com/office/officeart/2005/8/layout/hList7#2" loCatId="list" qsTypeId="urn:microsoft.com/office/officeart/2005/8/quickstyle/3d3" qsCatId="3D" csTypeId="urn:microsoft.com/office/officeart/2005/8/colors/colorful5" csCatId="colorful" phldr="1"/>
      <dgm:spPr/>
      <dgm:t>
        <a:bodyPr/>
        <a:lstStyle/>
        <a:p>
          <a:endParaRPr lang="ms-MY"/>
        </a:p>
      </dgm:t>
    </dgm:pt>
    <dgm:pt modelId="{425F0CE8-DDC6-46E9-8BFD-36D82ECCD626}">
      <dgm:prSet phldrT="[Text]" custT="1"/>
      <dgm:spPr>
        <a:xfrm>
          <a:off x="1648658" y="0"/>
          <a:ext cx="1561110" cy="3240360"/>
        </a:xfrm>
        <a:solidFill>
          <a:srgbClr val="00206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sz="2000" b="1" dirty="0" smtClean="0">
              <a:solidFill>
                <a:srgbClr val="FFFF00"/>
              </a:solidFill>
              <a:latin typeface="Arial Narrow" panose="020B0606020202030204" pitchFamily="34" charset="0"/>
              <a:ea typeface="+mn-ea"/>
              <a:cs typeface="+mn-cs"/>
            </a:rPr>
            <a:t>Institutions</a:t>
          </a:r>
        </a:p>
        <a:p>
          <a:r>
            <a:rPr lang="en-US" sz="1600" b="1" dirty="0" smtClean="0">
              <a:solidFill>
                <a:sysClr val="window" lastClr="FFFFFF"/>
              </a:solidFill>
              <a:latin typeface="Arial Narrow" panose="020B0606020202030204" pitchFamily="34" charset="0"/>
              <a:ea typeface="+mn-ea"/>
              <a:cs typeface="+mn-cs"/>
            </a:rPr>
            <a:t>Specialization and optimization </a:t>
          </a:r>
          <a:endParaRPr lang="ms-MY" sz="2400" b="1" dirty="0">
            <a:solidFill>
              <a:sysClr val="window" lastClr="FFFFFF"/>
            </a:solidFill>
            <a:latin typeface="Arial Narrow" panose="020B0606020202030204" pitchFamily="34" charset="0"/>
            <a:ea typeface="+mn-ea"/>
            <a:cs typeface="+mn-cs"/>
          </a:endParaRPr>
        </a:p>
      </dgm:t>
    </dgm:pt>
    <dgm:pt modelId="{9607EBE6-E18E-4850-9F7C-5086DB835C07}" type="parTrans" cxnId="{BCE37675-C24E-40B0-BB4D-3BFF4A5B08FD}">
      <dgm:prSet/>
      <dgm:spPr/>
      <dgm:t>
        <a:bodyPr/>
        <a:lstStyle/>
        <a:p>
          <a:endParaRPr lang="ms-MY" sz="2400" b="1">
            <a:latin typeface="Arial Narrow" panose="020B0606020202030204" pitchFamily="34" charset="0"/>
          </a:endParaRPr>
        </a:p>
      </dgm:t>
    </dgm:pt>
    <dgm:pt modelId="{FCE1B29D-6797-48EE-AEBF-3A5C2C0E8C6F}" type="sibTrans" cxnId="{BCE37675-C24E-40B0-BB4D-3BFF4A5B08FD}">
      <dgm:prSet/>
      <dgm:spPr/>
      <dgm:t>
        <a:bodyPr/>
        <a:lstStyle/>
        <a:p>
          <a:endParaRPr lang="ms-MY" sz="2400" b="1">
            <a:latin typeface="Arial Narrow" panose="020B0606020202030204" pitchFamily="34" charset="0"/>
          </a:endParaRPr>
        </a:p>
      </dgm:t>
    </dgm:pt>
    <dgm:pt modelId="{70E9A0E5-C648-4037-ABE2-569FB35A7E69}">
      <dgm:prSet phldrT="[Text]" custT="1"/>
      <dgm:spPr>
        <a:xfrm>
          <a:off x="3256602" y="0"/>
          <a:ext cx="1561110" cy="3240360"/>
        </a:xfrm>
        <a:solidFill>
          <a:srgbClr val="9BBB59">
            <a:lumMod val="5000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sz="2000" b="1" dirty="0" err="1" smtClean="0">
              <a:solidFill>
                <a:srgbClr val="FFFF00"/>
              </a:solidFill>
              <a:latin typeface="Arial Narrow" panose="020B0606020202030204" pitchFamily="34" charset="0"/>
              <a:ea typeface="+mn-ea"/>
              <a:cs typeface="+mn-cs"/>
            </a:rPr>
            <a:t>Programme</a:t>
          </a:r>
          <a:endParaRPr lang="en-US" sz="2000" b="1" dirty="0" smtClean="0">
            <a:solidFill>
              <a:srgbClr val="FFFF00"/>
            </a:solidFill>
            <a:latin typeface="Arial Narrow" panose="020B0606020202030204" pitchFamily="34" charset="0"/>
            <a:ea typeface="+mn-ea"/>
            <a:cs typeface="+mn-cs"/>
          </a:endParaRPr>
        </a:p>
        <a:p>
          <a:r>
            <a:rPr lang="en-US" sz="1600" b="1" dirty="0" smtClean="0">
              <a:solidFill>
                <a:sysClr val="window" lastClr="FFFFFF"/>
              </a:solidFill>
              <a:latin typeface="Arial Narrow" panose="020B0606020202030204" pitchFamily="34" charset="0"/>
              <a:ea typeface="+mn-ea"/>
              <a:cs typeface="+mn-cs"/>
            </a:rPr>
            <a:t>Industry compliance and high employability</a:t>
          </a:r>
          <a:endParaRPr lang="ms-MY" sz="2000" b="1" dirty="0">
            <a:solidFill>
              <a:sysClr val="window" lastClr="FFFFFF"/>
            </a:solidFill>
            <a:latin typeface="Arial Narrow" panose="020B0606020202030204" pitchFamily="34" charset="0"/>
            <a:ea typeface="+mn-ea"/>
            <a:cs typeface="+mn-cs"/>
          </a:endParaRPr>
        </a:p>
      </dgm:t>
    </dgm:pt>
    <dgm:pt modelId="{76752EE9-36CF-4975-9BFA-0513DA2B7DAA}" type="parTrans" cxnId="{8B9AEC97-43C1-4BF2-A4C1-81A0C73256C2}">
      <dgm:prSet/>
      <dgm:spPr/>
      <dgm:t>
        <a:bodyPr/>
        <a:lstStyle/>
        <a:p>
          <a:endParaRPr lang="ms-MY" sz="2400" b="1">
            <a:latin typeface="Arial Narrow" panose="020B0606020202030204" pitchFamily="34" charset="0"/>
          </a:endParaRPr>
        </a:p>
      </dgm:t>
    </dgm:pt>
    <dgm:pt modelId="{FC857320-BD2B-44E1-9AAF-4C1D732699A1}" type="sibTrans" cxnId="{8B9AEC97-43C1-4BF2-A4C1-81A0C73256C2}">
      <dgm:prSet/>
      <dgm:spPr/>
      <dgm:t>
        <a:bodyPr/>
        <a:lstStyle/>
        <a:p>
          <a:endParaRPr lang="ms-MY" sz="2400" b="1">
            <a:latin typeface="Arial Narrow" panose="020B0606020202030204" pitchFamily="34" charset="0"/>
          </a:endParaRPr>
        </a:p>
      </dgm:t>
    </dgm:pt>
    <dgm:pt modelId="{9FB016A5-45A6-4823-910E-F853EED25F8D}">
      <dgm:prSet phldrT="[Text]" custT="1"/>
      <dgm:spPr>
        <a:xfrm>
          <a:off x="4864546" y="0"/>
          <a:ext cx="1561110" cy="3240360"/>
        </a:xfrm>
        <a:solidFill>
          <a:srgbClr val="F79646">
            <a:lumMod val="5000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sz="2000" b="1" dirty="0" smtClean="0">
              <a:solidFill>
                <a:srgbClr val="FFFF00"/>
              </a:solidFill>
              <a:latin typeface="Arial Narrow" panose="020B0606020202030204" pitchFamily="34" charset="0"/>
              <a:ea typeface="+mn-ea"/>
              <a:cs typeface="+mn-cs"/>
            </a:rPr>
            <a:t>Instructor / Lecturers</a:t>
          </a:r>
        </a:p>
        <a:p>
          <a:r>
            <a:rPr lang="en-US" sz="1600" b="1" dirty="0" smtClean="0">
              <a:solidFill>
                <a:sysClr val="window" lastClr="FFFFFF"/>
              </a:solidFill>
              <a:latin typeface="Arial Narrow" panose="020B0606020202030204" pitchFamily="34" charset="0"/>
              <a:ea typeface="+mn-ea"/>
              <a:cs typeface="+mn-cs"/>
            </a:rPr>
            <a:t>Highly skilled and better delivery</a:t>
          </a:r>
          <a:endParaRPr lang="ms-MY" sz="1800" b="1" dirty="0">
            <a:solidFill>
              <a:sysClr val="window" lastClr="FFFFFF"/>
            </a:solidFill>
            <a:latin typeface="Arial Narrow" panose="020B0606020202030204" pitchFamily="34" charset="0"/>
            <a:ea typeface="+mn-ea"/>
            <a:cs typeface="+mn-cs"/>
          </a:endParaRPr>
        </a:p>
      </dgm:t>
    </dgm:pt>
    <dgm:pt modelId="{FF8684F5-C3BB-4CE5-B448-5D0B48F50164}" type="parTrans" cxnId="{AD7D12A2-15FF-46CD-B57B-DB2578E9817F}">
      <dgm:prSet/>
      <dgm:spPr/>
      <dgm:t>
        <a:bodyPr/>
        <a:lstStyle/>
        <a:p>
          <a:endParaRPr lang="ms-MY" sz="2400" b="1">
            <a:latin typeface="Arial Narrow" panose="020B0606020202030204" pitchFamily="34" charset="0"/>
          </a:endParaRPr>
        </a:p>
      </dgm:t>
    </dgm:pt>
    <dgm:pt modelId="{2C3FB09C-A193-49E1-93CE-8DFF5C927E22}" type="sibTrans" cxnId="{AD7D12A2-15FF-46CD-B57B-DB2578E9817F}">
      <dgm:prSet/>
      <dgm:spPr/>
      <dgm:t>
        <a:bodyPr/>
        <a:lstStyle/>
        <a:p>
          <a:endParaRPr lang="ms-MY" sz="2400" b="1">
            <a:latin typeface="Arial Narrow" panose="020B0606020202030204" pitchFamily="34" charset="0"/>
          </a:endParaRPr>
        </a:p>
      </dgm:t>
    </dgm:pt>
    <dgm:pt modelId="{324C77F8-2957-4042-84BA-4A8D15F8E508}">
      <dgm:prSet custT="1"/>
      <dgm:spPr>
        <a:xfrm>
          <a:off x="84487" y="0"/>
          <a:ext cx="1561110" cy="3240360"/>
        </a:xfrm>
        <a:solidFill>
          <a:srgbClr val="C0504D">
            <a:lumMod val="5000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nchor="ctr"/>
        <a:lstStyle/>
        <a:p>
          <a:r>
            <a:rPr lang="en-US" sz="2000" b="1" dirty="0" smtClean="0">
              <a:solidFill>
                <a:srgbClr val="FFFF00"/>
              </a:solidFill>
              <a:latin typeface="Arial Narrow" panose="020B0606020202030204" pitchFamily="34" charset="0"/>
              <a:ea typeface="+mn-ea"/>
              <a:cs typeface="+mn-cs"/>
            </a:rPr>
            <a:t>Public (Students)</a:t>
          </a:r>
        </a:p>
        <a:p>
          <a:r>
            <a:rPr lang="en-US" sz="1400" b="1" dirty="0" smtClean="0">
              <a:solidFill>
                <a:sysClr val="window" lastClr="FFFFFF"/>
              </a:solidFill>
              <a:latin typeface="Arial Narrow" panose="020B0606020202030204" pitchFamily="34" charset="0"/>
              <a:ea typeface="+mn-ea"/>
              <a:cs typeface="+mn-cs"/>
            </a:rPr>
            <a:t>Clear education pathways and employment with better income</a:t>
          </a:r>
          <a:endParaRPr lang="ms-MY" sz="1400" b="1" dirty="0">
            <a:solidFill>
              <a:sysClr val="window" lastClr="FFFFFF"/>
            </a:solidFill>
            <a:latin typeface="Arial Narrow" panose="020B0606020202030204" pitchFamily="34" charset="0"/>
            <a:ea typeface="+mn-ea"/>
            <a:cs typeface="+mn-cs"/>
          </a:endParaRPr>
        </a:p>
      </dgm:t>
    </dgm:pt>
    <dgm:pt modelId="{8E265D6A-5938-4EE4-BC17-86DFE8D2AD9A}" type="parTrans" cxnId="{62B06513-060A-44E7-909C-21DF58D19836}">
      <dgm:prSet/>
      <dgm:spPr/>
      <dgm:t>
        <a:bodyPr/>
        <a:lstStyle/>
        <a:p>
          <a:endParaRPr lang="ms-MY" sz="1800" b="1"/>
        </a:p>
      </dgm:t>
    </dgm:pt>
    <dgm:pt modelId="{881DF55C-61BF-419B-85DD-56779E8A404B}" type="sibTrans" cxnId="{62B06513-060A-44E7-909C-21DF58D19836}">
      <dgm:prSet/>
      <dgm:spPr/>
      <dgm:t>
        <a:bodyPr/>
        <a:lstStyle/>
        <a:p>
          <a:endParaRPr lang="ms-MY" sz="1800" b="1"/>
        </a:p>
      </dgm:t>
    </dgm:pt>
    <dgm:pt modelId="{0F94DDAF-1CAD-4F7B-9150-A283F9438297}">
      <dgm:prSet custT="1"/>
      <dgm:spPr>
        <a:xfrm>
          <a:off x="6431777" y="0"/>
          <a:ext cx="1561110" cy="3240360"/>
        </a:xfrm>
        <a:solidFill>
          <a:srgbClr val="EEECE1">
            <a:lumMod val="1000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sz="2000" b="1" dirty="0" smtClean="0">
              <a:solidFill>
                <a:srgbClr val="FFFF00"/>
              </a:solidFill>
              <a:latin typeface="Arial Narrow" panose="020B0606020202030204" pitchFamily="34" charset="0"/>
              <a:ea typeface="+mn-ea"/>
              <a:cs typeface="+mn-cs"/>
            </a:rPr>
            <a:t>Industry</a:t>
          </a:r>
        </a:p>
        <a:p>
          <a:r>
            <a:rPr lang="en-US" sz="1600" b="1" dirty="0" smtClean="0">
              <a:solidFill>
                <a:sysClr val="window" lastClr="FFFFFF"/>
              </a:solidFill>
              <a:latin typeface="Arial Narrow" panose="020B0606020202030204" pitchFamily="34" charset="0"/>
              <a:ea typeface="+mn-ea"/>
              <a:cs typeface="+mn-cs"/>
            </a:rPr>
            <a:t>Better engagement with institutions</a:t>
          </a:r>
          <a:endParaRPr lang="ms-MY" sz="1600" dirty="0">
            <a:solidFill>
              <a:sysClr val="window" lastClr="FFFFFF"/>
            </a:solidFill>
            <a:latin typeface="Calibri"/>
            <a:ea typeface="+mn-ea"/>
            <a:cs typeface="+mn-cs"/>
          </a:endParaRPr>
        </a:p>
      </dgm:t>
    </dgm:pt>
    <dgm:pt modelId="{3C4D961C-AB58-42E3-B5BB-FA69975B7D1D}" type="parTrans" cxnId="{C1B9B353-B8BA-4F80-A5A6-6F2210F08ED4}">
      <dgm:prSet/>
      <dgm:spPr/>
      <dgm:t>
        <a:bodyPr/>
        <a:lstStyle/>
        <a:p>
          <a:endParaRPr lang="ms-MY" sz="1800"/>
        </a:p>
      </dgm:t>
    </dgm:pt>
    <dgm:pt modelId="{FDE2D065-77D0-4F09-AC2E-4604B6F5A3D5}" type="sibTrans" cxnId="{C1B9B353-B8BA-4F80-A5A6-6F2210F08ED4}">
      <dgm:prSet/>
      <dgm:spPr/>
      <dgm:t>
        <a:bodyPr/>
        <a:lstStyle/>
        <a:p>
          <a:endParaRPr lang="ms-MY" sz="1800"/>
        </a:p>
      </dgm:t>
    </dgm:pt>
    <dgm:pt modelId="{31F17998-1261-4FB2-9E4A-BB7BF77F9466}" type="pres">
      <dgm:prSet presAssocID="{1077BD42-DC97-4DD0-BA37-3145675ECBC7}" presName="Name0" presStyleCnt="0">
        <dgm:presLayoutVars>
          <dgm:dir/>
          <dgm:resizeHandles val="exact"/>
        </dgm:presLayoutVars>
      </dgm:prSet>
      <dgm:spPr/>
      <dgm:t>
        <a:bodyPr/>
        <a:lstStyle/>
        <a:p>
          <a:endParaRPr lang="ms-MY"/>
        </a:p>
      </dgm:t>
    </dgm:pt>
    <dgm:pt modelId="{C4B03037-4C05-4A2B-B018-DAB2E2B0305F}" type="pres">
      <dgm:prSet presAssocID="{1077BD42-DC97-4DD0-BA37-3145675ECBC7}" presName="fgShape" presStyleLbl="fgShp" presStyleIdx="0" presStyleCnt="1" custScaleX="80989" custLinFactNeighborX="-409" custLinFactNeighborY="39576"/>
      <dgm:spPr>
        <a:xfrm>
          <a:off x="1018698" y="2592288"/>
          <a:ext cx="5955491" cy="486054"/>
        </a:xfrm>
        <a:prstGeom prst="leftRightArrow">
          <a:avLst/>
        </a:prstGeom>
        <a:solidFill>
          <a:srgbClr val="4BACC6">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endParaRPr lang="ms-MY"/>
        </a:p>
      </dgm:t>
    </dgm:pt>
    <dgm:pt modelId="{274EDD37-9F72-4390-B165-6FCE4BE05EC6}" type="pres">
      <dgm:prSet presAssocID="{1077BD42-DC97-4DD0-BA37-3145675ECBC7}" presName="linComp" presStyleCnt="0"/>
      <dgm:spPr/>
    </dgm:pt>
    <dgm:pt modelId="{C519C7E3-D389-4AA4-B108-CD1CA9288CAA}" type="pres">
      <dgm:prSet presAssocID="{425F0CE8-DDC6-46E9-8BFD-36D82ECCD626}" presName="compNode" presStyleCnt="0"/>
      <dgm:spPr/>
    </dgm:pt>
    <dgm:pt modelId="{39C3D04C-61BD-4028-BAF3-94880A64E1BD}" type="pres">
      <dgm:prSet presAssocID="{425F0CE8-DDC6-46E9-8BFD-36D82ECCD626}" presName="bkgdShape" presStyleLbl="node1" presStyleIdx="0" presStyleCnt="5" custLinFactX="7260" custLinFactNeighborX="100000" custLinFactNeighborY="-787"/>
      <dgm:spPr>
        <a:prstGeom prst="roundRect">
          <a:avLst>
            <a:gd name="adj" fmla="val 10000"/>
          </a:avLst>
        </a:prstGeom>
      </dgm:spPr>
      <dgm:t>
        <a:bodyPr/>
        <a:lstStyle/>
        <a:p>
          <a:endParaRPr lang="ms-MY"/>
        </a:p>
      </dgm:t>
    </dgm:pt>
    <dgm:pt modelId="{73DECBDA-0E4E-4369-8B22-46927B423267}" type="pres">
      <dgm:prSet presAssocID="{425F0CE8-DDC6-46E9-8BFD-36D82ECCD626}" presName="nodeTx" presStyleLbl="node1" presStyleIdx="0" presStyleCnt="5">
        <dgm:presLayoutVars>
          <dgm:bulletEnabled val="1"/>
        </dgm:presLayoutVars>
      </dgm:prSet>
      <dgm:spPr/>
      <dgm:t>
        <a:bodyPr/>
        <a:lstStyle/>
        <a:p>
          <a:endParaRPr lang="ms-MY"/>
        </a:p>
      </dgm:t>
    </dgm:pt>
    <dgm:pt modelId="{211E2793-D2A1-4134-942F-3E9AEAD24D5E}" type="pres">
      <dgm:prSet presAssocID="{425F0CE8-DDC6-46E9-8BFD-36D82ECCD626}" presName="invisiNode" presStyleLbl="node1" presStyleIdx="0" presStyleCnt="5"/>
      <dgm:spPr/>
    </dgm:pt>
    <dgm:pt modelId="{069EE0DD-3B55-43E5-A944-122559E0787F}" type="pres">
      <dgm:prSet presAssocID="{425F0CE8-DDC6-46E9-8BFD-36D82ECCD626}" presName="imagNode" presStyleLbl="fgImgPlace1" presStyleIdx="0" presStyleCnt="5" custScaleY="90047" custLinFactX="73754" custLinFactNeighborX="100000" custLinFactNeighborY="-16958"/>
      <dgm:spPr>
        <a:xfrm>
          <a:off x="1872209" y="216023"/>
          <a:ext cx="1079039" cy="1079039"/>
        </a:xfrm>
        <a:prstGeom prst="ellipse">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endParaRPr lang="en-GB"/>
        </a:p>
      </dgm:t>
    </dgm:pt>
    <dgm:pt modelId="{9D46CEAB-9B11-4D0E-AE21-033E46F75286}" type="pres">
      <dgm:prSet presAssocID="{FCE1B29D-6797-48EE-AEBF-3A5C2C0E8C6F}" presName="sibTrans" presStyleLbl="sibTrans2D1" presStyleIdx="0" presStyleCnt="0"/>
      <dgm:spPr/>
      <dgm:t>
        <a:bodyPr/>
        <a:lstStyle/>
        <a:p>
          <a:endParaRPr lang="ms-MY"/>
        </a:p>
      </dgm:t>
    </dgm:pt>
    <dgm:pt modelId="{D4F26F12-EF24-4FE6-8EDD-321042AF3239}" type="pres">
      <dgm:prSet presAssocID="{70E9A0E5-C648-4037-ABE2-569FB35A7E69}" presName="compNode" presStyleCnt="0"/>
      <dgm:spPr/>
    </dgm:pt>
    <dgm:pt modelId="{CB4EC35F-C7F1-4107-BB84-5DDB449CF0D0}" type="pres">
      <dgm:prSet presAssocID="{70E9A0E5-C648-4037-ABE2-569FB35A7E69}" presName="bkgdShape" presStyleLbl="node1" presStyleIdx="1" presStyleCnt="5" custLinFactX="5608" custLinFactNeighborX="100000"/>
      <dgm:spPr>
        <a:prstGeom prst="roundRect">
          <a:avLst>
            <a:gd name="adj" fmla="val 10000"/>
          </a:avLst>
        </a:prstGeom>
      </dgm:spPr>
      <dgm:t>
        <a:bodyPr/>
        <a:lstStyle/>
        <a:p>
          <a:endParaRPr lang="ms-MY"/>
        </a:p>
      </dgm:t>
    </dgm:pt>
    <dgm:pt modelId="{628DB75C-7BDB-4DB0-85B3-BC182C4BF129}" type="pres">
      <dgm:prSet presAssocID="{70E9A0E5-C648-4037-ABE2-569FB35A7E69}" presName="nodeTx" presStyleLbl="node1" presStyleIdx="1" presStyleCnt="5">
        <dgm:presLayoutVars>
          <dgm:bulletEnabled val="1"/>
        </dgm:presLayoutVars>
      </dgm:prSet>
      <dgm:spPr/>
      <dgm:t>
        <a:bodyPr/>
        <a:lstStyle/>
        <a:p>
          <a:endParaRPr lang="ms-MY"/>
        </a:p>
      </dgm:t>
    </dgm:pt>
    <dgm:pt modelId="{BB2B6B79-10DE-48A6-8233-FA6BD570F6D5}" type="pres">
      <dgm:prSet presAssocID="{70E9A0E5-C648-4037-ABE2-569FB35A7E69}" presName="invisiNode" presStyleLbl="node1" presStyleIdx="1" presStyleCnt="5"/>
      <dgm:spPr/>
    </dgm:pt>
    <dgm:pt modelId="{43258E2A-C077-479E-8A66-5AC8F31FF063}" type="pres">
      <dgm:prSet presAssocID="{70E9A0E5-C648-4037-ABE2-569FB35A7E69}" presName="imagNode" presStyleLbl="fgImgPlace1" presStyleIdx="1" presStyleCnt="5" custLinFactX="72900" custLinFactNeighborX="100000" custLinFactNeighborY="-11982"/>
      <dgm:spPr>
        <a:xfrm>
          <a:off x="3518049" y="216023"/>
          <a:ext cx="1079039" cy="1079039"/>
        </a:xfrm>
        <a:prstGeom prst="ellipse">
          <a:avLst/>
        </a:prstGeom>
        <a:blipFill rotWithShape="1">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endParaRPr lang="ms-MY"/>
        </a:p>
      </dgm:t>
    </dgm:pt>
    <dgm:pt modelId="{903F3DD8-87D2-4975-978A-AF544D32591A}" type="pres">
      <dgm:prSet presAssocID="{FC857320-BD2B-44E1-9AAF-4C1D732699A1}" presName="sibTrans" presStyleLbl="sibTrans2D1" presStyleIdx="0" presStyleCnt="0"/>
      <dgm:spPr/>
      <dgm:t>
        <a:bodyPr/>
        <a:lstStyle/>
        <a:p>
          <a:endParaRPr lang="ms-MY"/>
        </a:p>
      </dgm:t>
    </dgm:pt>
    <dgm:pt modelId="{A7DA1E82-7D06-4880-93AA-65FFA227F130}" type="pres">
      <dgm:prSet presAssocID="{9FB016A5-45A6-4823-910E-F853EED25F8D}" presName="compNode" presStyleCnt="0"/>
      <dgm:spPr/>
    </dgm:pt>
    <dgm:pt modelId="{4D654ED1-66D8-476E-BEE7-5038AD328A00}" type="pres">
      <dgm:prSet presAssocID="{9FB016A5-45A6-4823-910E-F853EED25F8D}" presName="bkgdShape" presStyleLbl="node1" presStyleIdx="2" presStyleCnt="5" custLinFactX="5608" custLinFactNeighborX="100000"/>
      <dgm:spPr>
        <a:prstGeom prst="roundRect">
          <a:avLst>
            <a:gd name="adj" fmla="val 10000"/>
          </a:avLst>
        </a:prstGeom>
      </dgm:spPr>
      <dgm:t>
        <a:bodyPr/>
        <a:lstStyle/>
        <a:p>
          <a:endParaRPr lang="ms-MY"/>
        </a:p>
      </dgm:t>
    </dgm:pt>
    <dgm:pt modelId="{60DCFB4E-D802-42B3-B6D4-6620F01C56C5}" type="pres">
      <dgm:prSet presAssocID="{9FB016A5-45A6-4823-910E-F853EED25F8D}" presName="nodeTx" presStyleLbl="node1" presStyleIdx="2" presStyleCnt="5">
        <dgm:presLayoutVars>
          <dgm:bulletEnabled val="1"/>
        </dgm:presLayoutVars>
      </dgm:prSet>
      <dgm:spPr/>
      <dgm:t>
        <a:bodyPr/>
        <a:lstStyle/>
        <a:p>
          <a:endParaRPr lang="ms-MY"/>
        </a:p>
      </dgm:t>
    </dgm:pt>
    <dgm:pt modelId="{90D29981-8804-4472-BAB9-D31B5E843DA4}" type="pres">
      <dgm:prSet presAssocID="{9FB016A5-45A6-4823-910E-F853EED25F8D}" presName="invisiNode" presStyleLbl="node1" presStyleIdx="2" presStyleCnt="5"/>
      <dgm:spPr/>
    </dgm:pt>
    <dgm:pt modelId="{74D2CE4D-F39D-488F-887C-3F6289A43087}" type="pres">
      <dgm:prSet presAssocID="{9FB016A5-45A6-4823-910E-F853EED25F8D}" presName="imagNode" presStyleLbl="fgImgPlace1" presStyleIdx="2" presStyleCnt="5" custLinFactX="72046" custLinFactNeighborX="100000" custLinFactNeighborY="-11982"/>
      <dgm:spPr>
        <a:xfrm>
          <a:off x="5162022" y="216023"/>
          <a:ext cx="1079039" cy="1079039"/>
        </a:xfrm>
        <a:prstGeom prst="ellipse">
          <a:avLst/>
        </a:prstGeom>
        <a:blipFill rotWithShape="1">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endParaRPr lang="ms-MY"/>
        </a:p>
      </dgm:t>
    </dgm:pt>
    <dgm:pt modelId="{89F2F2C4-22BF-4E32-88D1-675A5FD6B667}" type="pres">
      <dgm:prSet presAssocID="{2C3FB09C-A193-49E1-93CE-8DFF5C927E22}" presName="sibTrans" presStyleLbl="sibTrans2D1" presStyleIdx="0" presStyleCnt="0"/>
      <dgm:spPr/>
      <dgm:t>
        <a:bodyPr/>
        <a:lstStyle/>
        <a:p>
          <a:endParaRPr lang="ms-MY"/>
        </a:p>
      </dgm:t>
    </dgm:pt>
    <dgm:pt modelId="{7CDFA42C-B208-4ED7-AF62-9F6467A6AF08}" type="pres">
      <dgm:prSet presAssocID="{324C77F8-2957-4042-84BA-4A8D15F8E508}" presName="compNode" presStyleCnt="0"/>
      <dgm:spPr/>
    </dgm:pt>
    <dgm:pt modelId="{599463C3-BA1B-4C63-A51F-0341D30B005A}" type="pres">
      <dgm:prSet presAssocID="{324C77F8-2957-4042-84BA-4A8D15F8E508}" presName="bkgdShape" presStyleLbl="node1" presStyleIdx="3" presStyleCnt="5" custLinFactX="-103588" custLinFactNeighborX="-200000"/>
      <dgm:spPr>
        <a:prstGeom prst="roundRect">
          <a:avLst>
            <a:gd name="adj" fmla="val 10000"/>
          </a:avLst>
        </a:prstGeom>
      </dgm:spPr>
      <dgm:t>
        <a:bodyPr/>
        <a:lstStyle/>
        <a:p>
          <a:endParaRPr lang="ms-MY"/>
        </a:p>
      </dgm:t>
    </dgm:pt>
    <dgm:pt modelId="{0F8E36F5-57AC-4173-AA91-F352473924E3}" type="pres">
      <dgm:prSet presAssocID="{324C77F8-2957-4042-84BA-4A8D15F8E508}" presName="nodeTx" presStyleLbl="node1" presStyleIdx="3" presStyleCnt="5">
        <dgm:presLayoutVars>
          <dgm:bulletEnabled val="1"/>
        </dgm:presLayoutVars>
      </dgm:prSet>
      <dgm:spPr/>
      <dgm:t>
        <a:bodyPr/>
        <a:lstStyle/>
        <a:p>
          <a:endParaRPr lang="ms-MY"/>
        </a:p>
      </dgm:t>
    </dgm:pt>
    <dgm:pt modelId="{A096DD75-4D90-464E-B076-38670A1A4BDA}" type="pres">
      <dgm:prSet presAssocID="{324C77F8-2957-4042-84BA-4A8D15F8E508}" presName="invisiNode" presStyleLbl="node1" presStyleIdx="3" presStyleCnt="5"/>
      <dgm:spPr/>
    </dgm:pt>
    <dgm:pt modelId="{27477F51-D4E5-4366-9AAB-08E224E5C7B1}" type="pres">
      <dgm:prSet presAssocID="{324C77F8-2957-4042-84BA-4A8D15F8E508}" presName="imagNode" presStyleLbl="fgImgPlace1" presStyleIdx="3" presStyleCnt="5" custScaleY="94941" custLinFactX="-226093" custLinFactNeighborX="-300000" custLinFactNeighborY="-14511"/>
      <dgm:spPr>
        <a:xfrm>
          <a:off x="296083" y="144019"/>
          <a:ext cx="1079039" cy="1079039"/>
        </a:xfrm>
        <a:prstGeom prst="ellipse">
          <a:avLst/>
        </a:prstGeom>
        <a:blipFill rotWithShape="1">
          <a:blip xmlns:r="http://schemas.openxmlformats.org/officeDocument/2006/relationships" r:embed="rId4"/>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endParaRPr lang="ms-MY"/>
        </a:p>
      </dgm:t>
    </dgm:pt>
    <dgm:pt modelId="{C73B7C46-2A75-481A-B6FD-D42E328D312B}" type="pres">
      <dgm:prSet presAssocID="{881DF55C-61BF-419B-85DD-56779E8A404B}" presName="sibTrans" presStyleLbl="sibTrans2D1" presStyleIdx="0" presStyleCnt="0"/>
      <dgm:spPr/>
      <dgm:t>
        <a:bodyPr/>
        <a:lstStyle/>
        <a:p>
          <a:endParaRPr lang="ms-MY"/>
        </a:p>
      </dgm:t>
    </dgm:pt>
    <dgm:pt modelId="{71F5F7E9-25E1-4392-8ED1-BC93B56C8ED4}" type="pres">
      <dgm:prSet presAssocID="{0F94DDAF-1CAD-4F7B-9150-A283F9438297}" presName="compNode" presStyleCnt="0"/>
      <dgm:spPr/>
    </dgm:pt>
    <dgm:pt modelId="{EC96C7AD-4DFA-4493-97AD-0821899BA04C}" type="pres">
      <dgm:prSet presAssocID="{0F94DDAF-1CAD-4F7B-9150-A283F9438297}" presName="bkgdShape" presStyleLbl="node1" presStyleIdx="4" presStyleCnt="5"/>
      <dgm:spPr>
        <a:prstGeom prst="roundRect">
          <a:avLst>
            <a:gd name="adj" fmla="val 10000"/>
          </a:avLst>
        </a:prstGeom>
      </dgm:spPr>
      <dgm:t>
        <a:bodyPr/>
        <a:lstStyle/>
        <a:p>
          <a:endParaRPr lang="ms-MY"/>
        </a:p>
      </dgm:t>
    </dgm:pt>
    <dgm:pt modelId="{02C7A3E9-BECF-4D33-9CF8-A2523E44147F}" type="pres">
      <dgm:prSet presAssocID="{0F94DDAF-1CAD-4F7B-9150-A283F9438297}" presName="nodeTx" presStyleLbl="node1" presStyleIdx="4" presStyleCnt="5">
        <dgm:presLayoutVars>
          <dgm:bulletEnabled val="1"/>
        </dgm:presLayoutVars>
      </dgm:prSet>
      <dgm:spPr/>
      <dgm:t>
        <a:bodyPr/>
        <a:lstStyle/>
        <a:p>
          <a:endParaRPr lang="ms-MY"/>
        </a:p>
      </dgm:t>
    </dgm:pt>
    <dgm:pt modelId="{71C8D38E-157A-4AD0-957C-5726F5AC5A58}" type="pres">
      <dgm:prSet presAssocID="{0F94DDAF-1CAD-4F7B-9150-A283F9438297}" presName="invisiNode" presStyleLbl="node1" presStyleIdx="4" presStyleCnt="5"/>
      <dgm:spPr/>
    </dgm:pt>
    <dgm:pt modelId="{A50F4898-47D8-4B1F-9A33-7DEEE86D0DE2}" type="pres">
      <dgm:prSet presAssocID="{0F94DDAF-1CAD-4F7B-9150-A283F9438297}" presName="imagNode" presStyleLbl="fgImgPlace1" presStyleIdx="4" presStyleCnt="5" custLinFactNeighborX="1413" custLinFactNeighborY="-6110"/>
      <dgm:spPr>
        <a:xfrm>
          <a:off x="6679588" y="183415"/>
          <a:ext cx="1079039" cy="1079039"/>
        </a:xfrm>
        <a:prstGeom prst="ellipse">
          <a:avLst/>
        </a:prstGeom>
        <a:blipFill rotWithShape="1">
          <a:blip xmlns:r="http://schemas.openxmlformats.org/officeDocument/2006/relationships" r:embed="rId5"/>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endParaRPr lang="ms-MY"/>
        </a:p>
      </dgm:t>
    </dgm:pt>
  </dgm:ptLst>
  <dgm:cxnLst>
    <dgm:cxn modelId="{BF432F23-B183-7946-9E48-15B43F6AC2F4}" type="presOf" srcId="{0F94DDAF-1CAD-4F7B-9150-A283F9438297}" destId="{EC96C7AD-4DFA-4493-97AD-0821899BA04C}" srcOrd="0" destOrd="0" presId="urn:microsoft.com/office/officeart/2005/8/layout/hList7#2"/>
    <dgm:cxn modelId="{FC1665F2-0235-C245-AD71-FAB5D5E5444E}" type="presOf" srcId="{324C77F8-2957-4042-84BA-4A8D15F8E508}" destId="{599463C3-BA1B-4C63-A51F-0341D30B005A}" srcOrd="0" destOrd="0" presId="urn:microsoft.com/office/officeart/2005/8/layout/hList7#2"/>
    <dgm:cxn modelId="{051DAC12-3290-6C49-919F-F4B26B0A8EA3}" type="presOf" srcId="{70E9A0E5-C648-4037-ABE2-569FB35A7E69}" destId="{628DB75C-7BDB-4DB0-85B3-BC182C4BF129}" srcOrd="1" destOrd="0" presId="urn:microsoft.com/office/officeart/2005/8/layout/hList7#2"/>
    <dgm:cxn modelId="{573A2185-FB49-5A4C-A92B-848CEE12855C}" type="presOf" srcId="{9FB016A5-45A6-4823-910E-F853EED25F8D}" destId="{60DCFB4E-D802-42B3-B6D4-6620F01C56C5}" srcOrd="1" destOrd="0" presId="urn:microsoft.com/office/officeart/2005/8/layout/hList7#2"/>
    <dgm:cxn modelId="{BA6A81DD-896C-FB4A-A3FC-F1E23D5DED00}" type="presOf" srcId="{324C77F8-2957-4042-84BA-4A8D15F8E508}" destId="{0F8E36F5-57AC-4173-AA91-F352473924E3}" srcOrd="1" destOrd="0" presId="urn:microsoft.com/office/officeart/2005/8/layout/hList7#2"/>
    <dgm:cxn modelId="{804003DA-B629-F04A-A7BD-3A663CED6FF4}" type="presOf" srcId="{0F94DDAF-1CAD-4F7B-9150-A283F9438297}" destId="{02C7A3E9-BECF-4D33-9CF8-A2523E44147F}" srcOrd="1" destOrd="0" presId="urn:microsoft.com/office/officeart/2005/8/layout/hList7#2"/>
    <dgm:cxn modelId="{C1B9B353-B8BA-4F80-A5A6-6F2210F08ED4}" srcId="{1077BD42-DC97-4DD0-BA37-3145675ECBC7}" destId="{0F94DDAF-1CAD-4F7B-9150-A283F9438297}" srcOrd="4" destOrd="0" parTransId="{3C4D961C-AB58-42E3-B5BB-FA69975B7D1D}" sibTransId="{FDE2D065-77D0-4F09-AC2E-4604B6F5A3D5}"/>
    <dgm:cxn modelId="{16371A80-0532-9E47-86CD-9A35D6F72DB5}" type="presOf" srcId="{881DF55C-61BF-419B-85DD-56779E8A404B}" destId="{C73B7C46-2A75-481A-B6FD-D42E328D312B}" srcOrd="0" destOrd="0" presId="urn:microsoft.com/office/officeart/2005/8/layout/hList7#2"/>
    <dgm:cxn modelId="{A2EFB02B-5225-764A-84B8-039F4AB3BED2}" type="presOf" srcId="{425F0CE8-DDC6-46E9-8BFD-36D82ECCD626}" destId="{39C3D04C-61BD-4028-BAF3-94880A64E1BD}" srcOrd="0" destOrd="0" presId="urn:microsoft.com/office/officeart/2005/8/layout/hList7#2"/>
    <dgm:cxn modelId="{62B06513-060A-44E7-909C-21DF58D19836}" srcId="{1077BD42-DC97-4DD0-BA37-3145675ECBC7}" destId="{324C77F8-2957-4042-84BA-4A8D15F8E508}" srcOrd="3" destOrd="0" parTransId="{8E265D6A-5938-4EE4-BC17-86DFE8D2AD9A}" sibTransId="{881DF55C-61BF-419B-85DD-56779E8A404B}"/>
    <dgm:cxn modelId="{01B2BE78-BC0A-2C42-8105-A8CD09213964}" type="presOf" srcId="{425F0CE8-DDC6-46E9-8BFD-36D82ECCD626}" destId="{73DECBDA-0E4E-4369-8B22-46927B423267}" srcOrd="1" destOrd="0" presId="urn:microsoft.com/office/officeart/2005/8/layout/hList7#2"/>
    <dgm:cxn modelId="{7B34CEA3-1D8B-D04C-A4D4-E50868ADE32B}" type="presOf" srcId="{2C3FB09C-A193-49E1-93CE-8DFF5C927E22}" destId="{89F2F2C4-22BF-4E32-88D1-675A5FD6B667}" srcOrd="0" destOrd="0" presId="urn:microsoft.com/office/officeart/2005/8/layout/hList7#2"/>
    <dgm:cxn modelId="{25FF9810-2CE9-6441-A3F5-3598A16B78DC}" type="presOf" srcId="{FC857320-BD2B-44E1-9AAF-4C1D732699A1}" destId="{903F3DD8-87D2-4975-978A-AF544D32591A}" srcOrd="0" destOrd="0" presId="urn:microsoft.com/office/officeart/2005/8/layout/hList7#2"/>
    <dgm:cxn modelId="{340B02F7-CBF4-504B-9013-ADD30BD8FC4E}" type="presOf" srcId="{70E9A0E5-C648-4037-ABE2-569FB35A7E69}" destId="{CB4EC35F-C7F1-4107-BB84-5DDB449CF0D0}" srcOrd="0" destOrd="0" presId="urn:microsoft.com/office/officeart/2005/8/layout/hList7#2"/>
    <dgm:cxn modelId="{8DF6C69C-1FED-014C-99A7-4AB82011F596}" type="presOf" srcId="{FCE1B29D-6797-48EE-AEBF-3A5C2C0E8C6F}" destId="{9D46CEAB-9B11-4D0E-AE21-033E46F75286}" srcOrd="0" destOrd="0" presId="urn:microsoft.com/office/officeart/2005/8/layout/hList7#2"/>
    <dgm:cxn modelId="{8B9AEC97-43C1-4BF2-A4C1-81A0C73256C2}" srcId="{1077BD42-DC97-4DD0-BA37-3145675ECBC7}" destId="{70E9A0E5-C648-4037-ABE2-569FB35A7E69}" srcOrd="1" destOrd="0" parTransId="{76752EE9-36CF-4975-9BFA-0513DA2B7DAA}" sibTransId="{FC857320-BD2B-44E1-9AAF-4C1D732699A1}"/>
    <dgm:cxn modelId="{CBD90901-3A1C-BF42-8BAF-D9D3C56B90D0}" type="presOf" srcId="{9FB016A5-45A6-4823-910E-F853EED25F8D}" destId="{4D654ED1-66D8-476E-BEE7-5038AD328A00}" srcOrd="0" destOrd="0" presId="urn:microsoft.com/office/officeart/2005/8/layout/hList7#2"/>
    <dgm:cxn modelId="{BCE37675-C24E-40B0-BB4D-3BFF4A5B08FD}" srcId="{1077BD42-DC97-4DD0-BA37-3145675ECBC7}" destId="{425F0CE8-DDC6-46E9-8BFD-36D82ECCD626}" srcOrd="0" destOrd="0" parTransId="{9607EBE6-E18E-4850-9F7C-5086DB835C07}" sibTransId="{FCE1B29D-6797-48EE-AEBF-3A5C2C0E8C6F}"/>
    <dgm:cxn modelId="{AD7D12A2-15FF-46CD-B57B-DB2578E9817F}" srcId="{1077BD42-DC97-4DD0-BA37-3145675ECBC7}" destId="{9FB016A5-45A6-4823-910E-F853EED25F8D}" srcOrd="2" destOrd="0" parTransId="{FF8684F5-C3BB-4CE5-B448-5D0B48F50164}" sibTransId="{2C3FB09C-A193-49E1-93CE-8DFF5C927E22}"/>
    <dgm:cxn modelId="{39C7E932-FCCC-BF4A-99F2-866F3F10D6B4}" type="presOf" srcId="{1077BD42-DC97-4DD0-BA37-3145675ECBC7}" destId="{31F17998-1261-4FB2-9E4A-BB7BF77F9466}" srcOrd="0" destOrd="0" presId="urn:microsoft.com/office/officeart/2005/8/layout/hList7#2"/>
    <dgm:cxn modelId="{8C6C6936-47AF-1E48-8695-D0DCA9C6F2A1}" type="presParOf" srcId="{31F17998-1261-4FB2-9E4A-BB7BF77F9466}" destId="{C4B03037-4C05-4A2B-B018-DAB2E2B0305F}" srcOrd="0" destOrd="0" presId="urn:microsoft.com/office/officeart/2005/8/layout/hList7#2"/>
    <dgm:cxn modelId="{8083A406-ED20-1546-B53C-18B3521E477E}" type="presParOf" srcId="{31F17998-1261-4FB2-9E4A-BB7BF77F9466}" destId="{274EDD37-9F72-4390-B165-6FCE4BE05EC6}" srcOrd="1" destOrd="0" presId="urn:microsoft.com/office/officeart/2005/8/layout/hList7#2"/>
    <dgm:cxn modelId="{98BE0ED4-C8DD-8441-8BE3-EE76DD5349DF}" type="presParOf" srcId="{274EDD37-9F72-4390-B165-6FCE4BE05EC6}" destId="{C519C7E3-D389-4AA4-B108-CD1CA9288CAA}" srcOrd="0" destOrd="0" presId="urn:microsoft.com/office/officeart/2005/8/layout/hList7#2"/>
    <dgm:cxn modelId="{7B1BA629-7985-D546-8AB0-C87ED8BB5E31}" type="presParOf" srcId="{C519C7E3-D389-4AA4-B108-CD1CA9288CAA}" destId="{39C3D04C-61BD-4028-BAF3-94880A64E1BD}" srcOrd="0" destOrd="0" presId="urn:microsoft.com/office/officeart/2005/8/layout/hList7#2"/>
    <dgm:cxn modelId="{A6A3EDFC-ED3A-374B-9697-AFE56FCF4194}" type="presParOf" srcId="{C519C7E3-D389-4AA4-B108-CD1CA9288CAA}" destId="{73DECBDA-0E4E-4369-8B22-46927B423267}" srcOrd="1" destOrd="0" presId="urn:microsoft.com/office/officeart/2005/8/layout/hList7#2"/>
    <dgm:cxn modelId="{516C4D2C-83E0-DC40-9852-6DB3A398C6BC}" type="presParOf" srcId="{C519C7E3-D389-4AA4-B108-CD1CA9288CAA}" destId="{211E2793-D2A1-4134-942F-3E9AEAD24D5E}" srcOrd="2" destOrd="0" presId="urn:microsoft.com/office/officeart/2005/8/layout/hList7#2"/>
    <dgm:cxn modelId="{42B001C0-0806-6A4A-BAAB-F4DA4589935D}" type="presParOf" srcId="{C519C7E3-D389-4AA4-B108-CD1CA9288CAA}" destId="{069EE0DD-3B55-43E5-A944-122559E0787F}" srcOrd="3" destOrd="0" presId="urn:microsoft.com/office/officeart/2005/8/layout/hList7#2"/>
    <dgm:cxn modelId="{5D638A0B-922B-474E-95E5-0C8F83366DD0}" type="presParOf" srcId="{274EDD37-9F72-4390-B165-6FCE4BE05EC6}" destId="{9D46CEAB-9B11-4D0E-AE21-033E46F75286}" srcOrd="1" destOrd="0" presId="urn:microsoft.com/office/officeart/2005/8/layout/hList7#2"/>
    <dgm:cxn modelId="{5B9705A3-2464-544A-AF8F-C70563C09D88}" type="presParOf" srcId="{274EDD37-9F72-4390-B165-6FCE4BE05EC6}" destId="{D4F26F12-EF24-4FE6-8EDD-321042AF3239}" srcOrd="2" destOrd="0" presId="urn:microsoft.com/office/officeart/2005/8/layout/hList7#2"/>
    <dgm:cxn modelId="{A116B96C-0E5A-1143-A326-8B244AA298BE}" type="presParOf" srcId="{D4F26F12-EF24-4FE6-8EDD-321042AF3239}" destId="{CB4EC35F-C7F1-4107-BB84-5DDB449CF0D0}" srcOrd="0" destOrd="0" presId="urn:microsoft.com/office/officeart/2005/8/layout/hList7#2"/>
    <dgm:cxn modelId="{62250D73-CC27-3E41-B79C-9D14939E2774}" type="presParOf" srcId="{D4F26F12-EF24-4FE6-8EDD-321042AF3239}" destId="{628DB75C-7BDB-4DB0-85B3-BC182C4BF129}" srcOrd="1" destOrd="0" presId="urn:microsoft.com/office/officeart/2005/8/layout/hList7#2"/>
    <dgm:cxn modelId="{89B1ED11-7C93-0E4E-BCF2-D5B1D6787695}" type="presParOf" srcId="{D4F26F12-EF24-4FE6-8EDD-321042AF3239}" destId="{BB2B6B79-10DE-48A6-8233-FA6BD570F6D5}" srcOrd="2" destOrd="0" presId="urn:microsoft.com/office/officeart/2005/8/layout/hList7#2"/>
    <dgm:cxn modelId="{DDB03B24-5BB6-3F44-AA1D-5CC528846B0F}" type="presParOf" srcId="{D4F26F12-EF24-4FE6-8EDD-321042AF3239}" destId="{43258E2A-C077-479E-8A66-5AC8F31FF063}" srcOrd="3" destOrd="0" presId="urn:microsoft.com/office/officeart/2005/8/layout/hList7#2"/>
    <dgm:cxn modelId="{DF7789D3-10F1-F64D-956D-4280AAC50DE8}" type="presParOf" srcId="{274EDD37-9F72-4390-B165-6FCE4BE05EC6}" destId="{903F3DD8-87D2-4975-978A-AF544D32591A}" srcOrd="3" destOrd="0" presId="urn:microsoft.com/office/officeart/2005/8/layout/hList7#2"/>
    <dgm:cxn modelId="{47B7A7F4-1EB6-4A4D-A160-D1AF6A1FE4EF}" type="presParOf" srcId="{274EDD37-9F72-4390-B165-6FCE4BE05EC6}" destId="{A7DA1E82-7D06-4880-93AA-65FFA227F130}" srcOrd="4" destOrd="0" presId="urn:microsoft.com/office/officeart/2005/8/layout/hList7#2"/>
    <dgm:cxn modelId="{87DDC182-EA7E-0C47-8865-49EE13AEEEB2}" type="presParOf" srcId="{A7DA1E82-7D06-4880-93AA-65FFA227F130}" destId="{4D654ED1-66D8-476E-BEE7-5038AD328A00}" srcOrd="0" destOrd="0" presId="urn:microsoft.com/office/officeart/2005/8/layout/hList7#2"/>
    <dgm:cxn modelId="{5AFB8A68-67C9-0F42-8A26-90C5BF7E92E6}" type="presParOf" srcId="{A7DA1E82-7D06-4880-93AA-65FFA227F130}" destId="{60DCFB4E-D802-42B3-B6D4-6620F01C56C5}" srcOrd="1" destOrd="0" presId="urn:microsoft.com/office/officeart/2005/8/layout/hList7#2"/>
    <dgm:cxn modelId="{016F2500-EC5A-4146-BB65-F77C20A7BF3F}" type="presParOf" srcId="{A7DA1E82-7D06-4880-93AA-65FFA227F130}" destId="{90D29981-8804-4472-BAB9-D31B5E843DA4}" srcOrd="2" destOrd="0" presId="urn:microsoft.com/office/officeart/2005/8/layout/hList7#2"/>
    <dgm:cxn modelId="{48E49F0D-6F1F-F54D-AD62-51F55E8DFFAA}" type="presParOf" srcId="{A7DA1E82-7D06-4880-93AA-65FFA227F130}" destId="{74D2CE4D-F39D-488F-887C-3F6289A43087}" srcOrd="3" destOrd="0" presId="urn:microsoft.com/office/officeart/2005/8/layout/hList7#2"/>
    <dgm:cxn modelId="{CCD57CF1-6739-1F48-B015-81D66A6F2470}" type="presParOf" srcId="{274EDD37-9F72-4390-B165-6FCE4BE05EC6}" destId="{89F2F2C4-22BF-4E32-88D1-675A5FD6B667}" srcOrd="5" destOrd="0" presId="urn:microsoft.com/office/officeart/2005/8/layout/hList7#2"/>
    <dgm:cxn modelId="{654F0798-DF9F-C84F-9CF5-391852FB72BA}" type="presParOf" srcId="{274EDD37-9F72-4390-B165-6FCE4BE05EC6}" destId="{7CDFA42C-B208-4ED7-AF62-9F6467A6AF08}" srcOrd="6" destOrd="0" presId="urn:microsoft.com/office/officeart/2005/8/layout/hList7#2"/>
    <dgm:cxn modelId="{E0544343-2C51-3A4C-91BA-322E81E0A4E8}" type="presParOf" srcId="{7CDFA42C-B208-4ED7-AF62-9F6467A6AF08}" destId="{599463C3-BA1B-4C63-A51F-0341D30B005A}" srcOrd="0" destOrd="0" presId="urn:microsoft.com/office/officeart/2005/8/layout/hList7#2"/>
    <dgm:cxn modelId="{CBD80CAC-55E3-1F43-B838-A9397144069D}" type="presParOf" srcId="{7CDFA42C-B208-4ED7-AF62-9F6467A6AF08}" destId="{0F8E36F5-57AC-4173-AA91-F352473924E3}" srcOrd="1" destOrd="0" presId="urn:microsoft.com/office/officeart/2005/8/layout/hList7#2"/>
    <dgm:cxn modelId="{90D15885-8977-2B47-A5BA-1977E9D19DE0}" type="presParOf" srcId="{7CDFA42C-B208-4ED7-AF62-9F6467A6AF08}" destId="{A096DD75-4D90-464E-B076-38670A1A4BDA}" srcOrd="2" destOrd="0" presId="urn:microsoft.com/office/officeart/2005/8/layout/hList7#2"/>
    <dgm:cxn modelId="{35D9DF96-2F2B-294D-A6F4-F2B9AC667651}" type="presParOf" srcId="{7CDFA42C-B208-4ED7-AF62-9F6467A6AF08}" destId="{27477F51-D4E5-4366-9AAB-08E224E5C7B1}" srcOrd="3" destOrd="0" presId="urn:microsoft.com/office/officeart/2005/8/layout/hList7#2"/>
    <dgm:cxn modelId="{6636BED2-E608-024F-B6C0-30E75331B9A1}" type="presParOf" srcId="{274EDD37-9F72-4390-B165-6FCE4BE05EC6}" destId="{C73B7C46-2A75-481A-B6FD-D42E328D312B}" srcOrd="7" destOrd="0" presId="urn:microsoft.com/office/officeart/2005/8/layout/hList7#2"/>
    <dgm:cxn modelId="{7B0C0BA7-EE36-4C42-9050-6BD113C8942A}" type="presParOf" srcId="{274EDD37-9F72-4390-B165-6FCE4BE05EC6}" destId="{71F5F7E9-25E1-4392-8ED1-BC93B56C8ED4}" srcOrd="8" destOrd="0" presId="urn:microsoft.com/office/officeart/2005/8/layout/hList7#2"/>
    <dgm:cxn modelId="{4CCEB907-F26E-614D-849B-ACC375ECF2E3}" type="presParOf" srcId="{71F5F7E9-25E1-4392-8ED1-BC93B56C8ED4}" destId="{EC96C7AD-4DFA-4493-97AD-0821899BA04C}" srcOrd="0" destOrd="0" presId="urn:microsoft.com/office/officeart/2005/8/layout/hList7#2"/>
    <dgm:cxn modelId="{C48E1A65-767D-F54B-BCC5-8A8554236CB0}" type="presParOf" srcId="{71F5F7E9-25E1-4392-8ED1-BC93B56C8ED4}" destId="{02C7A3E9-BECF-4D33-9CF8-A2523E44147F}" srcOrd="1" destOrd="0" presId="urn:microsoft.com/office/officeart/2005/8/layout/hList7#2"/>
    <dgm:cxn modelId="{BD19C78F-000A-0842-8981-BE0CCB8C9932}" type="presParOf" srcId="{71F5F7E9-25E1-4392-8ED1-BC93B56C8ED4}" destId="{71C8D38E-157A-4AD0-957C-5726F5AC5A58}" srcOrd="2" destOrd="0" presId="urn:microsoft.com/office/officeart/2005/8/layout/hList7#2"/>
    <dgm:cxn modelId="{D963628D-6F7B-6944-80EB-6CDBD15397D0}" type="presParOf" srcId="{71F5F7E9-25E1-4392-8ED1-BC93B56C8ED4}" destId="{A50F4898-47D8-4B1F-9A33-7DEEE86D0DE2}" srcOrd="3" destOrd="0" presId="urn:microsoft.com/office/officeart/2005/8/layout/hList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9C6D95-A228-4C75-8C41-EB492E0D1044}" type="doc">
      <dgm:prSet loTypeId="urn:microsoft.com/office/officeart/2005/8/layout/cycle2" loCatId="cycle" qsTypeId="urn:microsoft.com/office/officeart/2005/8/quickstyle/simple4" qsCatId="simple" csTypeId="urn:microsoft.com/office/officeart/2005/8/colors/accent0_3" csCatId="mainScheme" phldr="1"/>
      <dgm:spPr/>
      <dgm:t>
        <a:bodyPr/>
        <a:lstStyle/>
        <a:p>
          <a:endParaRPr lang="en-MY"/>
        </a:p>
      </dgm:t>
    </dgm:pt>
    <dgm:pt modelId="{48BC3877-EC07-4FFA-A4F5-B0CBCD81DE34}">
      <dgm:prSet phldrT="[Text]" custT="1"/>
      <dgm:spPr>
        <a:solidFill>
          <a:schemeClr val="accent2">
            <a:lumMod val="75000"/>
          </a:schemeClr>
        </a:solidFill>
      </dgm:spPr>
      <dgm:t>
        <a:bodyPr/>
        <a:lstStyle/>
        <a:p>
          <a:r>
            <a:rPr lang="en-US" sz="1100" b="1" dirty="0" smtClean="0">
              <a:solidFill>
                <a:srgbClr val="FF6600"/>
              </a:solidFill>
              <a:latin typeface="+mn-lt"/>
              <a:ea typeface="Tahoma" pitchFamily="34" charset="0"/>
              <a:cs typeface="Tahoma" pitchFamily="34" charset="0"/>
            </a:rPr>
            <a:t>DEVELOP NATIONAL OCCUPATIONAL SKILLS STANDARD </a:t>
          </a:r>
          <a:endParaRPr lang="en-MY" sz="1100" b="1" dirty="0">
            <a:solidFill>
              <a:srgbClr val="FF6600"/>
            </a:solidFill>
            <a:latin typeface="+mn-lt"/>
            <a:ea typeface="Tahoma" pitchFamily="34" charset="0"/>
            <a:cs typeface="Tahoma" pitchFamily="34" charset="0"/>
          </a:endParaRPr>
        </a:p>
      </dgm:t>
    </dgm:pt>
    <dgm:pt modelId="{A487B43B-2785-4EA0-AD10-0CDA29ACCCFE}" type="parTrans" cxnId="{A586223E-FF3D-4091-9E04-C0FED08CB9A4}">
      <dgm:prSet/>
      <dgm:spPr/>
      <dgm:t>
        <a:bodyPr/>
        <a:lstStyle/>
        <a:p>
          <a:endParaRPr lang="en-MY" sz="1100" b="1">
            <a:solidFill>
              <a:srgbClr val="FF6600"/>
            </a:solidFill>
            <a:latin typeface="+mn-lt"/>
            <a:ea typeface="Tahoma" pitchFamily="34" charset="0"/>
            <a:cs typeface="Tahoma" pitchFamily="34" charset="0"/>
          </a:endParaRPr>
        </a:p>
      </dgm:t>
    </dgm:pt>
    <dgm:pt modelId="{360696F2-9D77-413F-9D64-08816C291243}" type="sibTrans" cxnId="{A586223E-FF3D-4091-9E04-C0FED08CB9A4}">
      <dgm:prSet custT="1"/>
      <dgm:spPr/>
      <dgm:t>
        <a:bodyPr/>
        <a:lstStyle/>
        <a:p>
          <a:endParaRPr lang="en-MY" sz="1100" b="1">
            <a:solidFill>
              <a:srgbClr val="FF6600"/>
            </a:solidFill>
            <a:latin typeface="+mn-lt"/>
            <a:ea typeface="Tahoma" pitchFamily="34" charset="0"/>
            <a:cs typeface="Tahoma" pitchFamily="34" charset="0"/>
          </a:endParaRPr>
        </a:p>
      </dgm:t>
    </dgm:pt>
    <dgm:pt modelId="{2DF49C12-C87F-40C5-8D8C-C5F5E297A337}">
      <dgm:prSet phldrT="[Text]" custT="1"/>
      <dgm:spPr>
        <a:solidFill>
          <a:schemeClr val="accent2">
            <a:lumMod val="75000"/>
          </a:schemeClr>
        </a:solidFill>
      </dgm:spPr>
      <dgm:t>
        <a:bodyPr/>
        <a:lstStyle/>
        <a:p>
          <a:r>
            <a:rPr lang="en-US" sz="1100" b="1" dirty="0" smtClean="0">
              <a:solidFill>
                <a:srgbClr val="FF6600"/>
              </a:solidFill>
              <a:latin typeface="+mn-lt"/>
              <a:ea typeface="Tahoma" pitchFamily="34" charset="0"/>
              <a:cs typeface="Tahoma" pitchFamily="34" charset="0"/>
            </a:rPr>
            <a:t>REGULATE NATIONAL TRAINING CERTIFICATION SYSTEM</a:t>
          </a:r>
          <a:endParaRPr lang="en-MY" sz="1100" b="1" dirty="0">
            <a:solidFill>
              <a:srgbClr val="FF6600"/>
            </a:solidFill>
            <a:latin typeface="+mn-lt"/>
            <a:ea typeface="Tahoma" pitchFamily="34" charset="0"/>
            <a:cs typeface="Tahoma" pitchFamily="34" charset="0"/>
          </a:endParaRPr>
        </a:p>
      </dgm:t>
    </dgm:pt>
    <dgm:pt modelId="{2909AC2B-882B-43AD-9AE5-15D5A8AF1B8D}" type="parTrans" cxnId="{F8CAEE5F-0E68-421B-B93B-D32EB0EEB298}">
      <dgm:prSet/>
      <dgm:spPr/>
      <dgm:t>
        <a:bodyPr/>
        <a:lstStyle/>
        <a:p>
          <a:endParaRPr lang="en-MY" sz="1100" b="1">
            <a:solidFill>
              <a:srgbClr val="FF6600"/>
            </a:solidFill>
            <a:latin typeface="+mn-lt"/>
            <a:ea typeface="Tahoma" pitchFamily="34" charset="0"/>
            <a:cs typeface="Tahoma" pitchFamily="34" charset="0"/>
          </a:endParaRPr>
        </a:p>
      </dgm:t>
    </dgm:pt>
    <dgm:pt modelId="{428A07B3-325C-4DAE-887A-0A3B315B64F9}" type="sibTrans" cxnId="{F8CAEE5F-0E68-421B-B93B-D32EB0EEB298}">
      <dgm:prSet custT="1"/>
      <dgm:spPr/>
      <dgm:t>
        <a:bodyPr/>
        <a:lstStyle/>
        <a:p>
          <a:endParaRPr lang="en-MY" sz="1100" b="1">
            <a:solidFill>
              <a:srgbClr val="FF6600"/>
            </a:solidFill>
            <a:latin typeface="+mn-lt"/>
            <a:ea typeface="Tahoma" pitchFamily="34" charset="0"/>
            <a:cs typeface="Tahoma" pitchFamily="34" charset="0"/>
          </a:endParaRPr>
        </a:p>
      </dgm:t>
    </dgm:pt>
    <dgm:pt modelId="{9BB943B8-BE35-4047-B6C7-C482C903DF65}">
      <dgm:prSet phldrT="[Text]" custT="1"/>
      <dgm:spPr>
        <a:solidFill>
          <a:schemeClr val="accent2">
            <a:lumMod val="75000"/>
          </a:schemeClr>
        </a:solidFill>
      </dgm:spPr>
      <dgm:t>
        <a:bodyPr/>
        <a:lstStyle/>
        <a:p>
          <a:r>
            <a:rPr lang="en-US" sz="1000" b="1" dirty="0" smtClean="0">
              <a:solidFill>
                <a:srgbClr val="FF6600"/>
              </a:solidFill>
              <a:latin typeface="+mn-lt"/>
              <a:ea typeface="Tahoma" pitchFamily="34" charset="0"/>
              <a:cs typeface="Tahoma" pitchFamily="34" charset="0"/>
            </a:rPr>
            <a:t>COORDINATE THE DEVELOPMENT OF TRAINERS FOR SKILLS TRAINING</a:t>
          </a:r>
          <a:endParaRPr lang="en-MY" sz="1000" b="1" dirty="0">
            <a:solidFill>
              <a:srgbClr val="FF6600"/>
            </a:solidFill>
            <a:latin typeface="+mn-lt"/>
            <a:ea typeface="Tahoma" pitchFamily="34" charset="0"/>
            <a:cs typeface="Tahoma" pitchFamily="34" charset="0"/>
          </a:endParaRPr>
        </a:p>
      </dgm:t>
    </dgm:pt>
    <dgm:pt modelId="{BBA773AB-ECB5-4A96-A277-FB3A3C9C6FD5}" type="parTrans" cxnId="{BEF61CB0-3E01-41E8-8931-5501E2D16108}">
      <dgm:prSet/>
      <dgm:spPr/>
      <dgm:t>
        <a:bodyPr/>
        <a:lstStyle/>
        <a:p>
          <a:endParaRPr lang="en-MY" sz="1100" b="1">
            <a:solidFill>
              <a:srgbClr val="FF6600"/>
            </a:solidFill>
            <a:latin typeface="+mn-lt"/>
            <a:ea typeface="Tahoma" pitchFamily="34" charset="0"/>
            <a:cs typeface="Tahoma" pitchFamily="34" charset="0"/>
          </a:endParaRPr>
        </a:p>
      </dgm:t>
    </dgm:pt>
    <dgm:pt modelId="{668E590E-9DA8-454E-B991-08C7805E262D}" type="sibTrans" cxnId="{BEF61CB0-3E01-41E8-8931-5501E2D16108}">
      <dgm:prSet custT="1"/>
      <dgm:spPr/>
      <dgm:t>
        <a:bodyPr/>
        <a:lstStyle/>
        <a:p>
          <a:endParaRPr lang="en-MY" sz="1100" b="1">
            <a:solidFill>
              <a:srgbClr val="FF6600"/>
            </a:solidFill>
            <a:latin typeface="+mn-lt"/>
            <a:ea typeface="Tahoma" pitchFamily="34" charset="0"/>
            <a:cs typeface="Tahoma" pitchFamily="34" charset="0"/>
          </a:endParaRPr>
        </a:p>
      </dgm:t>
    </dgm:pt>
    <dgm:pt modelId="{A6912B43-B83D-43D2-B7F4-CC51AFA2570B}">
      <dgm:prSet phldrT="[Text]" custT="1"/>
      <dgm:spPr>
        <a:solidFill>
          <a:schemeClr val="accent2">
            <a:lumMod val="75000"/>
          </a:schemeClr>
        </a:solidFill>
      </dgm:spPr>
      <dgm:t>
        <a:bodyPr/>
        <a:lstStyle/>
        <a:p>
          <a:r>
            <a:rPr lang="en-US" sz="1100" b="1" dirty="0" smtClean="0">
              <a:solidFill>
                <a:srgbClr val="FF6600"/>
              </a:solidFill>
              <a:latin typeface="+mn-lt"/>
              <a:ea typeface="Tahoma" pitchFamily="34" charset="0"/>
              <a:cs typeface="Tahoma" pitchFamily="34" charset="0"/>
            </a:rPr>
            <a:t>PROMOTE SKILLS TRAINING</a:t>
          </a:r>
          <a:endParaRPr lang="en-MY" sz="1100" b="1" dirty="0">
            <a:solidFill>
              <a:srgbClr val="FF6600"/>
            </a:solidFill>
            <a:latin typeface="+mn-lt"/>
            <a:ea typeface="Tahoma" pitchFamily="34" charset="0"/>
            <a:cs typeface="Tahoma" pitchFamily="34" charset="0"/>
          </a:endParaRPr>
        </a:p>
      </dgm:t>
    </dgm:pt>
    <dgm:pt modelId="{7ECC6CDA-8819-4FC2-9298-DD8BD329C6D8}" type="parTrans" cxnId="{D09BDF73-FFA0-4DA7-AE9B-3EF4C173D902}">
      <dgm:prSet/>
      <dgm:spPr/>
      <dgm:t>
        <a:bodyPr/>
        <a:lstStyle/>
        <a:p>
          <a:endParaRPr lang="en-MY" sz="1100" b="1">
            <a:solidFill>
              <a:srgbClr val="FF6600"/>
            </a:solidFill>
            <a:latin typeface="+mn-lt"/>
            <a:ea typeface="Tahoma" pitchFamily="34" charset="0"/>
            <a:cs typeface="Tahoma" pitchFamily="34" charset="0"/>
          </a:endParaRPr>
        </a:p>
      </dgm:t>
    </dgm:pt>
    <dgm:pt modelId="{45FA3CDB-511E-4429-8FF5-CC5EE33817C4}" type="sibTrans" cxnId="{D09BDF73-FFA0-4DA7-AE9B-3EF4C173D902}">
      <dgm:prSet custT="1"/>
      <dgm:spPr/>
      <dgm:t>
        <a:bodyPr/>
        <a:lstStyle/>
        <a:p>
          <a:endParaRPr lang="en-MY" sz="1100" b="1">
            <a:solidFill>
              <a:srgbClr val="FF6600"/>
            </a:solidFill>
            <a:latin typeface="+mn-lt"/>
            <a:ea typeface="Tahoma" pitchFamily="34" charset="0"/>
            <a:cs typeface="Tahoma" pitchFamily="34" charset="0"/>
          </a:endParaRPr>
        </a:p>
      </dgm:t>
    </dgm:pt>
    <dgm:pt modelId="{5206FF61-B9F9-4C06-8511-307D324F546E}">
      <dgm:prSet phldrT="[Text]" custT="1"/>
      <dgm:spPr>
        <a:solidFill>
          <a:schemeClr val="accent2">
            <a:lumMod val="75000"/>
          </a:schemeClr>
        </a:solidFill>
      </dgm:spPr>
      <dgm:t>
        <a:bodyPr/>
        <a:lstStyle/>
        <a:p>
          <a:r>
            <a:rPr lang="en-US" sz="1100" b="1" dirty="0" smtClean="0">
              <a:solidFill>
                <a:srgbClr val="FF6600"/>
              </a:solidFill>
              <a:latin typeface="+mn-lt"/>
              <a:ea typeface="Tahoma" pitchFamily="34" charset="0"/>
              <a:cs typeface="Tahoma" pitchFamily="34" charset="0"/>
            </a:rPr>
            <a:t>MANAGE THE POOL OF NATIONAL INDUSTRY EXPERT (DPIN)</a:t>
          </a:r>
          <a:endParaRPr lang="en-MY" sz="1100" b="1" dirty="0">
            <a:solidFill>
              <a:srgbClr val="FF6600"/>
            </a:solidFill>
            <a:latin typeface="+mn-lt"/>
            <a:ea typeface="Tahoma" pitchFamily="34" charset="0"/>
            <a:cs typeface="Tahoma" pitchFamily="34" charset="0"/>
          </a:endParaRPr>
        </a:p>
      </dgm:t>
    </dgm:pt>
    <dgm:pt modelId="{1BB70D1A-0A80-44E7-99DA-CA569E437DF7}" type="parTrans" cxnId="{BCB19778-3788-4C96-A0CF-87949BFF725C}">
      <dgm:prSet/>
      <dgm:spPr/>
      <dgm:t>
        <a:bodyPr/>
        <a:lstStyle/>
        <a:p>
          <a:endParaRPr lang="en-MY" sz="1100" b="1">
            <a:solidFill>
              <a:srgbClr val="FF6600"/>
            </a:solidFill>
            <a:latin typeface="+mn-lt"/>
            <a:ea typeface="Tahoma" pitchFamily="34" charset="0"/>
            <a:cs typeface="Tahoma" pitchFamily="34" charset="0"/>
          </a:endParaRPr>
        </a:p>
      </dgm:t>
    </dgm:pt>
    <dgm:pt modelId="{DB18E2B7-EA3C-4561-BC2A-7362DF75D9AB}" type="sibTrans" cxnId="{BCB19778-3788-4C96-A0CF-87949BFF725C}">
      <dgm:prSet custT="1"/>
      <dgm:spPr/>
      <dgm:t>
        <a:bodyPr/>
        <a:lstStyle/>
        <a:p>
          <a:endParaRPr lang="en-MY" sz="1100" b="1">
            <a:solidFill>
              <a:srgbClr val="FF6600"/>
            </a:solidFill>
            <a:latin typeface="+mn-lt"/>
            <a:ea typeface="Tahoma" pitchFamily="34" charset="0"/>
            <a:cs typeface="Tahoma" pitchFamily="34" charset="0"/>
          </a:endParaRPr>
        </a:p>
      </dgm:t>
    </dgm:pt>
    <dgm:pt modelId="{AABD5B11-507D-4FA1-845C-CF19E3FB1B69}">
      <dgm:prSet phldrT="[Text]" custT="1"/>
      <dgm:spPr>
        <a:solidFill>
          <a:schemeClr val="accent2">
            <a:lumMod val="75000"/>
          </a:schemeClr>
        </a:solidFill>
      </dgm:spPr>
      <dgm:t>
        <a:bodyPr/>
        <a:lstStyle/>
        <a:p>
          <a:r>
            <a:rPr lang="en-US" sz="1100" b="1" dirty="0" smtClean="0">
              <a:solidFill>
                <a:srgbClr val="FF6600"/>
              </a:solidFill>
              <a:latin typeface="+mn-lt"/>
              <a:ea typeface="Tahoma" pitchFamily="34" charset="0"/>
              <a:cs typeface="Tahoma" pitchFamily="34" charset="0"/>
            </a:rPr>
            <a:t>CERTIFY SKILLED WORKERS</a:t>
          </a:r>
          <a:endParaRPr lang="en-MY" sz="1100" b="1" dirty="0">
            <a:solidFill>
              <a:srgbClr val="FF6600"/>
            </a:solidFill>
            <a:latin typeface="+mn-lt"/>
            <a:ea typeface="Tahoma" pitchFamily="34" charset="0"/>
            <a:cs typeface="Tahoma" pitchFamily="34" charset="0"/>
          </a:endParaRPr>
        </a:p>
      </dgm:t>
    </dgm:pt>
    <dgm:pt modelId="{374FA4E9-4F7B-4517-9B2C-B2DE002B2DA1}" type="parTrans" cxnId="{CAB32104-4017-4FF9-AFC2-75D2155A3F06}">
      <dgm:prSet/>
      <dgm:spPr/>
      <dgm:t>
        <a:bodyPr/>
        <a:lstStyle/>
        <a:p>
          <a:endParaRPr lang="en-MY" sz="1100" b="1">
            <a:solidFill>
              <a:srgbClr val="FF6600"/>
            </a:solidFill>
            <a:latin typeface="+mn-lt"/>
            <a:ea typeface="Tahoma" pitchFamily="34" charset="0"/>
            <a:cs typeface="Tahoma" pitchFamily="34" charset="0"/>
          </a:endParaRPr>
        </a:p>
      </dgm:t>
    </dgm:pt>
    <dgm:pt modelId="{4BC222A2-0F8C-4C1A-B3BF-69A883EA3AF4}" type="sibTrans" cxnId="{CAB32104-4017-4FF9-AFC2-75D2155A3F06}">
      <dgm:prSet custT="1"/>
      <dgm:spPr/>
      <dgm:t>
        <a:bodyPr/>
        <a:lstStyle/>
        <a:p>
          <a:endParaRPr lang="en-MY" sz="1100" b="1">
            <a:solidFill>
              <a:srgbClr val="FF6600"/>
            </a:solidFill>
            <a:latin typeface="+mn-lt"/>
            <a:ea typeface="Tahoma" pitchFamily="34" charset="0"/>
            <a:cs typeface="Tahoma" pitchFamily="34" charset="0"/>
          </a:endParaRPr>
        </a:p>
      </dgm:t>
    </dgm:pt>
    <dgm:pt modelId="{65CCA64F-2150-42A3-ABC0-240B57C9DFAC}">
      <dgm:prSet phldrT="[Text]" custT="1"/>
      <dgm:spPr>
        <a:solidFill>
          <a:schemeClr val="accent2">
            <a:lumMod val="75000"/>
          </a:schemeClr>
        </a:solidFill>
      </dgm:spPr>
      <dgm:t>
        <a:bodyPr/>
        <a:lstStyle/>
        <a:p>
          <a:r>
            <a:rPr lang="en-US" sz="1000" b="1" dirty="0" smtClean="0">
              <a:solidFill>
                <a:srgbClr val="FF6600"/>
              </a:solidFill>
              <a:latin typeface="+mn-lt"/>
              <a:ea typeface="Tahoma" pitchFamily="34" charset="0"/>
              <a:cs typeface="Tahoma" pitchFamily="34" charset="0"/>
            </a:rPr>
            <a:t>SPEARHEAD R&amp;D IN SKILLS TRAINING</a:t>
          </a:r>
          <a:endParaRPr lang="en-MY" sz="1000" b="1" dirty="0">
            <a:solidFill>
              <a:srgbClr val="FF6600"/>
            </a:solidFill>
            <a:latin typeface="+mn-lt"/>
            <a:ea typeface="Tahoma" pitchFamily="34" charset="0"/>
            <a:cs typeface="Tahoma" pitchFamily="34" charset="0"/>
          </a:endParaRPr>
        </a:p>
      </dgm:t>
    </dgm:pt>
    <dgm:pt modelId="{5A5D826F-C104-4026-AD40-6D2F3EFADAB2}" type="parTrans" cxnId="{A39BD2D3-C2F1-4412-BB59-2D0C3A14D60F}">
      <dgm:prSet/>
      <dgm:spPr/>
      <dgm:t>
        <a:bodyPr/>
        <a:lstStyle/>
        <a:p>
          <a:endParaRPr lang="en-MY" sz="1100" b="1">
            <a:solidFill>
              <a:srgbClr val="FF6600"/>
            </a:solidFill>
            <a:latin typeface="+mn-lt"/>
            <a:ea typeface="Tahoma" pitchFamily="34" charset="0"/>
            <a:cs typeface="Tahoma" pitchFamily="34" charset="0"/>
          </a:endParaRPr>
        </a:p>
      </dgm:t>
    </dgm:pt>
    <dgm:pt modelId="{E4038B24-8F2F-45CE-BFD2-1CDA4B0E1B8D}" type="sibTrans" cxnId="{A39BD2D3-C2F1-4412-BB59-2D0C3A14D60F}">
      <dgm:prSet custT="1"/>
      <dgm:spPr/>
      <dgm:t>
        <a:bodyPr/>
        <a:lstStyle/>
        <a:p>
          <a:endParaRPr lang="en-MY" sz="1100" b="1">
            <a:solidFill>
              <a:srgbClr val="FF6600"/>
            </a:solidFill>
            <a:latin typeface="+mn-lt"/>
            <a:ea typeface="Tahoma" pitchFamily="34" charset="0"/>
            <a:cs typeface="Tahoma" pitchFamily="34" charset="0"/>
          </a:endParaRPr>
        </a:p>
      </dgm:t>
    </dgm:pt>
    <dgm:pt modelId="{14F7C607-2D1C-4328-86C0-C06BB212E8F9}" type="pres">
      <dgm:prSet presAssocID="{BF9C6D95-A228-4C75-8C41-EB492E0D1044}" presName="cycle" presStyleCnt="0">
        <dgm:presLayoutVars>
          <dgm:dir/>
          <dgm:resizeHandles val="exact"/>
        </dgm:presLayoutVars>
      </dgm:prSet>
      <dgm:spPr/>
      <dgm:t>
        <a:bodyPr/>
        <a:lstStyle/>
        <a:p>
          <a:endParaRPr lang="en-MY"/>
        </a:p>
      </dgm:t>
    </dgm:pt>
    <dgm:pt modelId="{75FE8B9F-359E-425F-A425-89FECB0EFD4F}" type="pres">
      <dgm:prSet presAssocID="{48BC3877-EC07-4FFA-A4F5-B0CBCD81DE34}" presName="node" presStyleLbl="node1" presStyleIdx="0" presStyleCnt="7" custScaleX="109651">
        <dgm:presLayoutVars>
          <dgm:bulletEnabled val="1"/>
        </dgm:presLayoutVars>
      </dgm:prSet>
      <dgm:spPr/>
      <dgm:t>
        <a:bodyPr/>
        <a:lstStyle/>
        <a:p>
          <a:endParaRPr lang="en-MY"/>
        </a:p>
      </dgm:t>
    </dgm:pt>
    <dgm:pt modelId="{93E2E1D5-05FF-41C7-A654-177183885E96}" type="pres">
      <dgm:prSet presAssocID="{360696F2-9D77-413F-9D64-08816C291243}" presName="sibTrans" presStyleLbl="sibTrans2D1" presStyleIdx="0" presStyleCnt="7"/>
      <dgm:spPr/>
      <dgm:t>
        <a:bodyPr/>
        <a:lstStyle/>
        <a:p>
          <a:endParaRPr lang="en-MY"/>
        </a:p>
      </dgm:t>
    </dgm:pt>
    <dgm:pt modelId="{66155463-E740-4BDB-964A-CEB3A8C40A48}" type="pres">
      <dgm:prSet presAssocID="{360696F2-9D77-413F-9D64-08816C291243}" presName="connectorText" presStyleLbl="sibTrans2D1" presStyleIdx="0" presStyleCnt="7"/>
      <dgm:spPr/>
      <dgm:t>
        <a:bodyPr/>
        <a:lstStyle/>
        <a:p>
          <a:endParaRPr lang="en-MY"/>
        </a:p>
      </dgm:t>
    </dgm:pt>
    <dgm:pt modelId="{34647DAC-A128-489A-92BF-8A7B57B9CADB}" type="pres">
      <dgm:prSet presAssocID="{2DF49C12-C87F-40C5-8D8C-C5F5E297A337}" presName="node" presStyleLbl="node1" presStyleIdx="1" presStyleCnt="7" custScaleX="109651">
        <dgm:presLayoutVars>
          <dgm:bulletEnabled val="1"/>
        </dgm:presLayoutVars>
      </dgm:prSet>
      <dgm:spPr/>
      <dgm:t>
        <a:bodyPr/>
        <a:lstStyle/>
        <a:p>
          <a:endParaRPr lang="en-MY"/>
        </a:p>
      </dgm:t>
    </dgm:pt>
    <dgm:pt modelId="{9A78EA68-F0A9-40E7-81DD-D2FE0BC3D905}" type="pres">
      <dgm:prSet presAssocID="{428A07B3-325C-4DAE-887A-0A3B315B64F9}" presName="sibTrans" presStyleLbl="sibTrans2D1" presStyleIdx="1" presStyleCnt="7"/>
      <dgm:spPr/>
      <dgm:t>
        <a:bodyPr/>
        <a:lstStyle/>
        <a:p>
          <a:endParaRPr lang="en-MY"/>
        </a:p>
      </dgm:t>
    </dgm:pt>
    <dgm:pt modelId="{7D1F62A8-BF11-4BAA-8B31-F1F062F005F4}" type="pres">
      <dgm:prSet presAssocID="{428A07B3-325C-4DAE-887A-0A3B315B64F9}" presName="connectorText" presStyleLbl="sibTrans2D1" presStyleIdx="1" presStyleCnt="7"/>
      <dgm:spPr/>
      <dgm:t>
        <a:bodyPr/>
        <a:lstStyle/>
        <a:p>
          <a:endParaRPr lang="en-MY"/>
        </a:p>
      </dgm:t>
    </dgm:pt>
    <dgm:pt modelId="{C6FD3CEF-7E44-4E68-9719-18BC123D3234}" type="pres">
      <dgm:prSet presAssocID="{9BB943B8-BE35-4047-B6C7-C482C903DF65}" presName="node" presStyleLbl="node1" presStyleIdx="2" presStyleCnt="7" custScaleX="149412" custScaleY="82632">
        <dgm:presLayoutVars>
          <dgm:bulletEnabled val="1"/>
        </dgm:presLayoutVars>
      </dgm:prSet>
      <dgm:spPr/>
      <dgm:t>
        <a:bodyPr/>
        <a:lstStyle/>
        <a:p>
          <a:endParaRPr lang="en-MY"/>
        </a:p>
      </dgm:t>
    </dgm:pt>
    <dgm:pt modelId="{AE2C27D3-008E-4E70-B0DE-F9DCBF390082}" type="pres">
      <dgm:prSet presAssocID="{668E590E-9DA8-454E-B991-08C7805E262D}" presName="sibTrans" presStyleLbl="sibTrans2D1" presStyleIdx="2" presStyleCnt="7"/>
      <dgm:spPr/>
      <dgm:t>
        <a:bodyPr/>
        <a:lstStyle/>
        <a:p>
          <a:endParaRPr lang="en-MY"/>
        </a:p>
      </dgm:t>
    </dgm:pt>
    <dgm:pt modelId="{B981DC6E-5D1E-4A60-8885-2773417F6428}" type="pres">
      <dgm:prSet presAssocID="{668E590E-9DA8-454E-B991-08C7805E262D}" presName="connectorText" presStyleLbl="sibTrans2D1" presStyleIdx="2" presStyleCnt="7"/>
      <dgm:spPr/>
      <dgm:t>
        <a:bodyPr/>
        <a:lstStyle/>
        <a:p>
          <a:endParaRPr lang="en-MY"/>
        </a:p>
      </dgm:t>
    </dgm:pt>
    <dgm:pt modelId="{2A47B7A5-3B8A-4759-96EC-296D2B753BA7}" type="pres">
      <dgm:prSet presAssocID="{AABD5B11-507D-4FA1-845C-CF19E3FB1B69}" presName="node" presStyleLbl="node1" presStyleIdx="3" presStyleCnt="7" custScaleX="109651">
        <dgm:presLayoutVars>
          <dgm:bulletEnabled val="1"/>
        </dgm:presLayoutVars>
      </dgm:prSet>
      <dgm:spPr/>
      <dgm:t>
        <a:bodyPr/>
        <a:lstStyle/>
        <a:p>
          <a:endParaRPr lang="en-MY"/>
        </a:p>
      </dgm:t>
    </dgm:pt>
    <dgm:pt modelId="{1254D736-A0AC-4F69-935E-0B78D5CFA869}" type="pres">
      <dgm:prSet presAssocID="{4BC222A2-0F8C-4C1A-B3BF-69A883EA3AF4}" presName="sibTrans" presStyleLbl="sibTrans2D1" presStyleIdx="3" presStyleCnt="7"/>
      <dgm:spPr/>
      <dgm:t>
        <a:bodyPr/>
        <a:lstStyle/>
        <a:p>
          <a:endParaRPr lang="en-MY"/>
        </a:p>
      </dgm:t>
    </dgm:pt>
    <dgm:pt modelId="{1BEAD56A-A369-43C3-8B1D-3B8C2AC3DFEB}" type="pres">
      <dgm:prSet presAssocID="{4BC222A2-0F8C-4C1A-B3BF-69A883EA3AF4}" presName="connectorText" presStyleLbl="sibTrans2D1" presStyleIdx="3" presStyleCnt="7"/>
      <dgm:spPr/>
      <dgm:t>
        <a:bodyPr/>
        <a:lstStyle/>
        <a:p>
          <a:endParaRPr lang="en-MY"/>
        </a:p>
      </dgm:t>
    </dgm:pt>
    <dgm:pt modelId="{65350C0F-CFA7-4D59-96D7-813DF3C9238A}" type="pres">
      <dgm:prSet presAssocID="{65CCA64F-2150-42A3-ABC0-240B57C9DFAC}" presName="node" presStyleLbl="node1" presStyleIdx="4" presStyleCnt="7" custScaleX="109651">
        <dgm:presLayoutVars>
          <dgm:bulletEnabled val="1"/>
        </dgm:presLayoutVars>
      </dgm:prSet>
      <dgm:spPr/>
      <dgm:t>
        <a:bodyPr/>
        <a:lstStyle/>
        <a:p>
          <a:endParaRPr lang="en-MY"/>
        </a:p>
      </dgm:t>
    </dgm:pt>
    <dgm:pt modelId="{7A8B70FD-C601-4A80-8B63-B1213787FDF3}" type="pres">
      <dgm:prSet presAssocID="{E4038B24-8F2F-45CE-BFD2-1CDA4B0E1B8D}" presName="sibTrans" presStyleLbl="sibTrans2D1" presStyleIdx="4" presStyleCnt="7"/>
      <dgm:spPr/>
      <dgm:t>
        <a:bodyPr/>
        <a:lstStyle/>
        <a:p>
          <a:endParaRPr lang="en-MY"/>
        </a:p>
      </dgm:t>
    </dgm:pt>
    <dgm:pt modelId="{20E1B1AC-2917-4ECF-934B-8EACC67569A7}" type="pres">
      <dgm:prSet presAssocID="{E4038B24-8F2F-45CE-BFD2-1CDA4B0E1B8D}" presName="connectorText" presStyleLbl="sibTrans2D1" presStyleIdx="4" presStyleCnt="7"/>
      <dgm:spPr/>
      <dgm:t>
        <a:bodyPr/>
        <a:lstStyle/>
        <a:p>
          <a:endParaRPr lang="en-MY"/>
        </a:p>
      </dgm:t>
    </dgm:pt>
    <dgm:pt modelId="{58CECB85-2DDF-4BDF-A920-B854B04B2FE8}" type="pres">
      <dgm:prSet presAssocID="{A6912B43-B83D-43D2-B7F4-CC51AFA2570B}" presName="node" presStyleLbl="node1" presStyleIdx="5" presStyleCnt="7" custScaleX="109651">
        <dgm:presLayoutVars>
          <dgm:bulletEnabled val="1"/>
        </dgm:presLayoutVars>
      </dgm:prSet>
      <dgm:spPr/>
      <dgm:t>
        <a:bodyPr/>
        <a:lstStyle/>
        <a:p>
          <a:endParaRPr lang="en-MY"/>
        </a:p>
      </dgm:t>
    </dgm:pt>
    <dgm:pt modelId="{3CE69B26-AB5A-47DD-8DB5-6B855052E614}" type="pres">
      <dgm:prSet presAssocID="{45FA3CDB-511E-4429-8FF5-CC5EE33817C4}" presName="sibTrans" presStyleLbl="sibTrans2D1" presStyleIdx="5" presStyleCnt="7"/>
      <dgm:spPr/>
      <dgm:t>
        <a:bodyPr/>
        <a:lstStyle/>
        <a:p>
          <a:endParaRPr lang="en-MY"/>
        </a:p>
      </dgm:t>
    </dgm:pt>
    <dgm:pt modelId="{F9B99219-3EFE-4FBC-9981-383EF2A9B385}" type="pres">
      <dgm:prSet presAssocID="{45FA3CDB-511E-4429-8FF5-CC5EE33817C4}" presName="connectorText" presStyleLbl="sibTrans2D1" presStyleIdx="5" presStyleCnt="7"/>
      <dgm:spPr/>
      <dgm:t>
        <a:bodyPr/>
        <a:lstStyle/>
        <a:p>
          <a:endParaRPr lang="en-MY"/>
        </a:p>
      </dgm:t>
    </dgm:pt>
    <dgm:pt modelId="{E9A8C459-4F6E-4B7F-BE66-566C5303132C}" type="pres">
      <dgm:prSet presAssocID="{5206FF61-B9F9-4C06-8511-307D324F546E}" presName="node" presStyleLbl="node1" presStyleIdx="6" presStyleCnt="7" custScaleX="168312" custRadScaleRad="111721" custRadScaleInc="-7941">
        <dgm:presLayoutVars>
          <dgm:bulletEnabled val="1"/>
        </dgm:presLayoutVars>
      </dgm:prSet>
      <dgm:spPr/>
      <dgm:t>
        <a:bodyPr/>
        <a:lstStyle/>
        <a:p>
          <a:endParaRPr lang="en-MY"/>
        </a:p>
      </dgm:t>
    </dgm:pt>
    <dgm:pt modelId="{6D1D688A-3E79-421C-90E6-1FCDF452145C}" type="pres">
      <dgm:prSet presAssocID="{DB18E2B7-EA3C-4561-BC2A-7362DF75D9AB}" presName="sibTrans" presStyleLbl="sibTrans2D1" presStyleIdx="6" presStyleCnt="7"/>
      <dgm:spPr/>
      <dgm:t>
        <a:bodyPr/>
        <a:lstStyle/>
        <a:p>
          <a:endParaRPr lang="en-MY"/>
        </a:p>
      </dgm:t>
    </dgm:pt>
    <dgm:pt modelId="{F6FC3314-8F14-4C90-B206-189996FE75BA}" type="pres">
      <dgm:prSet presAssocID="{DB18E2B7-EA3C-4561-BC2A-7362DF75D9AB}" presName="connectorText" presStyleLbl="sibTrans2D1" presStyleIdx="6" presStyleCnt="7"/>
      <dgm:spPr/>
      <dgm:t>
        <a:bodyPr/>
        <a:lstStyle/>
        <a:p>
          <a:endParaRPr lang="en-MY"/>
        </a:p>
      </dgm:t>
    </dgm:pt>
  </dgm:ptLst>
  <dgm:cxnLst>
    <dgm:cxn modelId="{079EF701-40F9-7F4B-8BDB-BD892D90877D}" type="presOf" srcId="{45FA3CDB-511E-4429-8FF5-CC5EE33817C4}" destId="{F9B99219-3EFE-4FBC-9981-383EF2A9B385}" srcOrd="1" destOrd="0" presId="urn:microsoft.com/office/officeart/2005/8/layout/cycle2"/>
    <dgm:cxn modelId="{BEF61CB0-3E01-41E8-8931-5501E2D16108}" srcId="{BF9C6D95-A228-4C75-8C41-EB492E0D1044}" destId="{9BB943B8-BE35-4047-B6C7-C482C903DF65}" srcOrd="2" destOrd="0" parTransId="{BBA773AB-ECB5-4A96-A277-FB3A3C9C6FD5}" sibTransId="{668E590E-9DA8-454E-B991-08C7805E262D}"/>
    <dgm:cxn modelId="{D09BDF73-FFA0-4DA7-AE9B-3EF4C173D902}" srcId="{BF9C6D95-A228-4C75-8C41-EB492E0D1044}" destId="{A6912B43-B83D-43D2-B7F4-CC51AFA2570B}" srcOrd="5" destOrd="0" parTransId="{7ECC6CDA-8819-4FC2-9298-DD8BD329C6D8}" sibTransId="{45FA3CDB-511E-4429-8FF5-CC5EE33817C4}"/>
    <dgm:cxn modelId="{2E15913E-4CC7-7149-BF66-DC6C3C91888D}" type="presOf" srcId="{45FA3CDB-511E-4429-8FF5-CC5EE33817C4}" destId="{3CE69B26-AB5A-47DD-8DB5-6B855052E614}" srcOrd="0" destOrd="0" presId="urn:microsoft.com/office/officeart/2005/8/layout/cycle2"/>
    <dgm:cxn modelId="{26FC5AD3-BE24-DA47-902D-3710101F663E}" type="presOf" srcId="{AABD5B11-507D-4FA1-845C-CF19E3FB1B69}" destId="{2A47B7A5-3B8A-4759-96EC-296D2B753BA7}" srcOrd="0" destOrd="0" presId="urn:microsoft.com/office/officeart/2005/8/layout/cycle2"/>
    <dgm:cxn modelId="{B61C2807-BF5E-F748-BAEF-1F50CA43E3E6}" type="presOf" srcId="{E4038B24-8F2F-45CE-BFD2-1CDA4B0E1B8D}" destId="{20E1B1AC-2917-4ECF-934B-8EACC67569A7}" srcOrd="1" destOrd="0" presId="urn:microsoft.com/office/officeart/2005/8/layout/cycle2"/>
    <dgm:cxn modelId="{BCB19778-3788-4C96-A0CF-87949BFF725C}" srcId="{BF9C6D95-A228-4C75-8C41-EB492E0D1044}" destId="{5206FF61-B9F9-4C06-8511-307D324F546E}" srcOrd="6" destOrd="0" parTransId="{1BB70D1A-0A80-44E7-99DA-CA569E437DF7}" sibTransId="{DB18E2B7-EA3C-4561-BC2A-7362DF75D9AB}"/>
    <dgm:cxn modelId="{2002B29C-C84A-424D-8AD4-2C7DB2E4F59A}" type="presOf" srcId="{428A07B3-325C-4DAE-887A-0A3B315B64F9}" destId="{7D1F62A8-BF11-4BAA-8B31-F1F062F005F4}" srcOrd="1" destOrd="0" presId="urn:microsoft.com/office/officeart/2005/8/layout/cycle2"/>
    <dgm:cxn modelId="{FB2D4E07-DFF3-2743-A5AC-527B5B80D6B0}" type="presOf" srcId="{DB18E2B7-EA3C-4561-BC2A-7362DF75D9AB}" destId="{F6FC3314-8F14-4C90-B206-189996FE75BA}" srcOrd="1" destOrd="0" presId="urn:microsoft.com/office/officeart/2005/8/layout/cycle2"/>
    <dgm:cxn modelId="{1CAFADA4-1871-DC42-882B-7F66BBBE4B2B}" type="presOf" srcId="{5206FF61-B9F9-4C06-8511-307D324F546E}" destId="{E9A8C459-4F6E-4B7F-BE66-566C5303132C}" srcOrd="0" destOrd="0" presId="urn:microsoft.com/office/officeart/2005/8/layout/cycle2"/>
    <dgm:cxn modelId="{B754242C-C594-5547-BF2B-5CF85BC5391B}" type="presOf" srcId="{668E590E-9DA8-454E-B991-08C7805E262D}" destId="{AE2C27D3-008E-4E70-B0DE-F9DCBF390082}" srcOrd="0" destOrd="0" presId="urn:microsoft.com/office/officeart/2005/8/layout/cycle2"/>
    <dgm:cxn modelId="{D3D6CE1B-06DA-354D-9BFA-D2225F8452BB}" type="presOf" srcId="{2DF49C12-C87F-40C5-8D8C-C5F5E297A337}" destId="{34647DAC-A128-489A-92BF-8A7B57B9CADB}" srcOrd="0" destOrd="0" presId="urn:microsoft.com/office/officeart/2005/8/layout/cycle2"/>
    <dgm:cxn modelId="{F8CAEE5F-0E68-421B-B93B-D32EB0EEB298}" srcId="{BF9C6D95-A228-4C75-8C41-EB492E0D1044}" destId="{2DF49C12-C87F-40C5-8D8C-C5F5E297A337}" srcOrd="1" destOrd="0" parTransId="{2909AC2B-882B-43AD-9AE5-15D5A8AF1B8D}" sibTransId="{428A07B3-325C-4DAE-887A-0A3B315B64F9}"/>
    <dgm:cxn modelId="{CAB32104-4017-4FF9-AFC2-75D2155A3F06}" srcId="{BF9C6D95-A228-4C75-8C41-EB492E0D1044}" destId="{AABD5B11-507D-4FA1-845C-CF19E3FB1B69}" srcOrd="3" destOrd="0" parTransId="{374FA4E9-4F7B-4517-9B2C-B2DE002B2DA1}" sibTransId="{4BC222A2-0F8C-4C1A-B3BF-69A883EA3AF4}"/>
    <dgm:cxn modelId="{398E327F-6DF1-EE43-A15F-47C7F1151668}" type="presOf" srcId="{9BB943B8-BE35-4047-B6C7-C482C903DF65}" destId="{C6FD3CEF-7E44-4E68-9719-18BC123D3234}" srcOrd="0" destOrd="0" presId="urn:microsoft.com/office/officeart/2005/8/layout/cycle2"/>
    <dgm:cxn modelId="{EFFB5986-2A55-A541-A212-2612E09D49AE}" type="presOf" srcId="{E4038B24-8F2F-45CE-BFD2-1CDA4B0E1B8D}" destId="{7A8B70FD-C601-4A80-8B63-B1213787FDF3}" srcOrd="0" destOrd="0" presId="urn:microsoft.com/office/officeart/2005/8/layout/cycle2"/>
    <dgm:cxn modelId="{514ADB7C-7FD6-E64B-9CA2-A858D90B2240}" type="presOf" srcId="{360696F2-9D77-413F-9D64-08816C291243}" destId="{66155463-E740-4BDB-964A-CEB3A8C40A48}" srcOrd="1" destOrd="0" presId="urn:microsoft.com/office/officeart/2005/8/layout/cycle2"/>
    <dgm:cxn modelId="{74EF3535-590B-A846-9E9E-4258E52C720E}" type="presOf" srcId="{4BC222A2-0F8C-4C1A-B3BF-69A883EA3AF4}" destId="{1BEAD56A-A369-43C3-8B1D-3B8C2AC3DFEB}" srcOrd="1" destOrd="0" presId="urn:microsoft.com/office/officeart/2005/8/layout/cycle2"/>
    <dgm:cxn modelId="{BCEAE838-2B6E-1943-8939-880F6C25B1D0}" type="presOf" srcId="{4BC222A2-0F8C-4C1A-B3BF-69A883EA3AF4}" destId="{1254D736-A0AC-4F69-935E-0B78D5CFA869}" srcOrd="0" destOrd="0" presId="urn:microsoft.com/office/officeart/2005/8/layout/cycle2"/>
    <dgm:cxn modelId="{533EF6A8-8A26-F249-A8B6-8C928927FCB8}" type="presOf" srcId="{A6912B43-B83D-43D2-B7F4-CC51AFA2570B}" destId="{58CECB85-2DDF-4BDF-A920-B854B04B2FE8}" srcOrd="0" destOrd="0" presId="urn:microsoft.com/office/officeart/2005/8/layout/cycle2"/>
    <dgm:cxn modelId="{154FD6BE-AAF4-EE44-A84B-BD8A9966E394}" type="presOf" srcId="{48BC3877-EC07-4FFA-A4F5-B0CBCD81DE34}" destId="{75FE8B9F-359E-425F-A425-89FECB0EFD4F}" srcOrd="0" destOrd="0" presId="urn:microsoft.com/office/officeart/2005/8/layout/cycle2"/>
    <dgm:cxn modelId="{D8A3EBE1-E013-E042-8C7B-AF5D513FE04C}" type="presOf" srcId="{65CCA64F-2150-42A3-ABC0-240B57C9DFAC}" destId="{65350C0F-CFA7-4D59-96D7-813DF3C9238A}" srcOrd="0" destOrd="0" presId="urn:microsoft.com/office/officeart/2005/8/layout/cycle2"/>
    <dgm:cxn modelId="{A39BD2D3-C2F1-4412-BB59-2D0C3A14D60F}" srcId="{BF9C6D95-A228-4C75-8C41-EB492E0D1044}" destId="{65CCA64F-2150-42A3-ABC0-240B57C9DFAC}" srcOrd="4" destOrd="0" parTransId="{5A5D826F-C104-4026-AD40-6D2F3EFADAB2}" sibTransId="{E4038B24-8F2F-45CE-BFD2-1CDA4B0E1B8D}"/>
    <dgm:cxn modelId="{B1073C74-B6F7-1948-AAB7-84F3C5B81CDC}" type="presOf" srcId="{428A07B3-325C-4DAE-887A-0A3B315B64F9}" destId="{9A78EA68-F0A9-40E7-81DD-D2FE0BC3D905}" srcOrd="0" destOrd="0" presId="urn:microsoft.com/office/officeart/2005/8/layout/cycle2"/>
    <dgm:cxn modelId="{051CF511-EC92-5840-BD03-E9671C03ED60}" type="presOf" srcId="{668E590E-9DA8-454E-B991-08C7805E262D}" destId="{B981DC6E-5D1E-4A60-8885-2773417F6428}" srcOrd="1" destOrd="0" presId="urn:microsoft.com/office/officeart/2005/8/layout/cycle2"/>
    <dgm:cxn modelId="{73B9C964-0407-5343-8CF0-2BC001504B10}" type="presOf" srcId="{BF9C6D95-A228-4C75-8C41-EB492E0D1044}" destId="{14F7C607-2D1C-4328-86C0-C06BB212E8F9}" srcOrd="0" destOrd="0" presId="urn:microsoft.com/office/officeart/2005/8/layout/cycle2"/>
    <dgm:cxn modelId="{A586223E-FF3D-4091-9E04-C0FED08CB9A4}" srcId="{BF9C6D95-A228-4C75-8C41-EB492E0D1044}" destId="{48BC3877-EC07-4FFA-A4F5-B0CBCD81DE34}" srcOrd="0" destOrd="0" parTransId="{A487B43B-2785-4EA0-AD10-0CDA29ACCCFE}" sibTransId="{360696F2-9D77-413F-9D64-08816C291243}"/>
    <dgm:cxn modelId="{622E9FBB-8BF9-6F48-ACCD-9E8055423C2E}" type="presOf" srcId="{360696F2-9D77-413F-9D64-08816C291243}" destId="{93E2E1D5-05FF-41C7-A654-177183885E96}" srcOrd="0" destOrd="0" presId="urn:microsoft.com/office/officeart/2005/8/layout/cycle2"/>
    <dgm:cxn modelId="{3ACD8F5F-5ABE-E843-BE2D-07F5A52DF579}" type="presOf" srcId="{DB18E2B7-EA3C-4561-BC2A-7362DF75D9AB}" destId="{6D1D688A-3E79-421C-90E6-1FCDF452145C}" srcOrd="0" destOrd="0" presId="urn:microsoft.com/office/officeart/2005/8/layout/cycle2"/>
    <dgm:cxn modelId="{49654D3F-B427-6648-B224-DB1745F5BBA9}" type="presParOf" srcId="{14F7C607-2D1C-4328-86C0-C06BB212E8F9}" destId="{75FE8B9F-359E-425F-A425-89FECB0EFD4F}" srcOrd="0" destOrd="0" presId="urn:microsoft.com/office/officeart/2005/8/layout/cycle2"/>
    <dgm:cxn modelId="{EA76379F-8912-834D-9E4F-6C078F2E7014}" type="presParOf" srcId="{14F7C607-2D1C-4328-86C0-C06BB212E8F9}" destId="{93E2E1D5-05FF-41C7-A654-177183885E96}" srcOrd="1" destOrd="0" presId="urn:microsoft.com/office/officeart/2005/8/layout/cycle2"/>
    <dgm:cxn modelId="{ACF45218-37B2-D144-8F2D-061E6C6C4DA6}" type="presParOf" srcId="{93E2E1D5-05FF-41C7-A654-177183885E96}" destId="{66155463-E740-4BDB-964A-CEB3A8C40A48}" srcOrd="0" destOrd="0" presId="urn:microsoft.com/office/officeart/2005/8/layout/cycle2"/>
    <dgm:cxn modelId="{C0090A98-864C-8340-BE6C-B5A1ECF3B29D}" type="presParOf" srcId="{14F7C607-2D1C-4328-86C0-C06BB212E8F9}" destId="{34647DAC-A128-489A-92BF-8A7B57B9CADB}" srcOrd="2" destOrd="0" presId="urn:microsoft.com/office/officeart/2005/8/layout/cycle2"/>
    <dgm:cxn modelId="{D0A50600-6137-EF48-A79C-A21750116D51}" type="presParOf" srcId="{14F7C607-2D1C-4328-86C0-C06BB212E8F9}" destId="{9A78EA68-F0A9-40E7-81DD-D2FE0BC3D905}" srcOrd="3" destOrd="0" presId="urn:microsoft.com/office/officeart/2005/8/layout/cycle2"/>
    <dgm:cxn modelId="{A47FDE1E-A605-FA49-BB4D-A2F293D046FE}" type="presParOf" srcId="{9A78EA68-F0A9-40E7-81DD-D2FE0BC3D905}" destId="{7D1F62A8-BF11-4BAA-8B31-F1F062F005F4}" srcOrd="0" destOrd="0" presId="urn:microsoft.com/office/officeart/2005/8/layout/cycle2"/>
    <dgm:cxn modelId="{FB21615E-1D88-EC43-BD62-F8740FE9C327}" type="presParOf" srcId="{14F7C607-2D1C-4328-86C0-C06BB212E8F9}" destId="{C6FD3CEF-7E44-4E68-9719-18BC123D3234}" srcOrd="4" destOrd="0" presId="urn:microsoft.com/office/officeart/2005/8/layout/cycle2"/>
    <dgm:cxn modelId="{D5E1F01F-7342-BF46-B260-74620B722E4E}" type="presParOf" srcId="{14F7C607-2D1C-4328-86C0-C06BB212E8F9}" destId="{AE2C27D3-008E-4E70-B0DE-F9DCBF390082}" srcOrd="5" destOrd="0" presId="urn:microsoft.com/office/officeart/2005/8/layout/cycle2"/>
    <dgm:cxn modelId="{E6A7EBE6-E8CE-0B4A-A628-977F3B4B3DF4}" type="presParOf" srcId="{AE2C27D3-008E-4E70-B0DE-F9DCBF390082}" destId="{B981DC6E-5D1E-4A60-8885-2773417F6428}" srcOrd="0" destOrd="0" presId="urn:microsoft.com/office/officeart/2005/8/layout/cycle2"/>
    <dgm:cxn modelId="{4E635803-0261-BD4F-9D8A-F081B3E0A8A1}" type="presParOf" srcId="{14F7C607-2D1C-4328-86C0-C06BB212E8F9}" destId="{2A47B7A5-3B8A-4759-96EC-296D2B753BA7}" srcOrd="6" destOrd="0" presId="urn:microsoft.com/office/officeart/2005/8/layout/cycle2"/>
    <dgm:cxn modelId="{47CF263E-66BB-3144-900D-779B2DBF7C7B}" type="presParOf" srcId="{14F7C607-2D1C-4328-86C0-C06BB212E8F9}" destId="{1254D736-A0AC-4F69-935E-0B78D5CFA869}" srcOrd="7" destOrd="0" presId="urn:microsoft.com/office/officeart/2005/8/layout/cycle2"/>
    <dgm:cxn modelId="{50009C04-58FB-AC43-B32B-275AA9678780}" type="presParOf" srcId="{1254D736-A0AC-4F69-935E-0B78D5CFA869}" destId="{1BEAD56A-A369-43C3-8B1D-3B8C2AC3DFEB}" srcOrd="0" destOrd="0" presId="urn:microsoft.com/office/officeart/2005/8/layout/cycle2"/>
    <dgm:cxn modelId="{053C4EEC-E445-BD43-9512-3A83DEF2A599}" type="presParOf" srcId="{14F7C607-2D1C-4328-86C0-C06BB212E8F9}" destId="{65350C0F-CFA7-4D59-96D7-813DF3C9238A}" srcOrd="8" destOrd="0" presId="urn:microsoft.com/office/officeart/2005/8/layout/cycle2"/>
    <dgm:cxn modelId="{1FCBE3FC-4A18-C84C-B183-D9C9EE70095D}" type="presParOf" srcId="{14F7C607-2D1C-4328-86C0-C06BB212E8F9}" destId="{7A8B70FD-C601-4A80-8B63-B1213787FDF3}" srcOrd="9" destOrd="0" presId="urn:microsoft.com/office/officeart/2005/8/layout/cycle2"/>
    <dgm:cxn modelId="{84D024D8-FD87-CC45-8E5E-D6BD2621406B}" type="presParOf" srcId="{7A8B70FD-C601-4A80-8B63-B1213787FDF3}" destId="{20E1B1AC-2917-4ECF-934B-8EACC67569A7}" srcOrd="0" destOrd="0" presId="urn:microsoft.com/office/officeart/2005/8/layout/cycle2"/>
    <dgm:cxn modelId="{233CB0AC-28F8-1842-8FD6-CC8097DDDCE8}" type="presParOf" srcId="{14F7C607-2D1C-4328-86C0-C06BB212E8F9}" destId="{58CECB85-2DDF-4BDF-A920-B854B04B2FE8}" srcOrd="10" destOrd="0" presId="urn:microsoft.com/office/officeart/2005/8/layout/cycle2"/>
    <dgm:cxn modelId="{27B664C3-2470-774D-A90F-BB5C567D5744}" type="presParOf" srcId="{14F7C607-2D1C-4328-86C0-C06BB212E8F9}" destId="{3CE69B26-AB5A-47DD-8DB5-6B855052E614}" srcOrd="11" destOrd="0" presId="urn:microsoft.com/office/officeart/2005/8/layout/cycle2"/>
    <dgm:cxn modelId="{00A35020-CC35-E24C-B4D6-19535EF150A1}" type="presParOf" srcId="{3CE69B26-AB5A-47DD-8DB5-6B855052E614}" destId="{F9B99219-3EFE-4FBC-9981-383EF2A9B385}" srcOrd="0" destOrd="0" presId="urn:microsoft.com/office/officeart/2005/8/layout/cycle2"/>
    <dgm:cxn modelId="{D774208D-23CD-6041-9B49-1AC2F21B3B9F}" type="presParOf" srcId="{14F7C607-2D1C-4328-86C0-C06BB212E8F9}" destId="{E9A8C459-4F6E-4B7F-BE66-566C5303132C}" srcOrd="12" destOrd="0" presId="urn:microsoft.com/office/officeart/2005/8/layout/cycle2"/>
    <dgm:cxn modelId="{468C6E80-BAC9-C342-9B2C-0765DBC43655}" type="presParOf" srcId="{14F7C607-2D1C-4328-86C0-C06BB212E8F9}" destId="{6D1D688A-3E79-421C-90E6-1FCDF452145C}" srcOrd="13" destOrd="0" presId="urn:microsoft.com/office/officeart/2005/8/layout/cycle2"/>
    <dgm:cxn modelId="{F01102B2-1478-9B48-8A2C-57C6D879C3D6}" type="presParOf" srcId="{6D1D688A-3E79-421C-90E6-1FCDF452145C}" destId="{F6FC3314-8F14-4C90-B206-189996FE75B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3641B1-0849-4217-AA22-E52783C4842F}" type="doc">
      <dgm:prSet loTypeId="urn:microsoft.com/office/officeart/2005/8/layout/radial2" loCatId="relationship" qsTypeId="urn:microsoft.com/office/officeart/2005/8/quickstyle/simple2" qsCatId="simple" csTypeId="urn:microsoft.com/office/officeart/2005/8/colors/accent1_4" csCatId="accent1" phldr="1"/>
      <dgm:spPr/>
      <dgm:t>
        <a:bodyPr/>
        <a:lstStyle/>
        <a:p>
          <a:endParaRPr lang="en-MY"/>
        </a:p>
      </dgm:t>
    </dgm:pt>
    <dgm:pt modelId="{778F1EC9-C188-45A8-B266-4D41D324D157}">
      <dgm:prSet phldrT="[Text]" custT="1"/>
      <dgm:spPr>
        <a:blipFill rotWithShape="0">
          <a:blip xmlns:r="http://schemas.openxmlformats.org/officeDocument/2006/relationships" r:embed="rId1"/>
          <a:stretch>
            <a:fillRect/>
          </a:stretch>
        </a:blipFill>
      </dgm:spPr>
      <dgm:t>
        <a:bodyPr/>
        <a:lstStyle/>
        <a:p>
          <a:endParaRPr lang="en-MY" sz="1600" dirty="0">
            <a:latin typeface="Century Gothic"/>
            <a:cs typeface="Century Gothic"/>
          </a:endParaRPr>
        </a:p>
      </dgm:t>
    </dgm:pt>
    <dgm:pt modelId="{DACD2235-EADE-4345-B0D8-398BCB20162F}" type="parTrans" cxnId="{F0BDFDE5-9AF6-4C0C-8BB2-399EE46DFB2E}">
      <dgm:prSet/>
      <dgm:spPr>
        <a:ln w="19050"/>
      </dgm:spPr>
      <dgm:t>
        <a:bodyPr/>
        <a:lstStyle/>
        <a:p>
          <a:endParaRPr lang="en-MY">
            <a:latin typeface="+mn-lt"/>
            <a:cs typeface="Arial" pitchFamily="34" charset="0"/>
          </a:endParaRPr>
        </a:p>
      </dgm:t>
    </dgm:pt>
    <dgm:pt modelId="{6C5B0836-594E-46B5-84DF-82331AC07506}" type="sibTrans" cxnId="{F0BDFDE5-9AF6-4C0C-8BB2-399EE46DFB2E}">
      <dgm:prSet/>
      <dgm:spPr/>
      <dgm:t>
        <a:bodyPr/>
        <a:lstStyle/>
        <a:p>
          <a:endParaRPr lang="en-MY">
            <a:latin typeface="+mn-lt"/>
            <a:cs typeface="Arial" pitchFamily="34" charset="0"/>
          </a:endParaRPr>
        </a:p>
      </dgm:t>
    </dgm:pt>
    <dgm:pt modelId="{78B39171-8CA1-4CA9-B958-4C8D9AA38DBD}">
      <dgm:prSet custT="1"/>
      <dgm:spPr/>
      <dgm:t>
        <a:bodyPr/>
        <a:lstStyle/>
        <a:p>
          <a:r>
            <a:rPr lang="en-US" sz="1600" dirty="0" smtClean="0">
              <a:latin typeface="Century Gothic"/>
              <a:cs typeface="Century Gothic"/>
            </a:rPr>
            <a:t>Industrial Attachment</a:t>
          </a:r>
        </a:p>
      </dgm:t>
    </dgm:pt>
    <dgm:pt modelId="{B8ECFD38-3E4E-4B63-B545-8A6736244FB4}" type="parTrans" cxnId="{13B6B690-529F-4CD4-8362-E54BF92ED36A}">
      <dgm:prSet/>
      <dgm:spPr/>
      <dgm:t>
        <a:bodyPr/>
        <a:lstStyle/>
        <a:p>
          <a:endParaRPr lang="en-MY">
            <a:latin typeface="+mn-lt"/>
            <a:cs typeface="Arial" pitchFamily="34" charset="0"/>
          </a:endParaRPr>
        </a:p>
      </dgm:t>
    </dgm:pt>
    <dgm:pt modelId="{8FBBBA05-CEC5-4F71-B318-E3C707540CF6}" type="sibTrans" cxnId="{13B6B690-529F-4CD4-8362-E54BF92ED36A}">
      <dgm:prSet/>
      <dgm:spPr/>
      <dgm:t>
        <a:bodyPr/>
        <a:lstStyle/>
        <a:p>
          <a:endParaRPr lang="en-MY">
            <a:latin typeface="+mn-lt"/>
            <a:cs typeface="Arial" pitchFamily="34" charset="0"/>
          </a:endParaRPr>
        </a:p>
      </dgm:t>
    </dgm:pt>
    <dgm:pt modelId="{E5B0D317-D10E-4E87-8E56-F9DDA6A44A70}">
      <dgm:prSet phldrT="[Text]" custT="1"/>
      <dgm:spPr/>
      <dgm:t>
        <a:bodyPr/>
        <a:lstStyle/>
        <a:p>
          <a:r>
            <a:rPr lang="en-MY" sz="1600" dirty="0" smtClean="0">
              <a:latin typeface="Century Gothic"/>
              <a:cs typeface="Century Gothic"/>
            </a:rPr>
            <a:t>Skills Upgrading</a:t>
          </a:r>
          <a:endParaRPr lang="en-MY" sz="1600" dirty="0">
            <a:latin typeface="Century Gothic"/>
            <a:cs typeface="Century Gothic"/>
          </a:endParaRPr>
        </a:p>
      </dgm:t>
    </dgm:pt>
    <dgm:pt modelId="{DD66A91B-8E10-48A1-A25D-189A2384058D}" type="parTrans" cxnId="{0CBBFF43-8865-471A-8B1B-3D840B474833}">
      <dgm:prSet/>
      <dgm:spPr/>
      <dgm:t>
        <a:bodyPr/>
        <a:lstStyle/>
        <a:p>
          <a:endParaRPr lang="en-US"/>
        </a:p>
      </dgm:t>
    </dgm:pt>
    <dgm:pt modelId="{0EF11178-75CF-407B-A1AB-6C2C6A25353D}" type="sibTrans" cxnId="{0CBBFF43-8865-471A-8B1B-3D840B474833}">
      <dgm:prSet/>
      <dgm:spPr/>
      <dgm:t>
        <a:bodyPr/>
        <a:lstStyle/>
        <a:p>
          <a:endParaRPr lang="en-US"/>
        </a:p>
      </dgm:t>
    </dgm:pt>
    <dgm:pt modelId="{B4755FD5-4184-42BA-9D49-248FB42ABEF0}">
      <dgm:prSet phldrT="[Text]" custT="1"/>
      <dgm:spPr>
        <a:blipFill rotWithShape="0">
          <a:blip xmlns:r="http://schemas.openxmlformats.org/officeDocument/2006/relationships" r:embed="rId2"/>
          <a:stretch>
            <a:fillRect/>
          </a:stretch>
        </a:blipFill>
      </dgm:spPr>
      <dgm:t>
        <a:bodyPr/>
        <a:lstStyle/>
        <a:p>
          <a:endParaRPr lang="en-MY" sz="1600" dirty="0">
            <a:latin typeface="Century Gothic"/>
            <a:cs typeface="Century Gothic"/>
          </a:endParaRPr>
        </a:p>
      </dgm:t>
    </dgm:pt>
    <dgm:pt modelId="{86579614-40B2-49DF-B1C8-5CAE1C75A2B6}" type="parTrans" cxnId="{77F5CA5E-733D-4F14-845B-CE8607007E70}">
      <dgm:prSet/>
      <dgm:spPr>
        <a:ln w="19050"/>
      </dgm:spPr>
      <dgm:t>
        <a:bodyPr/>
        <a:lstStyle/>
        <a:p>
          <a:endParaRPr lang="en-US"/>
        </a:p>
      </dgm:t>
    </dgm:pt>
    <dgm:pt modelId="{1ECB2E64-84E1-4162-AD83-680537DAD5F6}" type="sibTrans" cxnId="{77F5CA5E-733D-4F14-845B-CE8607007E70}">
      <dgm:prSet/>
      <dgm:spPr/>
      <dgm:t>
        <a:bodyPr/>
        <a:lstStyle/>
        <a:p>
          <a:endParaRPr lang="en-US"/>
        </a:p>
      </dgm:t>
    </dgm:pt>
    <dgm:pt modelId="{145CE6F1-B705-4345-A5FC-A82F94E8545C}">
      <dgm:prSet phldrT="[Text]" custT="1"/>
      <dgm:spPr/>
      <dgm:t>
        <a:bodyPr/>
        <a:lstStyle/>
        <a:p>
          <a:r>
            <a:rPr lang="en-MY" sz="1600" dirty="0" smtClean="0">
              <a:latin typeface="Century Gothic"/>
              <a:cs typeface="Century Gothic"/>
            </a:rPr>
            <a:t>Qualification Upgrading</a:t>
          </a:r>
          <a:endParaRPr lang="en-MY" sz="1600" dirty="0">
            <a:latin typeface="Century Gothic"/>
            <a:cs typeface="Century Gothic"/>
          </a:endParaRPr>
        </a:p>
      </dgm:t>
    </dgm:pt>
    <dgm:pt modelId="{215F8D43-5B38-4D6A-BDC1-6F9EC026BEF8}" type="parTrans" cxnId="{5FC237D3-8F2B-4A8E-8230-07A61CA4008A}">
      <dgm:prSet/>
      <dgm:spPr/>
      <dgm:t>
        <a:bodyPr/>
        <a:lstStyle/>
        <a:p>
          <a:endParaRPr lang="en-US"/>
        </a:p>
      </dgm:t>
    </dgm:pt>
    <dgm:pt modelId="{0DD36D38-7BC1-4C4B-8E5E-02EB2ACFF2DA}" type="sibTrans" cxnId="{5FC237D3-8F2B-4A8E-8230-07A61CA4008A}">
      <dgm:prSet/>
      <dgm:spPr/>
      <dgm:t>
        <a:bodyPr/>
        <a:lstStyle/>
        <a:p>
          <a:endParaRPr lang="en-US"/>
        </a:p>
      </dgm:t>
    </dgm:pt>
    <dgm:pt modelId="{32A6ABA5-1C08-4F17-8866-8533F5C54148}">
      <dgm:prSet phldrT="[Text]" custT="1"/>
      <dgm:spPr>
        <a:blipFill rotWithShape="0">
          <a:blip xmlns:r="http://schemas.openxmlformats.org/officeDocument/2006/relationships" r:embed="rId3"/>
          <a:stretch>
            <a:fillRect/>
          </a:stretch>
        </a:blipFill>
      </dgm:spPr>
      <dgm:t>
        <a:bodyPr/>
        <a:lstStyle/>
        <a:p>
          <a:endParaRPr lang="en-MY" sz="1600" dirty="0">
            <a:latin typeface="Century Gothic"/>
            <a:cs typeface="Century Gothic"/>
          </a:endParaRPr>
        </a:p>
      </dgm:t>
    </dgm:pt>
    <dgm:pt modelId="{A3FBFF3B-DBD6-4F4E-B45C-9B9728203C1C}" type="parTrans" cxnId="{4E8AE3EB-E090-4012-B699-AC856602785D}">
      <dgm:prSet/>
      <dgm:spPr>
        <a:ln w="19050"/>
      </dgm:spPr>
      <dgm:t>
        <a:bodyPr/>
        <a:lstStyle/>
        <a:p>
          <a:endParaRPr lang="en-US"/>
        </a:p>
      </dgm:t>
    </dgm:pt>
    <dgm:pt modelId="{1889306A-BFDE-4500-BCF0-2558A0BEF7F9}" type="sibTrans" cxnId="{4E8AE3EB-E090-4012-B699-AC856602785D}">
      <dgm:prSet/>
      <dgm:spPr/>
      <dgm:t>
        <a:bodyPr/>
        <a:lstStyle/>
        <a:p>
          <a:endParaRPr lang="en-US"/>
        </a:p>
      </dgm:t>
    </dgm:pt>
    <dgm:pt modelId="{5E3A8E0C-9DBA-4DE4-9BA9-8658E641DBC6}" type="pres">
      <dgm:prSet presAssocID="{C23641B1-0849-4217-AA22-E52783C4842F}" presName="composite" presStyleCnt="0">
        <dgm:presLayoutVars>
          <dgm:chMax val="5"/>
          <dgm:dir/>
          <dgm:animLvl val="ctr"/>
          <dgm:resizeHandles val="exact"/>
        </dgm:presLayoutVars>
      </dgm:prSet>
      <dgm:spPr/>
      <dgm:t>
        <a:bodyPr/>
        <a:lstStyle/>
        <a:p>
          <a:endParaRPr lang="en-MY"/>
        </a:p>
      </dgm:t>
    </dgm:pt>
    <dgm:pt modelId="{DB53DCB4-F23B-477E-8495-89DBDD78A928}" type="pres">
      <dgm:prSet presAssocID="{C23641B1-0849-4217-AA22-E52783C4842F}" presName="cycle" presStyleCnt="0"/>
      <dgm:spPr/>
      <dgm:t>
        <a:bodyPr/>
        <a:lstStyle/>
        <a:p>
          <a:endParaRPr lang="en-US"/>
        </a:p>
      </dgm:t>
    </dgm:pt>
    <dgm:pt modelId="{7AD630F4-4726-478E-93F6-A2792E2CD287}" type="pres">
      <dgm:prSet presAssocID="{C23641B1-0849-4217-AA22-E52783C4842F}" presName="centerShape" presStyleCnt="0"/>
      <dgm:spPr/>
      <dgm:t>
        <a:bodyPr/>
        <a:lstStyle/>
        <a:p>
          <a:endParaRPr lang="en-US"/>
        </a:p>
      </dgm:t>
    </dgm:pt>
    <dgm:pt modelId="{4E305374-07DD-4E16-96CB-A87F6F77ACD5}" type="pres">
      <dgm:prSet presAssocID="{C23641B1-0849-4217-AA22-E52783C4842F}" presName="connSite" presStyleLbl="node1" presStyleIdx="0" presStyleCnt="4"/>
      <dgm:spPr/>
      <dgm:t>
        <a:bodyPr/>
        <a:lstStyle/>
        <a:p>
          <a:endParaRPr lang="en-US"/>
        </a:p>
      </dgm:t>
    </dgm:pt>
    <dgm:pt modelId="{2FD7D0F7-D2CE-4BDD-BC98-72CB2658EBE2}" type="pres">
      <dgm:prSet presAssocID="{C23641B1-0849-4217-AA22-E52783C4842F}" presName="visible" presStyleLbl="node1" presStyleIdx="0" presStyleCnt="4" custLinFactNeighborX="-13538" custLinFactNeighborY="-493"/>
      <dgm:spPr>
        <a:prstGeom prst="roundRect">
          <a:avLst/>
        </a:prstGeom>
        <a:blipFill rotWithShape="1">
          <a:blip xmlns:r="http://schemas.openxmlformats.org/officeDocument/2006/relationships" r:embed="rId4"/>
          <a:stretch>
            <a:fillRect/>
          </a:stretch>
        </a:blipFill>
      </dgm:spPr>
      <dgm:t>
        <a:bodyPr/>
        <a:lstStyle/>
        <a:p>
          <a:endParaRPr lang="en-US"/>
        </a:p>
      </dgm:t>
    </dgm:pt>
    <dgm:pt modelId="{12074603-47FD-4FA9-90E0-0B9130B8E8CD}" type="pres">
      <dgm:prSet presAssocID="{A3FBFF3B-DBD6-4F4E-B45C-9B9728203C1C}" presName="Name25" presStyleLbl="parChTrans1D1" presStyleIdx="0" presStyleCnt="3"/>
      <dgm:spPr/>
      <dgm:t>
        <a:bodyPr/>
        <a:lstStyle/>
        <a:p>
          <a:endParaRPr lang="en-US"/>
        </a:p>
      </dgm:t>
    </dgm:pt>
    <dgm:pt modelId="{1DBE3CA0-5459-4614-B85A-267A74687D5A}" type="pres">
      <dgm:prSet presAssocID="{32A6ABA5-1C08-4F17-8866-8533F5C54148}" presName="node" presStyleCnt="0"/>
      <dgm:spPr/>
      <dgm:t>
        <a:bodyPr/>
        <a:lstStyle/>
        <a:p>
          <a:endParaRPr lang="en-US"/>
        </a:p>
      </dgm:t>
    </dgm:pt>
    <dgm:pt modelId="{B948FA7D-C309-45CC-8D62-AC4484F17BEF}" type="pres">
      <dgm:prSet presAssocID="{32A6ABA5-1C08-4F17-8866-8533F5C54148}" presName="parentNode" presStyleLbl="node1" presStyleIdx="1" presStyleCnt="4" custLinFactNeighborX="-1235" custLinFactNeighborY="-25">
        <dgm:presLayoutVars>
          <dgm:chMax val="1"/>
          <dgm:bulletEnabled val="1"/>
        </dgm:presLayoutVars>
      </dgm:prSet>
      <dgm:spPr/>
      <dgm:t>
        <a:bodyPr/>
        <a:lstStyle/>
        <a:p>
          <a:endParaRPr lang="en-US"/>
        </a:p>
      </dgm:t>
    </dgm:pt>
    <dgm:pt modelId="{5C85C1E1-908F-4F9E-9E70-E4833D4D0910}" type="pres">
      <dgm:prSet presAssocID="{32A6ABA5-1C08-4F17-8866-8533F5C54148}" presName="childNode" presStyleLbl="revTx" presStyleIdx="0" presStyleCnt="3">
        <dgm:presLayoutVars>
          <dgm:bulletEnabled val="1"/>
        </dgm:presLayoutVars>
      </dgm:prSet>
      <dgm:spPr/>
      <dgm:t>
        <a:bodyPr/>
        <a:lstStyle/>
        <a:p>
          <a:endParaRPr lang="en-US"/>
        </a:p>
      </dgm:t>
    </dgm:pt>
    <dgm:pt modelId="{6E62692E-0403-43E1-85F3-DCFF404FDC9A}" type="pres">
      <dgm:prSet presAssocID="{86579614-40B2-49DF-B1C8-5CAE1C75A2B6}" presName="Name25" presStyleLbl="parChTrans1D1" presStyleIdx="1" presStyleCnt="3"/>
      <dgm:spPr/>
      <dgm:t>
        <a:bodyPr/>
        <a:lstStyle/>
        <a:p>
          <a:endParaRPr lang="en-US"/>
        </a:p>
      </dgm:t>
    </dgm:pt>
    <dgm:pt modelId="{AE312532-83A7-4BEA-9259-E3C2F3A1CAF0}" type="pres">
      <dgm:prSet presAssocID="{B4755FD5-4184-42BA-9D49-248FB42ABEF0}" presName="node" presStyleCnt="0"/>
      <dgm:spPr/>
      <dgm:t>
        <a:bodyPr/>
        <a:lstStyle/>
        <a:p>
          <a:endParaRPr lang="en-US"/>
        </a:p>
      </dgm:t>
    </dgm:pt>
    <dgm:pt modelId="{80ACDFCA-33E3-403F-989A-FA8A49B566DB}" type="pres">
      <dgm:prSet presAssocID="{B4755FD5-4184-42BA-9D49-248FB42ABEF0}" presName="parentNode" presStyleLbl="node1" presStyleIdx="2" presStyleCnt="4">
        <dgm:presLayoutVars>
          <dgm:chMax val="1"/>
          <dgm:bulletEnabled val="1"/>
        </dgm:presLayoutVars>
      </dgm:prSet>
      <dgm:spPr/>
      <dgm:t>
        <a:bodyPr/>
        <a:lstStyle/>
        <a:p>
          <a:endParaRPr lang="en-US"/>
        </a:p>
      </dgm:t>
    </dgm:pt>
    <dgm:pt modelId="{BE3F2316-934C-4EC8-A642-29F0B6623DC6}" type="pres">
      <dgm:prSet presAssocID="{B4755FD5-4184-42BA-9D49-248FB42ABEF0}" presName="childNode" presStyleLbl="revTx" presStyleIdx="1" presStyleCnt="3">
        <dgm:presLayoutVars>
          <dgm:bulletEnabled val="1"/>
        </dgm:presLayoutVars>
      </dgm:prSet>
      <dgm:spPr/>
      <dgm:t>
        <a:bodyPr/>
        <a:lstStyle/>
        <a:p>
          <a:endParaRPr lang="en-US"/>
        </a:p>
      </dgm:t>
    </dgm:pt>
    <dgm:pt modelId="{83E81BFF-B274-40BE-B60E-D26BF7AB0DE3}" type="pres">
      <dgm:prSet presAssocID="{DACD2235-EADE-4345-B0D8-398BCB20162F}" presName="Name25" presStyleLbl="parChTrans1D1" presStyleIdx="2" presStyleCnt="3"/>
      <dgm:spPr/>
      <dgm:t>
        <a:bodyPr/>
        <a:lstStyle/>
        <a:p>
          <a:endParaRPr lang="en-US"/>
        </a:p>
      </dgm:t>
    </dgm:pt>
    <dgm:pt modelId="{913E081F-E3BE-4F78-BF6E-55B7EF0E83DB}" type="pres">
      <dgm:prSet presAssocID="{778F1EC9-C188-45A8-B266-4D41D324D157}" presName="node" presStyleCnt="0"/>
      <dgm:spPr/>
      <dgm:t>
        <a:bodyPr/>
        <a:lstStyle/>
        <a:p>
          <a:endParaRPr lang="en-US"/>
        </a:p>
      </dgm:t>
    </dgm:pt>
    <dgm:pt modelId="{563E872E-55C7-4EC4-A3E3-8146C88543F0}" type="pres">
      <dgm:prSet presAssocID="{778F1EC9-C188-45A8-B266-4D41D324D157}" presName="parentNode" presStyleLbl="node1" presStyleIdx="3" presStyleCnt="4">
        <dgm:presLayoutVars>
          <dgm:chMax val="1"/>
          <dgm:bulletEnabled val="1"/>
        </dgm:presLayoutVars>
      </dgm:prSet>
      <dgm:spPr/>
      <dgm:t>
        <a:bodyPr/>
        <a:lstStyle/>
        <a:p>
          <a:endParaRPr lang="en-US"/>
        </a:p>
      </dgm:t>
    </dgm:pt>
    <dgm:pt modelId="{EBF30CD8-91B2-4B79-B685-03D3D6AE2ADA}" type="pres">
      <dgm:prSet presAssocID="{778F1EC9-C188-45A8-B266-4D41D324D157}" presName="childNode" presStyleLbl="revTx" presStyleIdx="2" presStyleCnt="3">
        <dgm:presLayoutVars>
          <dgm:bulletEnabled val="1"/>
        </dgm:presLayoutVars>
      </dgm:prSet>
      <dgm:spPr/>
      <dgm:t>
        <a:bodyPr/>
        <a:lstStyle/>
        <a:p>
          <a:endParaRPr lang="en-US"/>
        </a:p>
      </dgm:t>
    </dgm:pt>
  </dgm:ptLst>
  <dgm:cxnLst>
    <dgm:cxn modelId="{04D94753-BBF3-DB46-90D4-97C95CDEF9D6}" type="presOf" srcId="{C23641B1-0849-4217-AA22-E52783C4842F}" destId="{5E3A8E0C-9DBA-4DE4-9BA9-8658E641DBC6}" srcOrd="0" destOrd="0" presId="urn:microsoft.com/office/officeart/2005/8/layout/radial2"/>
    <dgm:cxn modelId="{5853BA94-66A0-784C-8BE7-C883679EE9C6}" type="presOf" srcId="{B4755FD5-4184-42BA-9D49-248FB42ABEF0}" destId="{80ACDFCA-33E3-403F-989A-FA8A49B566DB}" srcOrd="0" destOrd="0" presId="urn:microsoft.com/office/officeart/2005/8/layout/radial2"/>
    <dgm:cxn modelId="{4E8AE3EB-E090-4012-B699-AC856602785D}" srcId="{C23641B1-0849-4217-AA22-E52783C4842F}" destId="{32A6ABA5-1C08-4F17-8866-8533F5C54148}" srcOrd="0" destOrd="0" parTransId="{A3FBFF3B-DBD6-4F4E-B45C-9B9728203C1C}" sibTransId="{1889306A-BFDE-4500-BCF0-2558A0BEF7F9}"/>
    <dgm:cxn modelId="{92236C08-6CC7-0E4B-8C8C-A0D4F61F187F}" type="presOf" srcId="{E5B0D317-D10E-4E87-8E56-F9DDA6A44A70}" destId="{BE3F2316-934C-4EC8-A642-29F0B6623DC6}" srcOrd="0" destOrd="0" presId="urn:microsoft.com/office/officeart/2005/8/layout/radial2"/>
    <dgm:cxn modelId="{13B6B690-529F-4CD4-8362-E54BF92ED36A}" srcId="{778F1EC9-C188-45A8-B266-4D41D324D157}" destId="{78B39171-8CA1-4CA9-B958-4C8D9AA38DBD}" srcOrd="0" destOrd="0" parTransId="{B8ECFD38-3E4E-4B63-B545-8A6736244FB4}" sibTransId="{8FBBBA05-CEC5-4F71-B318-E3C707540CF6}"/>
    <dgm:cxn modelId="{50B6D637-DE24-E146-9D99-738CD095E96B}" type="presOf" srcId="{78B39171-8CA1-4CA9-B958-4C8D9AA38DBD}" destId="{EBF30CD8-91B2-4B79-B685-03D3D6AE2ADA}" srcOrd="0" destOrd="0" presId="urn:microsoft.com/office/officeart/2005/8/layout/radial2"/>
    <dgm:cxn modelId="{19970080-F14C-F046-87A9-2D62A726BDCA}" type="presOf" srcId="{32A6ABA5-1C08-4F17-8866-8533F5C54148}" destId="{B948FA7D-C309-45CC-8D62-AC4484F17BEF}" srcOrd="0" destOrd="0" presId="urn:microsoft.com/office/officeart/2005/8/layout/radial2"/>
    <dgm:cxn modelId="{77F5CA5E-733D-4F14-845B-CE8607007E70}" srcId="{C23641B1-0849-4217-AA22-E52783C4842F}" destId="{B4755FD5-4184-42BA-9D49-248FB42ABEF0}" srcOrd="1" destOrd="0" parTransId="{86579614-40B2-49DF-B1C8-5CAE1C75A2B6}" sibTransId="{1ECB2E64-84E1-4162-AD83-680537DAD5F6}"/>
    <dgm:cxn modelId="{F0BDFDE5-9AF6-4C0C-8BB2-399EE46DFB2E}" srcId="{C23641B1-0849-4217-AA22-E52783C4842F}" destId="{778F1EC9-C188-45A8-B266-4D41D324D157}" srcOrd="2" destOrd="0" parTransId="{DACD2235-EADE-4345-B0D8-398BCB20162F}" sibTransId="{6C5B0836-594E-46B5-84DF-82331AC07506}"/>
    <dgm:cxn modelId="{99B3BF64-9E97-F549-8C8D-E433FD3E9D0F}" type="presOf" srcId="{A3FBFF3B-DBD6-4F4E-B45C-9B9728203C1C}" destId="{12074603-47FD-4FA9-90E0-0B9130B8E8CD}" srcOrd="0" destOrd="0" presId="urn:microsoft.com/office/officeart/2005/8/layout/radial2"/>
    <dgm:cxn modelId="{6B7D1450-89EB-C14E-8C7A-414E8F25FF2E}" type="presOf" srcId="{86579614-40B2-49DF-B1C8-5CAE1C75A2B6}" destId="{6E62692E-0403-43E1-85F3-DCFF404FDC9A}" srcOrd="0" destOrd="0" presId="urn:microsoft.com/office/officeart/2005/8/layout/radial2"/>
    <dgm:cxn modelId="{5FC237D3-8F2B-4A8E-8230-07A61CA4008A}" srcId="{32A6ABA5-1C08-4F17-8866-8533F5C54148}" destId="{145CE6F1-B705-4345-A5FC-A82F94E8545C}" srcOrd="0" destOrd="0" parTransId="{215F8D43-5B38-4D6A-BDC1-6F9EC026BEF8}" sibTransId="{0DD36D38-7BC1-4C4B-8E5E-02EB2ACFF2DA}"/>
    <dgm:cxn modelId="{025FADE9-2726-7345-9F15-953C10A047CC}" type="presOf" srcId="{145CE6F1-B705-4345-A5FC-A82F94E8545C}" destId="{5C85C1E1-908F-4F9E-9E70-E4833D4D0910}" srcOrd="0" destOrd="0" presId="urn:microsoft.com/office/officeart/2005/8/layout/radial2"/>
    <dgm:cxn modelId="{7F5A1606-4CB2-5749-AFD4-4CA4A86005DA}" type="presOf" srcId="{DACD2235-EADE-4345-B0D8-398BCB20162F}" destId="{83E81BFF-B274-40BE-B60E-D26BF7AB0DE3}" srcOrd="0" destOrd="0" presId="urn:microsoft.com/office/officeart/2005/8/layout/radial2"/>
    <dgm:cxn modelId="{0CBBFF43-8865-471A-8B1B-3D840B474833}" srcId="{B4755FD5-4184-42BA-9D49-248FB42ABEF0}" destId="{E5B0D317-D10E-4E87-8E56-F9DDA6A44A70}" srcOrd="0" destOrd="0" parTransId="{DD66A91B-8E10-48A1-A25D-189A2384058D}" sibTransId="{0EF11178-75CF-407B-A1AB-6C2C6A25353D}"/>
    <dgm:cxn modelId="{0971723B-F9D5-B049-8E91-C5A3104C8B48}" type="presOf" srcId="{778F1EC9-C188-45A8-B266-4D41D324D157}" destId="{563E872E-55C7-4EC4-A3E3-8146C88543F0}" srcOrd="0" destOrd="0" presId="urn:microsoft.com/office/officeart/2005/8/layout/radial2"/>
    <dgm:cxn modelId="{5F560026-E176-0743-8209-5F47717E19E4}" type="presParOf" srcId="{5E3A8E0C-9DBA-4DE4-9BA9-8658E641DBC6}" destId="{DB53DCB4-F23B-477E-8495-89DBDD78A928}" srcOrd="0" destOrd="0" presId="urn:microsoft.com/office/officeart/2005/8/layout/radial2"/>
    <dgm:cxn modelId="{B3A5DB4B-9BA6-B64A-9CCC-17C0F6297A1B}" type="presParOf" srcId="{DB53DCB4-F23B-477E-8495-89DBDD78A928}" destId="{7AD630F4-4726-478E-93F6-A2792E2CD287}" srcOrd="0" destOrd="0" presId="urn:microsoft.com/office/officeart/2005/8/layout/radial2"/>
    <dgm:cxn modelId="{1DC139F0-3240-8441-B223-2DB213B897C5}" type="presParOf" srcId="{7AD630F4-4726-478E-93F6-A2792E2CD287}" destId="{4E305374-07DD-4E16-96CB-A87F6F77ACD5}" srcOrd="0" destOrd="0" presId="urn:microsoft.com/office/officeart/2005/8/layout/radial2"/>
    <dgm:cxn modelId="{3CE9E1E0-3F9A-D945-B48B-09F551B177D9}" type="presParOf" srcId="{7AD630F4-4726-478E-93F6-A2792E2CD287}" destId="{2FD7D0F7-D2CE-4BDD-BC98-72CB2658EBE2}" srcOrd="1" destOrd="0" presId="urn:microsoft.com/office/officeart/2005/8/layout/radial2"/>
    <dgm:cxn modelId="{B8FFE3DD-3D86-A140-8DBF-F292E8D17381}" type="presParOf" srcId="{DB53DCB4-F23B-477E-8495-89DBDD78A928}" destId="{12074603-47FD-4FA9-90E0-0B9130B8E8CD}" srcOrd="1" destOrd="0" presId="urn:microsoft.com/office/officeart/2005/8/layout/radial2"/>
    <dgm:cxn modelId="{7B8B2F1D-ACC0-A049-ABFC-67DF01468F50}" type="presParOf" srcId="{DB53DCB4-F23B-477E-8495-89DBDD78A928}" destId="{1DBE3CA0-5459-4614-B85A-267A74687D5A}" srcOrd="2" destOrd="0" presId="urn:microsoft.com/office/officeart/2005/8/layout/radial2"/>
    <dgm:cxn modelId="{511535EC-4B24-8648-A45A-34612A081A18}" type="presParOf" srcId="{1DBE3CA0-5459-4614-B85A-267A74687D5A}" destId="{B948FA7D-C309-45CC-8D62-AC4484F17BEF}" srcOrd="0" destOrd="0" presId="urn:microsoft.com/office/officeart/2005/8/layout/radial2"/>
    <dgm:cxn modelId="{8696E450-F7B6-8545-A30B-C90722654E79}" type="presParOf" srcId="{1DBE3CA0-5459-4614-B85A-267A74687D5A}" destId="{5C85C1E1-908F-4F9E-9E70-E4833D4D0910}" srcOrd="1" destOrd="0" presId="urn:microsoft.com/office/officeart/2005/8/layout/radial2"/>
    <dgm:cxn modelId="{33A12474-BE59-A946-8C94-E78BA10177D6}" type="presParOf" srcId="{DB53DCB4-F23B-477E-8495-89DBDD78A928}" destId="{6E62692E-0403-43E1-85F3-DCFF404FDC9A}" srcOrd="3" destOrd="0" presId="urn:microsoft.com/office/officeart/2005/8/layout/radial2"/>
    <dgm:cxn modelId="{3DDEB98C-165B-C140-8310-06B7919B6DF2}" type="presParOf" srcId="{DB53DCB4-F23B-477E-8495-89DBDD78A928}" destId="{AE312532-83A7-4BEA-9259-E3C2F3A1CAF0}" srcOrd="4" destOrd="0" presId="urn:microsoft.com/office/officeart/2005/8/layout/radial2"/>
    <dgm:cxn modelId="{67C64064-420E-A848-9F81-8ACCEDE0A278}" type="presParOf" srcId="{AE312532-83A7-4BEA-9259-E3C2F3A1CAF0}" destId="{80ACDFCA-33E3-403F-989A-FA8A49B566DB}" srcOrd="0" destOrd="0" presId="urn:microsoft.com/office/officeart/2005/8/layout/radial2"/>
    <dgm:cxn modelId="{42560DA6-FF79-BD49-84DA-2CC9079A6994}" type="presParOf" srcId="{AE312532-83A7-4BEA-9259-E3C2F3A1CAF0}" destId="{BE3F2316-934C-4EC8-A642-29F0B6623DC6}" srcOrd="1" destOrd="0" presId="urn:microsoft.com/office/officeart/2005/8/layout/radial2"/>
    <dgm:cxn modelId="{667FC88D-FC88-C041-BBE0-661DFE60660B}" type="presParOf" srcId="{DB53DCB4-F23B-477E-8495-89DBDD78A928}" destId="{83E81BFF-B274-40BE-B60E-D26BF7AB0DE3}" srcOrd="5" destOrd="0" presId="urn:microsoft.com/office/officeart/2005/8/layout/radial2"/>
    <dgm:cxn modelId="{7AF52E2D-38A9-444A-B29C-1B5CA69EE08E}" type="presParOf" srcId="{DB53DCB4-F23B-477E-8495-89DBDD78A928}" destId="{913E081F-E3BE-4F78-BF6E-55B7EF0E83DB}" srcOrd="6" destOrd="0" presId="urn:microsoft.com/office/officeart/2005/8/layout/radial2"/>
    <dgm:cxn modelId="{344B87E5-73A1-5F4C-BD2F-1120510AAB54}" type="presParOf" srcId="{913E081F-E3BE-4F78-BF6E-55B7EF0E83DB}" destId="{563E872E-55C7-4EC4-A3E3-8146C88543F0}" srcOrd="0" destOrd="0" presId="urn:microsoft.com/office/officeart/2005/8/layout/radial2"/>
    <dgm:cxn modelId="{53114F66-D513-F847-B4C4-6A0F4964DE49}" type="presParOf" srcId="{913E081F-E3BE-4F78-BF6E-55B7EF0E83DB}" destId="{EBF30CD8-91B2-4B79-B685-03D3D6AE2ADA}"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3D04C-61BD-4028-BAF3-94880A64E1BD}">
      <dsp:nvSpPr>
        <dsp:cNvPr id="0" name=""/>
        <dsp:cNvSpPr/>
      </dsp:nvSpPr>
      <dsp:spPr>
        <a:xfrm>
          <a:off x="1674447" y="0"/>
          <a:ext cx="1561110" cy="2723819"/>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FF00"/>
              </a:solidFill>
              <a:latin typeface="Arial Narrow" panose="020B0606020202030204" pitchFamily="34" charset="0"/>
              <a:ea typeface="+mn-ea"/>
              <a:cs typeface="+mn-cs"/>
            </a:rPr>
            <a:t>Institutions</a:t>
          </a:r>
        </a:p>
        <a:p>
          <a:pPr lvl="0" algn="ctr" defTabSz="889000">
            <a:lnSpc>
              <a:spcPct val="90000"/>
            </a:lnSpc>
            <a:spcBef>
              <a:spcPct val="0"/>
            </a:spcBef>
            <a:spcAft>
              <a:spcPct val="35000"/>
            </a:spcAft>
          </a:pPr>
          <a:r>
            <a:rPr lang="en-US" sz="1600" b="1" kern="1200" dirty="0" smtClean="0">
              <a:solidFill>
                <a:sysClr val="window" lastClr="FFFFFF"/>
              </a:solidFill>
              <a:latin typeface="Arial Narrow" panose="020B0606020202030204" pitchFamily="34" charset="0"/>
              <a:ea typeface="+mn-ea"/>
              <a:cs typeface="+mn-cs"/>
            </a:rPr>
            <a:t>Specialization and optimization </a:t>
          </a:r>
          <a:endParaRPr lang="ms-MY" sz="2400" b="1" kern="1200" dirty="0">
            <a:solidFill>
              <a:sysClr val="window" lastClr="FFFFFF"/>
            </a:solidFill>
            <a:latin typeface="Arial Narrow" panose="020B0606020202030204" pitchFamily="34" charset="0"/>
            <a:ea typeface="+mn-ea"/>
            <a:cs typeface="+mn-cs"/>
          </a:endParaRPr>
        </a:p>
      </dsp:txBody>
      <dsp:txXfrm>
        <a:off x="1674447" y="1089527"/>
        <a:ext cx="1561110" cy="1089527"/>
      </dsp:txXfrm>
    </dsp:sp>
    <dsp:sp modelId="{069EE0DD-3B55-43E5-A944-122559E0787F}">
      <dsp:nvSpPr>
        <dsp:cNvPr id="0" name=""/>
        <dsp:cNvSpPr/>
      </dsp:nvSpPr>
      <dsp:spPr>
        <a:xfrm>
          <a:off x="1903043" y="54753"/>
          <a:ext cx="907031" cy="816754"/>
        </a:xfrm>
        <a:prstGeom prst="ellipse">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B4EC35F-C7F1-4107-BB84-5DDB449CF0D0}">
      <dsp:nvSpPr>
        <dsp:cNvPr id="0" name=""/>
        <dsp:cNvSpPr/>
      </dsp:nvSpPr>
      <dsp:spPr>
        <a:xfrm>
          <a:off x="3256602" y="0"/>
          <a:ext cx="1561110" cy="2723819"/>
        </a:xfrm>
        <a:prstGeom prst="roundRect">
          <a:avLst>
            <a:gd name="adj" fmla="val 10000"/>
          </a:avLst>
        </a:prstGeom>
        <a:solidFill>
          <a:srgbClr val="9BBB59">
            <a:lumMod val="5000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err="1" smtClean="0">
              <a:solidFill>
                <a:srgbClr val="FFFF00"/>
              </a:solidFill>
              <a:latin typeface="Arial Narrow" panose="020B0606020202030204" pitchFamily="34" charset="0"/>
              <a:ea typeface="+mn-ea"/>
              <a:cs typeface="+mn-cs"/>
            </a:rPr>
            <a:t>Programme</a:t>
          </a:r>
          <a:endParaRPr lang="en-US" sz="2000" b="1" kern="1200" dirty="0" smtClean="0">
            <a:solidFill>
              <a:srgbClr val="FFFF00"/>
            </a:solidFill>
            <a:latin typeface="Arial Narrow" panose="020B0606020202030204" pitchFamily="34" charset="0"/>
            <a:ea typeface="+mn-ea"/>
            <a:cs typeface="+mn-cs"/>
          </a:endParaRPr>
        </a:p>
        <a:p>
          <a:pPr lvl="0" algn="ctr" defTabSz="889000">
            <a:lnSpc>
              <a:spcPct val="90000"/>
            </a:lnSpc>
            <a:spcBef>
              <a:spcPct val="0"/>
            </a:spcBef>
            <a:spcAft>
              <a:spcPct val="35000"/>
            </a:spcAft>
          </a:pPr>
          <a:r>
            <a:rPr lang="en-US" sz="1600" b="1" kern="1200" dirty="0" smtClean="0">
              <a:solidFill>
                <a:sysClr val="window" lastClr="FFFFFF"/>
              </a:solidFill>
              <a:latin typeface="Arial Narrow" panose="020B0606020202030204" pitchFamily="34" charset="0"/>
              <a:ea typeface="+mn-ea"/>
              <a:cs typeface="+mn-cs"/>
            </a:rPr>
            <a:t>Industry compliance and high employability</a:t>
          </a:r>
          <a:endParaRPr lang="ms-MY" sz="2000" b="1" kern="1200" dirty="0">
            <a:solidFill>
              <a:sysClr val="window" lastClr="FFFFFF"/>
            </a:solidFill>
            <a:latin typeface="Arial Narrow" panose="020B0606020202030204" pitchFamily="34" charset="0"/>
            <a:ea typeface="+mn-ea"/>
            <a:cs typeface="+mn-cs"/>
          </a:endParaRPr>
        </a:p>
      </dsp:txBody>
      <dsp:txXfrm>
        <a:off x="3256602" y="1089527"/>
        <a:ext cx="1561110" cy="1089527"/>
      </dsp:txXfrm>
    </dsp:sp>
    <dsp:sp modelId="{43258E2A-C077-479E-8A66-5AC8F31FF063}">
      <dsp:nvSpPr>
        <dsp:cNvPr id="0" name=""/>
        <dsp:cNvSpPr/>
      </dsp:nvSpPr>
      <dsp:spPr>
        <a:xfrm>
          <a:off x="3503241" y="54748"/>
          <a:ext cx="907031" cy="907031"/>
        </a:xfrm>
        <a:prstGeom prst="ellipse">
          <a:avLst/>
        </a:prstGeom>
        <a:blipFill rotWithShape="1">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D654ED1-66D8-476E-BEE7-5038AD328A00}">
      <dsp:nvSpPr>
        <dsp:cNvPr id="0" name=""/>
        <dsp:cNvSpPr/>
      </dsp:nvSpPr>
      <dsp:spPr>
        <a:xfrm>
          <a:off x="4864546" y="0"/>
          <a:ext cx="1561110" cy="2723819"/>
        </a:xfrm>
        <a:prstGeom prst="roundRect">
          <a:avLst>
            <a:gd name="adj" fmla="val 10000"/>
          </a:avLst>
        </a:prstGeom>
        <a:solidFill>
          <a:srgbClr val="F79646">
            <a:lumMod val="5000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FF00"/>
              </a:solidFill>
              <a:latin typeface="Arial Narrow" panose="020B0606020202030204" pitchFamily="34" charset="0"/>
              <a:ea typeface="+mn-ea"/>
              <a:cs typeface="+mn-cs"/>
            </a:rPr>
            <a:t>Instructor / Lecturers</a:t>
          </a:r>
        </a:p>
        <a:p>
          <a:pPr lvl="0" algn="ctr" defTabSz="889000">
            <a:lnSpc>
              <a:spcPct val="90000"/>
            </a:lnSpc>
            <a:spcBef>
              <a:spcPct val="0"/>
            </a:spcBef>
            <a:spcAft>
              <a:spcPct val="35000"/>
            </a:spcAft>
          </a:pPr>
          <a:r>
            <a:rPr lang="en-US" sz="1600" b="1" kern="1200" dirty="0" smtClean="0">
              <a:solidFill>
                <a:sysClr val="window" lastClr="FFFFFF"/>
              </a:solidFill>
              <a:latin typeface="Arial Narrow" panose="020B0606020202030204" pitchFamily="34" charset="0"/>
              <a:ea typeface="+mn-ea"/>
              <a:cs typeface="+mn-cs"/>
            </a:rPr>
            <a:t>Highly skilled and better delivery</a:t>
          </a:r>
          <a:endParaRPr lang="ms-MY" sz="1800" b="1" kern="1200" dirty="0">
            <a:solidFill>
              <a:sysClr val="window" lastClr="FFFFFF"/>
            </a:solidFill>
            <a:latin typeface="Arial Narrow" panose="020B0606020202030204" pitchFamily="34" charset="0"/>
            <a:ea typeface="+mn-ea"/>
            <a:cs typeface="+mn-cs"/>
          </a:endParaRPr>
        </a:p>
      </dsp:txBody>
      <dsp:txXfrm>
        <a:off x="4864546" y="1089527"/>
        <a:ext cx="1561110" cy="1089527"/>
      </dsp:txXfrm>
    </dsp:sp>
    <dsp:sp modelId="{74D2CE4D-F39D-488F-887C-3F6289A43087}">
      <dsp:nvSpPr>
        <dsp:cNvPr id="0" name=""/>
        <dsp:cNvSpPr/>
      </dsp:nvSpPr>
      <dsp:spPr>
        <a:xfrm>
          <a:off x="5103439" y="54748"/>
          <a:ext cx="907031" cy="907031"/>
        </a:xfrm>
        <a:prstGeom prst="ellipse">
          <a:avLst/>
        </a:prstGeom>
        <a:blipFill rotWithShape="1">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99463C3-BA1B-4C63-A51F-0341D30B005A}">
      <dsp:nvSpPr>
        <dsp:cNvPr id="0" name=""/>
        <dsp:cNvSpPr/>
      </dsp:nvSpPr>
      <dsp:spPr>
        <a:xfrm>
          <a:off x="84487" y="0"/>
          <a:ext cx="1561110" cy="2723819"/>
        </a:xfrm>
        <a:prstGeom prst="roundRect">
          <a:avLst>
            <a:gd name="adj" fmla="val 10000"/>
          </a:avLst>
        </a:prstGeom>
        <a:solidFill>
          <a:srgbClr val="C0504D">
            <a:lumMod val="5000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FF00"/>
              </a:solidFill>
              <a:latin typeface="Arial Narrow" panose="020B0606020202030204" pitchFamily="34" charset="0"/>
              <a:ea typeface="+mn-ea"/>
              <a:cs typeface="+mn-cs"/>
            </a:rPr>
            <a:t>Public (Students)</a:t>
          </a:r>
        </a:p>
        <a:p>
          <a:pPr lvl="0" algn="ctr" defTabSz="889000">
            <a:lnSpc>
              <a:spcPct val="90000"/>
            </a:lnSpc>
            <a:spcBef>
              <a:spcPct val="0"/>
            </a:spcBef>
            <a:spcAft>
              <a:spcPct val="35000"/>
            </a:spcAft>
          </a:pPr>
          <a:r>
            <a:rPr lang="en-US" sz="1400" b="1" kern="1200" dirty="0" smtClean="0">
              <a:solidFill>
                <a:sysClr val="window" lastClr="FFFFFF"/>
              </a:solidFill>
              <a:latin typeface="Arial Narrow" panose="020B0606020202030204" pitchFamily="34" charset="0"/>
              <a:ea typeface="+mn-ea"/>
              <a:cs typeface="+mn-cs"/>
            </a:rPr>
            <a:t>Clear education pathways and employment with better income</a:t>
          </a:r>
          <a:endParaRPr lang="ms-MY" sz="1400" b="1" kern="1200" dirty="0">
            <a:solidFill>
              <a:sysClr val="window" lastClr="FFFFFF"/>
            </a:solidFill>
            <a:latin typeface="Arial Narrow" panose="020B0606020202030204" pitchFamily="34" charset="0"/>
            <a:ea typeface="+mn-ea"/>
            <a:cs typeface="+mn-cs"/>
          </a:endParaRPr>
        </a:p>
      </dsp:txBody>
      <dsp:txXfrm>
        <a:off x="84487" y="1089527"/>
        <a:ext cx="1561110" cy="1089527"/>
      </dsp:txXfrm>
    </dsp:sp>
    <dsp:sp modelId="{27477F51-D4E5-4366-9AAB-08E224E5C7B1}">
      <dsp:nvSpPr>
        <dsp:cNvPr id="0" name=""/>
        <dsp:cNvSpPr/>
      </dsp:nvSpPr>
      <dsp:spPr>
        <a:xfrm>
          <a:off x="379041" y="54753"/>
          <a:ext cx="907031" cy="861144"/>
        </a:xfrm>
        <a:prstGeom prst="ellipse">
          <a:avLst/>
        </a:prstGeom>
        <a:blipFill rotWithShape="1">
          <a:blip xmlns:r="http://schemas.openxmlformats.org/officeDocument/2006/relationships" r:embed="rId4"/>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C96C7AD-4DFA-4493-97AD-0821899BA04C}">
      <dsp:nvSpPr>
        <dsp:cNvPr id="0" name=""/>
        <dsp:cNvSpPr/>
      </dsp:nvSpPr>
      <dsp:spPr>
        <a:xfrm>
          <a:off x="6431777" y="0"/>
          <a:ext cx="1561110" cy="2723819"/>
        </a:xfrm>
        <a:prstGeom prst="roundRect">
          <a:avLst>
            <a:gd name="adj" fmla="val 10000"/>
          </a:avLst>
        </a:prstGeom>
        <a:solidFill>
          <a:srgbClr val="EEECE1">
            <a:lumMod val="1000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FF00"/>
              </a:solidFill>
              <a:latin typeface="Arial Narrow" panose="020B0606020202030204" pitchFamily="34" charset="0"/>
              <a:ea typeface="+mn-ea"/>
              <a:cs typeface="+mn-cs"/>
            </a:rPr>
            <a:t>Industry</a:t>
          </a:r>
        </a:p>
        <a:p>
          <a:pPr lvl="0" algn="ctr" defTabSz="889000">
            <a:lnSpc>
              <a:spcPct val="90000"/>
            </a:lnSpc>
            <a:spcBef>
              <a:spcPct val="0"/>
            </a:spcBef>
            <a:spcAft>
              <a:spcPct val="35000"/>
            </a:spcAft>
          </a:pPr>
          <a:r>
            <a:rPr lang="en-US" sz="1600" b="1" kern="1200" dirty="0" smtClean="0">
              <a:solidFill>
                <a:sysClr val="window" lastClr="FFFFFF"/>
              </a:solidFill>
              <a:latin typeface="Arial Narrow" panose="020B0606020202030204" pitchFamily="34" charset="0"/>
              <a:ea typeface="+mn-ea"/>
              <a:cs typeface="+mn-cs"/>
            </a:rPr>
            <a:t>Better engagement with institutions</a:t>
          </a:r>
          <a:endParaRPr lang="ms-MY" sz="1600" kern="1200" dirty="0">
            <a:solidFill>
              <a:sysClr val="window" lastClr="FFFFFF"/>
            </a:solidFill>
            <a:latin typeface="Calibri"/>
            <a:ea typeface="+mn-ea"/>
            <a:cs typeface="+mn-cs"/>
          </a:endParaRPr>
        </a:p>
      </dsp:txBody>
      <dsp:txXfrm>
        <a:off x="6431777" y="1089527"/>
        <a:ext cx="1561110" cy="1089527"/>
      </dsp:txXfrm>
    </dsp:sp>
    <dsp:sp modelId="{A50F4898-47D8-4B1F-9A33-7DEEE86D0DE2}">
      <dsp:nvSpPr>
        <dsp:cNvPr id="0" name=""/>
        <dsp:cNvSpPr/>
      </dsp:nvSpPr>
      <dsp:spPr>
        <a:xfrm>
          <a:off x="6771633" y="108009"/>
          <a:ext cx="907031" cy="907031"/>
        </a:xfrm>
        <a:prstGeom prst="ellipse">
          <a:avLst/>
        </a:prstGeom>
        <a:blipFill rotWithShape="1">
          <a:blip xmlns:r="http://schemas.openxmlformats.org/officeDocument/2006/relationships" r:embed="rId5"/>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4B03037-4C05-4A2B-B018-DAB2E2B0305F}">
      <dsp:nvSpPr>
        <dsp:cNvPr id="0" name=""/>
        <dsp:cNvSpPr/>
      </dsp:nvSpPr>
      <dsp:spPr>
        <a:xfrm>
          <a:off x="988622" y="2315246"/>
          <a:ext cx="5955491" cy="408572"/>
        </a:xfrm>
        <a:prstGeom prst="leftRightArrow">
          <a:avLst/>
        </a:prstGeom>
        <a:solidFill>
          <a:srgbClr val="4BACC6">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E8B9F-359E-425F-A425-89FECB0EFD4F}">
      <dsp:nvSpPr>
        <dsp:cNvPr id="0" name=""/>
        <dsp:cNvSpPr/>
      </dsp:nvSpPr>
      <dsp:spPr>
        <a:xfrm>
          <a:off x="1989123" y="971"/>
          <a:ext cx="1082137" cy="986892"/>
        </a:xfrm>
        <a:prstGeom prst="ellipse">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6600"/>
              </a:solidFill>
              <a:latin typeface="+mn-lt"/>
              <a:ea typeface="Tahoma" pitchFamily="34" charset="0"/>
              <a:cs typeface="Tahoma" pitchFamily="34" charset="0"/>
            </a:rPr>
            <a:t>DEVELOP NATIONAL OCCUPATIONAL SKILLS STANDARD </a:t>
          </a:r>
          <a:endParaRPr lang="en-MY" sz="1100" b="1" kern="1200" dirty="0">
            <a:solidFill>
              <a:srgbClr val="FF6600"/>
            </a:solidFill>
            <a:latin typeface="+mn-lt"/>
            <a:ea typeface="Tahoma" pitchFamily="34" charset="0"/>
            <a:cs typeface="Tahoma" pitchFamily="34" charset="0"/>
          </a:endParaRPr>
        </a:p>
      </dsp:txBody>
      <dsp:txXfrm>
        <a:off x="2147598" y="145498"/>
        <a:ext cx="765187" cy="697838"/>
      </dsp:txXfrm>
    </dsp:sp>
    <dsp:sp modelId="{93E2E1D5-05FF-41C7-A654-177183885E96}">
      <dsp:nvSpPr>
        <dsp:cNvPr id="0" name=""/>
        <dsp:cNvSpPr/>
      </dsp:nvSpPr>
      <dsp:spPr>
        <a:xfrm rot="1542857">
          <a:off x="3080652" y="646398"/>
          <a:ext cx="221902" cy="333076"/>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MY" sz="1100" b="1" kern="1200">
            <a:solidFill>
              <a:srgbClr val="FF6600"/>
            </a:solidFill>
            <a:latin typeface="+mn-lt"/>
            <a:ea typeface="Tahoma" pitchFamily="34" charset="0"/>
            <a:cs typeface="Tahoma" pitchFamily="34" charset="0"/>
          </a:endParaRPr>
        </a:p>
      </dsp:txBody>
      <dsp:txXfrm>
        <a:off x="3083948" y="698571"/>
        <a:ext cx="155331" cy="199846"/>
      </dsp:txXfrm>
    </dsp:sp>
    <dsp:sp modelId="{34647DAC-A128-489A-92BF-8A7B57B9CADB}">
      <dsp:nvSpPr>
        <dsp:cNvPr id="0" name=""/>
        <dsp:cNvSpPr/>
      </dsp:nvSpPr>
      <dsp:spPr>
        <a:xfrm>
          <a:off x="3323262" y="643459"/>
          <a:ext cx="1082137" cy="986892"/>
        </a:xfrm>
        <a:prstGeom prst="ellipse">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6600"/>
              </a:solidFill>
              <a:latin typeface="+mn-lt"/>
              <a:ea typeface="Tahoma" pitchFamily="34" charset="0"/>
              <a:cs typeface="Tahoma" pitchFamily="34" charset="0"/>
            </a:rPr>
            <a:t>REGULATE NATIONAL TRAINING CERTIFICATION SYSTEM</a:t>
          </a:r>
          <a:endParaRPr lang="en-MY" sz="1100" b="1" kern="1200" dirty="0">
            <a:solidFill>
              <a:srgbClr val="FF6600"/>
            </a:solidFill>
            <a:latin typeface="+mn-lt"/>
            <a:ea typeface="Tahoma" pitchFamily="34" charset="0"/>
            <a:cs typeface="Tahoma" pitchFamily="34" charset="0"/>
          </a:endParaRPr>
        </a:p>
      </dsp:txBody>
      <dsp:txXfrm>
        <a:off x="3481737" y="787986"/>
        <a:ext cx="765187" cy="697838"/>
      </dsp:txXfrm>
    </dsp:sp>
    <dsp:sp modelId="{9A78EA68-F0A9-40E7-81DD-D2FE0BC3D905}">
      <dsp:nvSpPr>
        <dsp:cNvPr id="0" name=""/>
        <dsp:cNvSpPr/>
      </dsp:nvSpPr>
      <dsp:spPr>
        <a:xfrm rot="4628571">
          <a:off x="3885007" y="1723133"/>
          <a:ext cx="302274" cy="333076"/>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MY" sz="1100" b="1" kern="1200">
            <a:solidFill>
              <a:srgbClr val="FF6600"/>
            </a:solidFill>
            <a:latin typeface="+mn-lt"/>
            <a:ea typeface="Tahoma" pitchFamily="34" charset="0"/>
            <a:cs typeface="Tahoma" pitchFamily="34" charset="0"/>
          </a:endParaRPr>
        </a:p>
      </dsp:txBody>
      <dsp:txXfrm>
        <a:off x="3920259" y="1745544"/>
        <a:ext cx="211592" cy="199846"/>
      </dsp:txXfrm>
    </dsp:sp>
    <dsp:sp modelId="{C6FD3CEF-7E44-4E68-9719-18BC123D3234}">
      <dsp:nvSpPr>
        <dsp:cNvPr id="0" name=""/>
        <dsp:cNvSpPr/>
      </dsp:nvSpPr>
      <dsp:spPr>
        <a:xfrm>
          <a:off x="3456567" y="2172816"/>
          <a:ext cx="1474536" cy="815489"/>
        </a:xfrm>
        <a:prstGeom prst="ellipse">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6600"/>
              </a:solidFill>
              <a:latin typeface="+mn-lt"/>
              <a:ea typeface="Tahoma" pitchFamily="34" charset="0"/>
              <a:cs typeface="Tahoma" pitchFamily="34" charset="0"/>
            </a:rPr>
            <a:t>COORDINATE THE DEVELOPMENT OF TRAINERS FOR SKILLS TRAINING</a:t>
          </a:r>
          <a:endParaRPr lang="en-MY" sz="1000" b="1" kern="1200" dirty="0">
            <a:solidFill>
              <a:srgbClr val="FF6600"/>
            </a:solidFill>
            <a:latin typeface="+mn-lt"/>
            <a:ea typeface="Tahoma" pitchFamily="34" charset="0"/>
            <a:cs typeface="Tahoma" pitchFamily="34" charset="0"/>
          </a:endParaRPr>
        </a:p>
      </dsp:txBody>
      <dsp:txXfrm>
        <a:off x="3672508" y="2292242"/>
        <a:ext cx="1042654" cy="576637"/>
      </dsp:txXfrm>
    </dsp:sp>
    <dsp:sp modelId="{AE2C27D3-008E-4E70-B0DE-F9DCBF390082}">
      <dsp:nvSpPr>
        <dsp:cNvPr id="0" name=""/>
        <dsp:cNvSpPr/>
      </dsp:nvSpPr>
      <dsp:spPr>
        <a:xfrm rot="7714286">
          <a:off x="3616494" y="2974103"/>
          <a:ext cx="261386" cy="333076"/>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MY" sz="1100" b="1" kern="1200">
            <a:solidFill>
              <a:srgbClr val="FF6600"/>
            </a:solidFill>
            <a:latin typeface="+mn-lt"/>
            <a:ea typeface="Tahoma" pitchFamily="34" charset="0"/>
            <a:cs typeface="Tahoma" pitchFamily="34" charset="0"/>
          </a:endParaRPr>
        </a:p>
      </dsp:txBody>
      <dsp:txXfrm rot="10800000">
        <a:off x="3680148" y="3010064"/>
        <a:ext cx="182970" cy="199846"/>
      </dsp:txXfrm>
    </dsp:sp>
    <dsp:sp modelId="{2A47B7A5-3B8A-4759-96EC-296D2B753BA7}">
      <dsp:nvSpPr>
        <dsp:cNvPr id="0" name=""/>
        <dsp:cNvSpPr/>
      </dsp:nvSpPr>
      <dsp:spPr>
        <a:xfrm>
          <a:off x="2729514" y="3244837"/>
          <a:ext cx="1082137" cy="986892"/>
        </a:xfrm>
        <a:prstGeom prst="ellipse">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6600"/>
              </a:solidFill>
              <a:latin typeface="+mn-lt"/>
              <a:ea typeface="Tahoma" pitchFamily="34" charset="0"/>
              <a:cs typeface="Tahoma" pitchFamily="34" charset="0"/>
            </a:rPr>
            <a:t>CERTIFY SKILLED WORKERS</a:t>
          </a:r>
          <a:endParaRPr lang="en-MY" sz="1100" b="1" kern="1200" dirty="0">
            <a:solidFill>
              <a:srgbClr val="FF6600"/>
            </a:solidFill>
            <a:latin typeface="+mn-lt"/>
            <a:ea typeface="Tahoma" pitchFamily="34" charset="0"/>
            <a:cs typeface="Tahoma" pitchFamily="34" charset="0"/>
          </a:endParaRPr>
        </a:p>
      </dsp:txBody>
      <dsp:txXfrm>
        <a:off x="2887989" y="3389364"/>
        <a:ext cx="765187" cy="697838"/>
      </dsp:txXfrm>
    </dsp:sp>
    <dsp:sp modelId="{1254D736-A0AC-4F69-935E-0B78D5CFA869}">
      <dsp:nvSpPr>
        <dsp:cNvPr id="0" name=""/>
        <dsp:cNvSpPr/>
      </dsp:nvSpPr>
      <dsp:spPr>
        <a:xfrm rot="10800000">
          <a:off x="2430531" y="3571745"/>
          <a:ext cx="211281" cy="333076"/>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MY" sz="1100" b="1" kern="1200">
            <a:solidFill>
              <a:srgbClr val="FF6600"/>
            </a:solidFill>
            <a:latin typeface="+mn-lt"/>
            <a:ea typeface="Tahoma" pitchFamily="34" charset="0"/>
            <a:cs typeface="Tahoma" pitchFamily="34" charset="0"/>
          </a:endParaRPr>
        </a:p>
      </dsp:txBody>
      <dsp:txXfrm rot="10800000">
        <a:off x="2493915" y="3638360"/>
        <a:ext cx="147897" cy="199846"/>
      </dsp:txXfrm>
    </dsp:sp>
    <dsp:sp modelId="{65350C0F-CFA7-4D59-96D7-813DF3C9238A}">
      <dsp:nvSpPr>
        <dsp:cNvPr id="0" name=""/>
        <dsp:cNvSpPr/>
      </dsp:nvSpPr>
      <dsp:spPr>
        <a:xfrm>
          <a:off x="1248732" y="3244837"/>
          <a:ext cx="1082137" cy="986892"/>
        </a:xfrm>
        <a:prstGeom prst="ellipse">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6600"/>
              </a:solidFill>
              <a:latin typeface="+mn-lt"/>
              <a:ea typeface="Tahoma" pitchFamily="34" charset="0"/>
              <a:cs typeface="Tahoma" pitchFamily="34" charset="0"/>
            </a:rPr>
            <a:t>SPEARHEAD R&amp;D IN SKILLS TRAINING</a:t>
          </a:r>
          <a:endParaRPr lang="en-MY" sz="1000" b="1" kern="1200" dirty="0">
            <a:solidFill>
              <a:srgbClr val="FF6600"/>
            </a:solidFill>
            <a:latin typeface="+mn-lt"/>
            <a:ea typeface="Tahoma" pitchFamily="34" charset="0"/>
            <a:cs typeface="Tahoma" pitchFamily="34" charset="0"/>
          </a:endParaRPr>
        </a:p>
      </dsp:txBody>
      <dsp:txXfrm>
        <a:off x="1407207" y="3389364"/>
        <a:ext cx="765187" cy="697838"/>
      </dsp:txXfrm>
    </dsp:sp>
    <dsp:sp modelId="{7A8B70FD-C601-4A80-8B63-B1213787FDF3}">
      <dsp:nvSpPr>
        <dsp:cNvPr id="0" name=""/>
        <dsp:cNvSpPr/>
      </dsp:nvSpPr>
      <dsp:spPr>
        <a:xfrm rot="13885714">
          <a:off x="1210594" y="2998278"/>
          <a:ext cx="243764" cy="333076"/>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MY" sz="1100" b="1" kern="1200">
            <a:solidFill>
              <a:srgbClr val="FF6600"/>
            </a:solidFill>
            <a:latin typeface="+mn-lt"/>
            <a:ea typeface="Tahoma" pitchFamily="34" charset="0"/>
            <a:cs typeface="Tahoma" pitchFamily="34" charset="0"/>
          </a:endParaRPr>
        </a:p>
      </dsp:txBody>
      <dsp:txXfrm rot="10800000">
        <a:off x="1269956" y="3093480"/>
        <a:ext cx="170635" cy="199846"/>
      </dsp:txXfrm>
    </dsp:sp>
    <dsp:sp modelId="{58CECB85-2DDF-4BDF-A920-B854B04B2FE8}">
      <dsp:nvSpPr>
        <dsp:cNvPr id="0" name=""/>
        <dsp:cNvSpPr/>
      </dsp:nvSpPr>
      <dsp:spPr>
        <a:xfrm>
          <a:off x="325479" y="2087115"/>
          <a:ext cx="1082137" cy="986892"/>
        </a:xfrm>
        <a:prstGeom prst="ellipse">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6600"/>
              </a:solidFill>
              <a:latin typeface="+mn-lt"/>
              <a:ea typeface="Tahoma" pitchFamily="34" charset="0"/>
              <a:cs typeface="Tahoma" pitchFamily="34" charset="0"/>
            </a:rPr>
            <a:t>PROMOTE SKILLS TRAINING</a:t>
          </a:r>
          <a:endParaRPr lang="en-MY" sz="1100" b="1" kern="1200" dirty="0">
            <a:solidFill>
              <a:srgbClr val="FF6600"/>
            </a:solidFill>
            <a:latin typeface="+mn-lt"/>
            <a:ea typeface="Tahoma" pitchFamily="34" charset="0"/>
            <a:cs typeface="Tahoma" pitchFamily="34" charset="0"/>
          </a:endParaRPr>
        </a:p>
      </dsp:txBody>
      <dsp:txXfrm>
        <a:off x="483954" y="2231642"/>
        <a:ext cx="765187" cy="697838"/>
      </dsp:txXfrm>
    </dsp:sp>
    <dsp:sp modelId="{3CE69B26-AB5A-47DD-8DB5-6B855052E614}">
      <dsp:nvSpPr>
        <dsp:cNvPr id="0" name=""/>
        <dsp:cNvSpPr/>
      </dsp:nvSpPr>
      <dsp:spPr>
        <a:xfrm rot="16498249">
          <a:off x="790752" y="1665166"/>
          <a:ext cx="281857" cy="333076"/>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MY" sz="1100" b="1" kern="1200">
            <a:solidFill>
              <a:srgbClr val="FF6600"/>
            </a:solidFill>
            <a:latin typeface="+mn-lt"/>
            <a:ea typeface="Tahoma" pitchFamily="34" charset="0"/>
            <a:cs typeface="Tahoma" pitchFamily="34" charset="0"/>
          </a:endParaRPr>
        </a:p>
      </dsp:txBody>
      <dsp:txXfrm>
        <a:off x="829367" y="1773900"/>
        <a:ext cx="197300" cy="199846"/>
      </dsp:txXfrm>
    </dsp:sp>
    <dsp:sp modelId="{E9A8C459-4F6E-4B7F-BE66-566C5303132C}">
      <dsp:nvSpPr>
        <dsp:cNvPr id="0" name=""/>
        <dsp:cNvSpPr/>
      </dsp:nvSpPr>
      <dsp:spPr>
        <a:xfrm>
          <a:off x="167743" y="572618"/>
          <a:ext cx="1661059" cy="986892"/>
        </a:xfrm>
        <a:prstGeom prst="ellipse">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6600"/>
              </a:solidFill>
              <a:latin typeface="+mn-lt"/>
              <a:ea typeface="Tahoma" pitchFamily="34" charset="0"/>
              <a:cs typeface="Tahoma" pitchFamily="34" charset="0"/>
            </a:rPr>
            <a:t>MANAGE THE POOL OF NATIONAL INDUSTRY EXPERT (DPIN)</a:t>
          </a:r>
          <a:endParaRPr lang="en-MY" sz="1100" b="1" kern="1200" dirty="0">
            <a:solidFill>
              <a:srgbClr val="FF6600"/>
            </a:solidFill>
            <a:latin typeface="+mn-lt"/>
            <a:ea typeface="Tahoma" pitchFamily="34" charset="0"/>
            <a:cs typeface="Tahoma" pitchFamily="34" charset="0"/>
          </a:endParaRPr>
        </a:p>
      </dsp:txBody>
      <dsp:txXfrm>
        <a:off x="410999" y="717145"/>
        <a:ext cx="1174547" cy="697838"/>
      </dsp:txXfrm>
    </dsp:sp>
    <dsp:sp modelId="{6D1D688A-3E79-421C-90E6-1FCDF452145C}">
      <dsp:nvSpPr>
        <dsp:cNvPr id="0" name=""/>
        <dsp:cNvSpPr/>
      </dsp:nvSpPr>
      <dsp:spPr>
        <a:xfrm rot="20372194">
          <a:off x="1767860" y="577748"/>
          <a:ext cx="185454" cy="333076"/>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MY" sz="1100" b="1" kern="1200">
            <a:solidFill>
              <a:srgbClr val="FF6600"/>
            </a:solidFill>
            <a:latin typeface="+mn-lt"/>
            <a:ea typeface="Tahoma" pitchFamily="34" charset="0"/>
            <a:cs typeface="Tahoma" pitchFamily="34" charset="0"/>
          </a:endParaRPr>
        </a:p>
      </dsp:txBody>
      <dsp:txXfrm>
        <a:off x="1769615" y="654088"/>
        <a:ext cx="129818" cy="199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0879FF1-294B-4792-832E-F0AF11F09C33}" type="datetimeFigureOut">
              <a:rPr lang="en-US" smtClean="0"/>
              <a:t>14/09/19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8EC57A9-BC8C-4342-8B63-7894432BCFE7}" type="slidenum">
              <a:rPr lang="en-US" smtClean="0"/>
              <a:t>‹#›</a:t>
            </a:fld>
            <a:endParaRPr lang="en-US"/>
          </a:p>
        </p:txBody>
      </p:sp>
    </p:spTree>
    <p:extLst>
      <p:ext uri="{BB962C8B-B14F-4D97-AF65-F5344CB8AC3E}">
        <p14:creationId xmlns:p14="http://schemas.microsoft.com/office/powerpoint/2010/main" val="3183817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AD3256E-5D1C-4A09-87EE-6CAAA9C48FDD}" type="datetimeFigureOut">
              <a:rPr lang="en-US" smtClean="0"/>
              <a:t>14/09/19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C5A1998-D3BF-4C80-BA27-ED1AD6FBC701}" type="slidenum">
              <a:rPr lang="en-US" smtClean="0"/>
              <a:t>‹#›</a:t>
            </a:fld>
            <a:endParaRPr lang="en-US"/>
          </a:p>
        </p:txBody>
      </p:sp>
    </p:spTree>
    <p:extLst>
      <p:ext uri="{BB962C8B-B14F-4D97-AF65-F5344CB8AC3E}">
        <p14:creationId xmlns:p14="http://schemas.microsoft.com/office/powerpoint/2010/main" val="2487926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image" Target="../media/image13.emf"/></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A27068D-B301-5749-8DBF-F4C8316AAF66}" type="slidenum">
              <a:rPr lang="en-GB" sz="1200">
                <a:solidFill>
                  <a:srgbClr val="000000"/>
                </a:solidFill>
                <a:ea typeface="MS PGothic" charset="0"/>
                <a:cs typeface="MS PGothic" charset="0"/>
              </a:rPr>
              <a:pPr/>
              <a:t>15</a:t>
            </a:fld>
            <a:endParaRPr lang="en-GB" sz="1200">
              <a:solidFill>
                <a:srgbClr val="000000"/>
              </a:solidFill>
              <a:ea typeface="MS PGothic" charset="0"/>
              <a:cs typeface="MS PGothic" charset="0"/>
            </a:endParaRPr>
          </a:p>
        </p:txBody>
      </p:sp>
      <p:sp>
        <p:nvSpPr>
          <p:cNvPr id="13314" name="Notes Placeholder 2"/>
          <p:cNvSpPr>
            <a:spLocks noGrp="1"/>
          </p:cNvSpPr>
          <p:nvPr>
            <p:ph type="body" idx="1"/>
          </p:nvPr>
        </p:nvSpPr>
        <p:spPr bwMode="auto">
          <a:xfrm>
            <a:off x="688462" y="4427001"/>
            <a:ext cx="5602032" cy="419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89540" tIns="44770" rIns="89540" bIns="44770" numCol="1" anchor="t" anchorCtr="0" compatLnSpc="1">
            <a:prstTxWarp prst="textNoShape">
              <a:avLst/>
            </a:prstTxWarp>
          </a:bodyPr>
          <a:lstStyle/>
          <a:p>
            <a:pPr eaLnBrk="1" hangingPunct="1">
              <a:spcBef>
                <a:spcPct val="0"/>
              </a:spcBef>
            </a:pPr>
            <a:endParaRPr lang="en-US" sz="1000">
              <a:latin typeface="Calibri" charset="0"/>
            </a:endParaRPr>
          </a:p>
        </p:txBody>
      </p:sp>
      <p:sp>
        <p:nvSpPr>
          <p:cNvPr id="13315" name="Slide Number Placeholder 3"/>
          <p:cNvSpPr txBox="1">
            <a:spLocks noGrp="1"/>
          </p:cNvSpPr>
          <p:nvPr/>
        </p:nvSpPr>
        <p:spPr bwMode="auto">
          <a:xfrm>
            <a:off x="3976864" y="8850982"/>
            <a:ext cx="3058361" cy="459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40" tIns="44770" rIns="89540" bIns="44770" anchor="b"/>
          <a:lstStyle>
            <a:lvl1pPr defTabSz="895350" eaLnBrk="0" hangingPunct="0">
              <a:defRPr sz="2400">
                <a:solidFill>
                  <a:schemeClr val="tx1"/>
                </a:solidFill>
                <a:latin typeface="Arial" charset="0"/>
                <a:ea typeface="ＭＳ Ｐゴシック" charset="0"/>
                <a:cs typeface="ＭＳ Ｐゴシック" charset="0"/>
              </a:defRPr>
            </a:lvl1pPr>
            <a:lvl2pPr marL="742950" indent="-285750" defTabSz="895350" eaLnBrk="0" hangingPunct="0">
              <a:defRPr sz="2400">
                <a:solidFill>
                  <a:schemeClr val="tx1"/>
                </a:solidFill>
                <a:latin typeface="Arial" charset="0"/>
                <a:ea typeface="ＭＳ Ｐゴシック" charset="0"/>
              </a:defRPr>
            </a:lvl2pPr>
            <a:lvl3pPr marL="1143000" indent="-228600" defTabSz="895350" eaLnBrk="0" hangingPunct="0">
              <a:defRPr sz="2400">
                <a:solidFill>
                  <a:schemeClr val="tx1"/>
                </a:solidFill>
                <a:latin typeface="Arial" charset="0"/>
                <a:ea typeface="ＭＳ Ｐゴシック" charset="0"/>
              </a:defRPr>
            </a:lvl3pPr>
            <a:lvl4pPr marL="1600200" indent="-228600" defTabSz="895350" eaLnBrk="0" hangingPunct="0">
              <a:defRPr sz="2400">
                <a:solidFill>
                  <a:schemeClr val="tx1"/>
                </a:solidFill>
                <a:latin typeface="Arial" charset="0"/>
                <a:ea typeface="ＭＳ Ｐゴシック" charset="0"/>
              </a:defRPr>
            </a:lvl4pPr>
            <a:lvl5pPr marL="2057400" indent="-228600" defTabSz="895350" eaLnBrk="0" hangingPunct="0">
              <a:defRPr sz="2400">
                <a:solidFill>
                  <a:schemeClr val="tx1"/>
                </a:solidFill>
                <a:latin typeface="Arial" charset="0"/>
                <a:ea typeface="ＭＳ Ｐゴシック" charset="0"/>
              </a:defRPr>
            </a:lvl5pPr>
            <a:lvl6pPr marL="2514600" indent="-228600" defTabSz="8953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953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953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9535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FFBDED9-9535-2E44-8DCA-9CA5026A703F}" type="slidenum">
              <a:rPr lang="en-US" sz="1200" b="1">
                <a:solidFill>
                  <a:srgbClr val="000000"/>
                </a:solidFill>
                <a:ea typeface="MS PGothic" charset="0"/>
                <a:cs typeface="MS PGothic" charset="0"/>
              </a:rPr>
              <a:pPr algn="r" eaLnBrk="1" hangingPunct="1"/>
              <a:t>15</a:t>
            </a:fld>
            <a:endParaRPr lang="en-US" sz="1200" b="1">
              <a:solidFill>
                <a:srgbClr val="000000"/>
              </a:solidFill>
              <a:ea typeface="MS PGothic" charset="0"/>
              <a:cs typeface="MS PGothic" charset="0"/>
            </a:endParaRPr>
          </a:p>
        </p:txBody>
      </p:sp>
      <p:pic>
        <p:nvPicPr>
          <p:cNvPr id="13316" name="Picture 4" descr="Slid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463" y="712668"/>
            <a:ext cx="5578862" cy="3504458"/>
          </a:xfrm>
          <a:prstGeom prst="rect">
            <a:avLst/>
          </a:prstGeom>
          <a:noFill/>
          <a:ln w="9525">
            <a:solidFill>
              <a:srgbClr val="4D4D4D"/>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1C3ADDA-8535-BF4F-931C-2E261A89FB6F}" type="slidenum">
              <a:rPr lang="en-US" sz="1200"/>
              <a:pPr/>
              <a:t>17</a:t>
            </a:fld>
            <a:endParaRPr lang="en-US" sz="1200"/>
          </a:p>
        </p:txBody>
      </p:sp>
      <p:sp>
        <p:nvSpPr>
          <p:cNvPr id="15363" name="Rectangle 1"/>
          <p:cNvSpPr>
            <a:spLocks noGrp="1" noRot="1" noChangeAspect="1" noChangeArrowheads="1" noTextEdit="1"/>
          </p:cNvSpPr>
          <p:nvPr>
            <p:ph type="sldImg"/>
          </p:nvPr>
        </p:nvSpPr>
        <p:spPr bwMode="auto">
          <a:xfrm>
            <a:off x="242888" y="825500"/>
            <a:ext cx="7239000" cy="407193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5364" name="Rectangle 2"/>
          <p:cNvSpPr>
            <a:spLocks noGrp="1" noChangeArrowheads="1"/>
          </p:cNvSpPr>
          <p:nvPr>
            <p:ph type="body" idx="1"/>
          </p:nvPr>
        </p:nvSpPr>
        <p:spPr bwMode="auto">
          <a:xfrm>
            <a:off x="772866" y="5162318"/>
            <a:ext cx="6182921" cy="48920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numCol="1" anchor="ctr" anchorCtr="0" compatLnSpc="1">
            <a:prstTxWarp prst="textNoShape">
              <a:avLst/>
            </a:prstTxWarp>
          </a:bodyPr>
          <a:lstStyle/>
          <a:p>
            <a:pPr>
              <a:spcBef>
                <a:spcPct val="0"/>
              </a:spcBef>
            </a:pPr>
            <a:endParaRPr lang="ms-MY">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F48C50E-D5FE-DD41-BD79-8DB93BD0BC15}" type="slidenum">
              <a:rPr lang="en-US" sz="1200"/>
              <a:pPr/>
              <a:t>23</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1725174-CF0D-8845-8B71-5EF3801DDCF9}" type="slidenum">
              <a:rPr lang="ms-MY" sz="1200">
                <a:ea typeface="MS PGothic" charset="0"/>
                <a:cs typeface="MS PGothic" charset="0"/>
              </a:rPr>
              <a:pPr/>
              <a:t>25</a:t>
            </a:fld>
            <a:endParaRPr lang="ms-MY" sz="1200">
              <a:ea typeface="MS PGothic" charset="0"/>
              <a:cs typeface="MS PGothic" charset="0"/>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ms-MY">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E39F372-C08A-F048-9A90-9782054E0C56}" type="slidenum">
              <a:rPr lang="en-US" sz="1200"/>
              <a:pPr/>
              <a:t>26</a:t>
            </a:fld>
            <a:endParaRPr lang="en-US" sz="1200"/>
          </a:p>
        </p:txBody>
      </p:sp>
      <p:sp>
        <p:nvSpPr>
          <p:cNvPr id="27651" name="Text Box 1"/>
          <p:cNvSpPr txBox="1">
            <a:spLocks noChangeArrowheads="1"/>
          </p:cNvSpPr>
          <p:nvPr/>
        </p:nvSpPr>
        <p:spPr bwMode="auto">
          <a:xfrm>
            <a:off x="0" y="0"/>
            <a:ext cx="1655" cy="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66" tIns="44433" rIns="88866" bIns="44433"/>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32E2DA3-C286-7A41-A96D-B942DFA0850F}" type="slidenum">
              <a:rPr lang="en-US" sz="1400">
                <a:solidFill>
                  <a:srgbClr val="000000"/>
                </a:solidFill>
                <a:latin typeface="Calibri" charset="0"/>
              </a:rPr>
              <a:pPr/>
              <a:t>26</a:t>
            </a:fld>
            <a:endParaRPr lang="en-US" sz="1400">
              <a:solidFill>
                <a:srgbClr val="000000"/>
              </a:solidFill>
              <a:latin typeface="Calibri" charset="0"/>
            </a:endParaRPr>
          </a:p>
        </p:txBody>
      </p:sp>
      <p:sp>
        <p:nvSpPr>
          <p:cNvPr id="27652" name="Rectangle 2"/>
          <p:cNvSpPr>
            <a:spLocks noGrp="1" noRot="1" noChangeAspect="1" noChangeArrowheads="1" noTextEdit="1"/>
          </p:cNvSpPr>
          <p:nvPr>
            <p:ph type="sldImg"/>
          </p:nvPr>
        </p:nvSpPr>
        <p:spPr bwMode="auto">
          <a:xfrm>
            <a:off x="0" y="0"/>
            <a:ext cx="1588" cy="158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653" name="Rectangle 3"/>
          <p:cNvSpPr>
            <a:spLocks noGrp="1" noChangeArrowheads="1"/>
          </p:cNvSpPr>
          <p:nvPr>
            <p:ph type="body" idx="1"/>
          </p:nvPr>
        </p:nvSpPr>
        <p:spPr bwMode="auto">
          <a:xfrm>
            <a:off x="0" y="0"/>
            <a:ext cx="1655" cy="15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numCol="1" anchor="ctr" anchorCtr="0" compatLnSpc="1">
            <a:prstTxWarp prst="textNoShape">
              <a:avLst/>
            </a:prstTxWarp>
          </a:bodyPr>
          <a:lstStyle/>
          <a:p>
            <a:pPr eaLnBrk="1" hangingPunct="1">
              <a:spcBef>
                <a:spcPct val="0"/>
              </a:spcBef>
            </a:pPr>
            <a:endParaRPr lang="en-US" sz="2000">
              <a:latin typeface="Arial" charset="0"/>
              <a:ea typeface="Microsoft YaHei" charset="0"/>
              <a:cs typeface="Microsoft YaHe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15F6CF-5DDE-4D31-BF1E-1D87E53F5078}" type="datetimeFigureOut">
              <a:rPr lang="en-US" smtClean="0"/>
              <a:t>14/09/19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A5257-201F-424E-A769-EAA5E014E73E}" type="slidenum">
              <a:rPr lang="en-US" smtClean="0"/>
              <a:t>‹#›</a:t>
            </a:fld>
            <a:endParaRPr lang="en-US"/>
          </a:p>
        </p:txBody>
      </p:sp>
    </p:spTree>
    <p:extLst>
      <p:ext uri="{BB962C8B-B14F-4D97-AF65-F5344CB8AC3E}">
        <p14:creationId xmlns:p14="http://schemas.microsoft.com/office/powerpoint/2010/main" val="1238373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15F6CF-5DDE-4D31-BF1E-1D87E53F5078}" type="datetimeFigureOut">
              <a:rPr lang="en-US" smtClean="0"/>
              <a:t>14/09/19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A5257-201F-424E-A769-EAA5E014E73E}" type="slidenum">
              <a:rPr lang="en-US" smtClean="0"/>
              <a:t>‹#›</a:t>
            </a:fld>
            <a:endParaRPr lang="en-US"/>
          </a:p>
        </p:txBody>
      </p:sp>
    </p:spTree>
    <p:extLst>
      <p:ext uri="{BB962C8B-B14F-4D97-AF65-F5344CB8AC3E}">
        <p14:creationId xmlns:p14="http://schemas.microsoft.com/office/powerpoint/2010/main" val="4288355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15F6CF-5DDE-4D31-BF1E-1D87E53F5078}" type="datetimeFigureOut">
              <a:rPr lang="en-US" smtClean="0"/>
              <a:t>14/09/19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A5257-201F-424E-A769-EAA5E014E73E}" type="slidenum">
              <a:rPr lang="en-US" smtClean="0"/>
              <a:t>‹#›</a:t>
            </a:fld>
            <a:endParaRPr lang="en-US"/>
          </a:p>
        </p:txBody>
      </p:sp>
    </p:spTree>
    <p:extLst>
      <p:ext uri="{BB962C8B-B14F-4D97-AF65-F5344CB8AC3E}">
        <p14:creationId xmlns:p14="http://schemas.microsoft.com/office/powerpoint/2010/main" val="4060711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15F6CF-5DDE-4D31-BF1E-1D87E53F5078}" type="datetimeFigureOut">
              <a:rPr lang="en-US" smtClean="0"/>
              <a:t>14/09/19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A5257-201F-424E-A769-EAA5E014E73E}" type="slidenum">
              <a:rPr lang="en-US" smtClean="0"/>
              <a:t>‹#›</a:t>
            </a:fld>
            <a:endParaRPr lang="en-US"/>
          </a:p>
        </p:txBody>
      </p:sp>
    </p:spTree>
    <p:extLst>
      <p:ext uri="{BB962C8B-B14F-4D97-AF65-F5344CB8AC3E}">
        <p14:creationId xmlns:p14="http://schemas.microsoft.com/office/powerpoint/2010/main" val="260397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15F6CF-5DDE-4D31-BF1E-1D87E53F5078}" type="datetimeFigureOut">
              <a:rPr lang="en-US" smtClean="0"/>
              <a:t>14/09/19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A5257-201F-424E-A769-EAA5E014E73E}" type="slidenum">
              <a:rPr lang="en-US" smtClean="0"/>
              <a:t>‹#›</a:t>
            </a:fld>
            <a:endParaRPr lang="en-US"/>
          </a:p>
        </p:txBody>
      </p:sp>
    </p:spTree>
    <p:extLst>
      <p:ext uri="{BB962C8B-B14F-4D97-AF65-F5344CB8AC3E}">
        <p14:creationId xmlns:p14="http://schemas.microsoft.com/office/powerpoint/2010/main" val="345455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15F6CF-5DDE-4D31-BF1E-1D87E53F5078}" type="datetimeFigureOut">
              <a:rPr lang="en-US" smtClean="0"/>
              <a:t>14/09/19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A5257-201F-424E-A769-EAA5E014E73E}" type="slidenum">
              <a:rPr lang="en-US" smtClean="0"/>
              <a:t>‹#›</a:t>
            </a:fld>
            <a:endParaRPr lang="en-US"/>
          </a:p>
        </p:txBody>
      </p:sp>
    </p:spTree>
    <p:extLst>
      <p:ext uri="{BB962C8B-B14F-4D97-AF65-F5344CB8AC3E}">
        <p14:creationId xmlns:p14="http://schemas.microsoft.com/office/powerpoint/2010/main" val="1163509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15F6CF-5DDE-4D31-BF1E-1D87E53F5078}" type="datetimeFigureOut">
              <a:rPr lang="en-US" smtClean="0"/>
              <a:t>14/09/19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EA5257-201F-424E-A769-EAA5E014E73E}" type="slidenum">
              <a:rPr lang="en-US" smtClean="0"/>
              <a:t>‹#›</a:t>
            </a:fld>
            <a:endParaRPr lang="en-US"/>
          </a:p>
        </p:txBody>
      </p:sp>
    </p:spTree>
    <p:extLst>
      <p:ext uri="{BB962C8B-B14F-4D97-AF65-F5344CB8AC3E}">
        <p14:creationId xmlns:p14="http://schemas.microsoft.com/office/powerpoint/2010/main" val="3019437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15F6CF-5DDE-4D31-BF1E-1D87E53F5078}" type="datetimeFigureOut">
              <a:rPr lang="en-US" smtClean="0"/>
              <a:t>14/09/19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EA5257-201F-424E-A769-EAA5E014E73E}" type="slidenum">
              <a:rPr lang="en-US" smtClean="0"/>
              <a:t>‹#›</a:t>
            </a:fld>
            <a:endParaRPr lang="en-US"/>
          </a:p>
        </p:txBody>
      </p:sp>
    </p:spTree>
    <p:extLst>
      <p:ext uri="{BB962C8B-B14F-4D97-AF65-F5344CB8AC3E}">
        <p14:creationId xmlns:p14="http://schemas.microsoft.com/office/powerpoint/2010/main" val="86084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15F6CF-5DDE-4D31-BF1E-1D87E53F5078}" type="datetimeFigureOut">
              <a:rPr lang="en-US" smtClean="0"/>
              <a:t>14/09/19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EA5257-201F-424E-A769-EAA5E014E73E}" type="slidenum">
              <a:rPr lang="en-US" smtClean="0"/>
              <a:t>‹#›</a:t>
            </a:fld>
            <a:endParaRPr lang="en-US"/>
          </a:p>
        </p:txBody>
      </p:sp>
    </p:spTree>
    <p:extLst>
      <p:ext uri="{BB962C8B-B14F-4D97-AF65-F5344CB8AC3E}">
        <p14:creationId xmlns:p14="http://schemas.microsoft.com/office/powerpoint/2010/main" val="727119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15F6CF-5DDE-4D31-BF1E-1D87E53F5078}" type="datetimeFigureOut">
              <a:rPr lang="en-US" smtClean="0"/>
              <a:t>14/09/19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A5257-201F-424E-A769-EAA5E014E73E}" type="slidenum">
              <a:rPr lang="en-US" smtClean="0"/>
              <a:t>‹#›</a:t>
            </a:fld>
            <a:endParaRPr lang="en-US"/>
          </a:p>
        </p:txBody>
      </p:sp>
    </p:spTree>
    <p:extLst>
      <p:ext uri="{BB962C8B-B14F-4D97-AF65-F5344CB8AC3E}">
        <p14:creationId xmlns:p14="http://schemas.microsoft.com/office/powerpoint/2010/main" val="4073552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15F6CF-5DDE-4D31-BF1E-1D87E53F5078}" type="datetimeFigureOut">
              <a:rPr lang="en-US" smtClean="0"/>
              <a:t>14/09/19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A5257-201F-424E-A769-EAA5E014E73E}" type="slidenum">
              <a:rPr lang="en-US" smtClean="0"/>
              <a:t>‹#›</a:t>
            </a:fld>
            <a:endParaRPr lang="en-US"/>
          </a:p>
        </p:txBody>
      </p:sp>
    </p:spTree>
    <p:extLst>
      <p:ext uri="{BB962C8B-B14F-4D97-AF65-F5344CB8AC3E}">
        <p14:creationId xmlns:p14="http://schemas.microsoft.com/office/powerpoint/2010/main" val="2400780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315F6CF-5DDE-4D31-BF1E-1D87E53F5078}" type="datetimeFigureOut">
              <a:rPr lang="en-US" smtClean="0"/>
              <a:t>14/09/19</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EA5257-201F-424E-A769-EAA5E014E73E}" type="slidenum">
              <a:rPr lang="en-US" smtClean="0"/>
              <a:t>‹#›</a:t>
            </a:fld>
            <a:endParaRPr lang="en-US"/>
          </a:p>
        </p:txBody>
      </p:sp>
    </p:spTree>
    <p:extLst>
      <p:ext uri="{BB962C8B-B14F-4D97-AF65-F5344CB8AC3E}">
        <p14:creationId xmlns:p14="http://schemas.microsoft.com/office/powerpoint/2010/main" val="1523877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3" Type="http://schemas.openxmlformats.org/officeDocument/2006/relationships/tags" Target="../tags/tag12.xml"/><Relationship Id="rId14" Type="http://schemas.openxmlformats.org/officeDocument/2006/relationships/tags" Target="../tags/tag13.xml"/><Relationship Id="rId15" Type="http://schemas.openxmlformats.org/officeDocument/2006/relationships/tags" Target="../tags/tag14.xml"/><Relationship Id="rId16" Type="http://schemas.openxmlformats.org/officeDocument/2006/relationships/tags" Target="../tags/tag15.xml"/><Relationship Id="rId17" Type="http://schemas.openxmlformats.org/officeDocument/2006/relationships/tags" Target="../tags/tag16.xml"/><Relationship Id="rId18" Type="http://schemas.openxmlformats.org/officeDocument/2006/relationships/tags" Target="../tags/tag17.xml"/><Relationship Id="rId19" Type="http://schemas.openxmlformats.org/officeDocument/2006/relationships/tags" Target="../tags/tag18.xml"/><Relationship Id="rId63" Type="http://schemas.openxmlformats.org/officeDocument/2006/relationships/slideLayout" Target="../slideLayouts/slideLayout7.xml"/><Relationship Id="rId64" Type="http://schemas.openxmlformats.org/officeDocument/2006/relationships/notesSlide" Target="../notesSlides/notesSlide2.xml"/><Relationship Id="rId65" Type="http://schemas.openxmlformats.org/officeDocument/2006/relationships/oleObject" Target="../embeddings/oleObject1.bin"/><Relationship Id="rId66" Type="http://schemas.openxmlformats.org/officeDocument/2006/relationships/image" Target="../media/image12.emf"/><Relationship Id="rId50" Type="http://schemas.openxmlformats.org/officeDocument/2006/relationships/tags" Target="../tags/tag49.xml"/><Relationship Id="rId51" Type="http://schemas.openxmlformats.org/officeDocument/2006/relationships/tags" Target="../tags/tag50.xml"/><Relationship Id="rId52" Type="http://schemas.openxmlformats.org/officeDocument/2006/relationships/tags" Target="../tags/tag51.xml"/><Relationship Id="rId53" Type="http://schemas.openxmlformats.org/officeDocument/2006/relationships/tags" Target="../tags/tag52.xml"/><Relationship Id="rId54" Type="http://schemas.openxmlformats.org/officeDocument/2006/relationships/tags" Target="../tags/tag53.xml"/><Relationship Id="rId55" Type="http://schemas.openxmlformats.org/officeDocument/2006/relationships/tags" Target="../tags/tag54.xml"/><Relationship Id="rId56" Type="http://schemas.openxmlformats.org/officeDocument/2006/relationships/tags" Target="../tags/tag55.xml"/><Relationship Id="rId57" Type="http://schemas.openxmlformats.org/officeDocument/2006/relationships/tags" Target="../tags/tag56.xml"/><Relationship Id="rId58" Type="http://schemas.openxmlformats.org/officeDocument/2006/relationships/tags" Target="../tags/tag57.xml"/><Relationship Id="rId59" Type="http://schemas.openxmlformats.org/officeDocument/2006/relationships/tags" Target="../tags/tag58.xml"/><Relationship Id="rId40" Type="http://schemas.openxmlformats.org/officeDocument/2006/relationships/tags" Target="../tags/tag39.xml"/><Relationship Id="rId41" Type="http://schemas.openxmlformats.org/officeDocument/2006/relationships/tags" Target="../tags/tag40.xml"/><Relationship Id="rId42" Type="http://schemas.openxmlformats.org/officeDocument/2006/relationships/tags" Target="../tags/tag41.xml"/><Relationship Id="rId43" Type="http://schemas.openxmlformats.org/officeDocument/2006/relationships/tags" Target="../tags/tag42.xml"/><Relationship Id="rId44" Type="http://schemas.openxmlformats.org/officeDocument/2006/relationships/tags" Target="../tags/tag43.xml"/><Relationship Id="rId45" Type="http://schemas.openxmlformats.org/officeDocument/2006/relationships/tags" Target="../tags/tag44.xml"/><Relationship Id="rId46" Type="http://schemas.openxmlformats.org/officeDocument/2006/relationships/tags" Target="../tags/tag45.xml"/><Relationship Id="rId47" Type="http://schemas.openxmlformats.org/officeDocument/2006/relationships/tags" Target="../tags/tag46.xml"/><Relationship Id="rId48" Type="http://schemas.openxmlformats.org/officeDocument/2006/relationships/tags" Target="../tags/tag47.xml"/><Relationship Id="rId49" Type="http://schemas.openxmlformats.org/officeDocument/2006/relationships/tags" Target="../tags/tag48.xml"/><Relationship Id="rId1" Type="http://schemas.openxmlformats.org/officeDocument/2006/relationships/vmlDrawing" Target="../drawings/vmlDrawing1.vml"/><Relationship Id="rId2" Type="http://schemas.openxmlformats.org/officeDocument/2006/relationships/tags" Target="../tags/tag1.xml"/><Relationship Id="rId3" Type="http://schemas.openxmlformats.org/officeDocument/2006/relationships/tags" Target="../tags/tag2.xml"/><Relationship Id="rId4" Type="http://schemas.openxmlformats.org/officeDocument/2006/relationships/tags" Target="../tags/tag3.xml"/><Relationship Id="rId5" Type="http://schemas.openxmlformats.org/officeDocument/2006/relationships/tags" Target="../tags/tag4.xml"/><Relationship Id="rId6" Type="http://schemas.openxmlformats.org/officeDocument/2006/relationships/tags" Target="../tags/tag5.xml"/><Relationship Id="rId7" Type="http://schemas.openxmlformats.org/officeDocument/2006/relationships/tags" Target="../tags/tag6.xml"/><Relationship Id="rId8" Type="http://schemas.openxmlformats.org/officeDocument/2006/relationships/tags" Target="../tags/tag7.xml"/><Relationship Id="rId9" Type="http://schemas.openxmlformats.org/officeDocument/2006/relationships/tags" Target="../tags/tag8.xml"/><Relationship Id="rId30" Type="http://schemas.openxmlformats.org/officeDocument/2006/relationships/tags" Target="../tags/tag29.xml"/><Relationship Id="rId31" Type="http://schemas.openxmlformats.org/officeDocument/2006/relationships/tags" Target="../tags/tag30.xml"/><Relationship Id="rId32" Type="http://schemas.openxmlformats.org/officeDocument/2006/relationships/tags" Target="../tags/tag31.xml"/><Relationship Id="rId33" Type="http://schemas.openxmlformats.org/officeDocument/2006/relationships/tags" Target="../tags/tag32.xml"/><Relationship Id="rId34" Type="http://schemas.openxmlformats.org/officeDocument/2006/relationships/tags" Target="../tags/tag33.xml"/><Relationship Id="rId35" Type="http://schemas.openxmlformats.org/officeDocument/2006/relationships/tags" Target="../tags/tag34.xml"/><Relationship Id="rId36" Type="http://schemas.openxmlformats.org/officeDocument/2006/relationships/tags" Target="../tags/tag35.xml"/><Relationship Id="rId37" Type="http://schemas.openxmlformats.org/officeDocument/2006/relationships/tags" Target="../tags/tag36.xml"/><Relationship Id="rId38" Type="http://schemas.openxmlformats.org/officeDocument/2006/relationships/tags" Target="../tags/tag37.xml"/><Relationship Id="rId39" Type="http://schemas.openxmlformats.org/officeDocument/2006/relationships/tags" Target="../tags/tag38.xml"/><Relationship Id="rId20" Type="http://schemas.openxmlformats.org/officeDocument/2006/relationships/tags" Target="../tags/tag19.xml"/><Relationship Id="rId21" Type="http://schemas.openxmlformats.org/officeDocument/2006/relationships/tags" Target="../tags/tag20.xml"/><Relationship Id="rId22" Type="http://schemas.openxmlformats.org/officeDocument/2006/relationships/tags" Target="../tags/tag21.xml"/><Relationship Id="rId23" Type="http://schemas.openxmlformats.org/officeDocument/2006/relationships/tags" Target="../tags/tag22.xml"/><Relationship Id="rId24" Type="http://schemas.openxmlformats.org/officeDocument/2006/relationships/tags" Target="../tags/tag23.xml"/><Relationship Id="rId25" Type="http://schemas.openxmlformats.org/officeDocument/2006/relationships/tags" Target="../tags/tag24.xml"/><Relationship Id="rId26" Type="http://schemas.openxmlformats.org/officeDocument/2006/relationships/tags" Target="../tags/tag25.xml"/><Relationship Id="rId27" Type="http://schemas.openxmlformats.org/officeDocument/2006/relationships/tags" Target="../tags/tag26.xml"/><Relationship Id="rId28" Type="http://schemas.openxmlformats.org/officeDocument/2006/relationships/tags" Target="../tags/tag27.xml"/><Relationship Id="rId29" Type="http://schemas.openxmlformats.org/officeDocument/2006/relationships/tags" Target="../tags/tag28.xml"/><Relationship Id="rId60" Type="http://schemas.openxmlformats.org/officeDocument/2006/relationships/tags" Target="../tags/tag59.xml"/><Relationship Id="rId61" Type="http://schemas.openxmlformats.org/officeDocument/2006/relationships/tags" Target="../tags/tag60.xml"/><Relationship Id="rId62" Type="http://schemas.openxmlformats.org/officeDocument/2006/relationships/tags" Target="../tags/tag61.xml"/><Relationship Id="rId10" Type="http://schemas.openxmlformats.org/officeDocument/2006/relationships/tags" Target="../tags/tag9.xml"/><Relationship Id="rId11" Type="http://schemas.openxmlformats.org/officeDocument/2006/relationships/tags" Target="../tags/tag10.xml"/><Relationship Id="rId12" Type="http://schemas.openxmlformats.org/officeDocument/2006/relationships/tags" Target="../tags/tag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 Id="rId3" Type="http://schemas.openxmlformats.org/officeDocument/2006/relationships/image" Target="../media/image3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mailto:asnuldahar@kuim.edu.my" TargetMode="Externa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oleObject" Target="../embeddings/Microsoft_Excel_97_-_2004_Worksheet1.xls"/><Relationship Id="rId5" Type="http://schemas.openxmlformats.org/officeDocument/2006/relationships/image" Target="../media/image38.png"/><Relationship Id="rId6" Type="http://schemas.openxmlformats.org/officeDocument/2006/relationships/image" Target="../media/image39.jpe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jpeg"/><Relationship Id="rId7" Type="http://schemas.openxmlformats.org/officeDocument/2006/relationships/image" Target="../media/image50.jpeg"/><Relationship Id="rId8" Type="http://schemas.openxmlformats.org/officeDocument/2006/relationships/image" Target="../media/image51.jpeg"/><Relationship Id="rId9" Type="http://schemas.openxmlformats.org/officeDocument/2006/relationships/image" Target="../media/image52.jpe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png"/><Relationship Id="rId5" Type="http://schemas.openxmlformats.org/officeDocument/2006/relationships/image" Target="../media/image56.jpeg"/><Relationship Id="rId6" Type="http://schemas.openxmlformats.org/officeDocument/2006/relationships/image" Target="../media/image57.jpeg"/><Relationship Id="rId7" Type="http://schemas.openxmlformats.org/officeDocument/2006/relationships/image" Target="../media/image58.jpeg"/><Relationship Id="rId8" Type="http://schemas.openxmlformats.org/officeDocument/2006/relationships/image" Target="../media/image59.jpeg"/><Relationship Id="rId9" Type="http://schemas.openxmlformats.org/officeDocument/2006/relationships/image" Target="../media/image60.jpeg"/><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E:\All Data Backup\Slide Korporat\Slide Korporat 2019 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463"/>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xmlns="" id="{81A0B0C2-37C2-4DD3-9864-0CEAE633EE2A}"/>
              </a:ext>
            </a:extLst>
          </p:cNvPr>
          <p:cNvSpPr txBox="1">
            <a:spLocks/>
          </p:cNvSpPr>
          <p:nvPr/>
        </p:nvSpPr>
        <p:spPr bwMode="auto">
          <a:xfrm>
            <a:off x="1646040" y="-247650"/>
            <a:ext cx="7497960" cy="3962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344" tIns="45670" rIns="91344" bIns="45670"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12" charset="0"/>
              </a:defRPr>
            </a:lvl2pPr>
            <a:lvl3pPr algn="ctr" rtl="0" eaLnBrk="0" fontAlgn="base" hangingPunct="0">
              <a:spcBef>
                <a:spcPct val="0"/>
              </a:spcBef>
              <a:spcAft>
                <a:spcPct val="0"/>
              </a:spcAft>
              <a:defRPr sz="4400">
                <a:solidFill>
                  <a:schemeClr val="tx1"/>
                </a:solidFill>
                <a:latin typeface="Calibri" pitchFamily="-112" charset="0"/>
              </a:defRPr>
            </a:lvl3pPr>
            <a:lvl4pPr algn="ctr" rtl="0" eaLnBrk="0" fontAlgn="base" hangingPunct="0">
              <a:spcBef>
                <a:spcPct val="0"/>
              </a:spcBef>
              <a:spcAft>
                <a:spcPct val="0"/>
              </a:spcAft>
              <a:defRPr sz="4400">
                <a:solidFill>
                  <a:schemeClr val="tx1"/>
                </a:solidFill>
                <a:latin typeface="Calibri" pitchFamily="-112" charset="0"/>
              </a:defRPr>
            </a:lvl4pPr>
            <a:lvl5pPr algn="ctr" rtl="0" eaLnBrk="0" fontAlgn="base" hangingPunct="0">
              <a:spcBef>
                <a:spcPct val="0"/>
              </a:spcBef>
              <a:spcAft>
                <a:spcPct val="0"/>
              </a:spcAft>
              <a:defRPr sz="4400">
                <a:solidFill>
                  <a:schemeClr val="tx1"/>
                </a:solidFill>
                <a:latin typeface="Calibri" pitchFamily="-112" charset="0"/>
              </a:defRPr>
            </a:lvl5pPr>
            <a:lvl6pPr marL="457200" algn="ctr" rtl="0" fontAlgn="base">
              <a:spcBef>
                <a:spcPct val="0"/>
              </a:spcBef>
              <a:spcAft>
                <a:spcPct val="0"/>
              </a:spcAft>
              <a:defRPr sz="4400">
                <a:solidFill>
                  <a:schemeClr val="tx1"/>
                </a:solidFill>
                <a:latin typeface="Calibri" pitchFamily="-112" charset="0"/>
              </a:defRPr>
            </a:lvl6pPr>
            <a:lvl7pPr marL="914400" algn="ctr" rtl="0" fontAlgn="base">
              <a:spcBef>
                <a:spcPct val="0"/>
              </a:spcBef>
              <a:spcAft>
                <a:spcPct val="0"/>
              </a:spcAft>
              <a:defRPr sz="4400">
                <a:solidFill>
                  <a:schemeClr val="tx1"/>
                </a:solidFill>
                <a:latin typeface="Calibri" pitchFamily="-112" charset="0"/>
              </a:defRPr>
            </a:lvl7pPr>
            <a:lvl8pPr marL="1371600" algn="ctr" rtl="0" fontAlgn="base">
              <a:spcBef>
                <a:spcPct val="0"/>
              </a:spcBef>
              <a:spcAft>
                <a:spcPct val="0"/>
              </a:spcAft>
              <a:defRPr sz="4400">
                <a:solidFill>
                  <a:schemeClr val="tx1"/>
                </a:solidFill>
                <a:latin typeface="Calibri" pitchFamily="-112" charset="0"/>
              </a:defRPr>
            </a:lvl8pPr>
            <a:lvl9pPr marL="1828800" algn="ctr" rtl="0" fontAlgn="base">
              <a:spcBef>
                <a:spcPct val="0"/>
              </a:spcBef>
              <a:spcAft>
                <a:spcPct val="0"/>
              </a:spcAft>
              <a:defRPr sz="4400">
                <a:solidFill>
                  <a:schemeClr val="tx1"/>
                </a:solidFill>
                <a:latin typeface="Calibri" pitchFamily="-112" charset="0"/>
              </a:defRPr>
            </a:lvl9pPr>
          </a:lstStyle>
          <a:p>
            <a:pPr>
              <a:defRPr/>
            </a:pPr>
            <a:endParaRPr lang="en-US" altLang="en-US" sz="4000" dirty="0">
              <a:ln w="12700">
                <a:solidFill>
                  <a:schemeClr val="tx2">
                    <a:lumMod val="75000"/>
                  </a:schemeClr>
                </a:solidFill>
                <a:prstDash val="solid"/>
              </a:ln>
              <a:solidFill>
                <a:schemeClr val="tx2">
                  <a:lumMod val="60000"/>
                  <a:lumOff val="40000"/>
                </a:schemeClr>
              </a:solidFill>
              <a:effectLst>
                <a:outerShdw blurRad="50800" dist="38100" algn="l" rotWithShape="0">
                  <a:prstClr val="black">
                    <a:alpha val="40000"/>
                  </a:prstClr>
                </a:outerShdw>
              </a:effectLst>
              <a:latin typeface="Rockwell Extra Bold" pitchFamily="18" charset="0"/>
            </a:endParaRPr>
          </a:p>
          <a:p>
            <a:pPr>
              <a:defRPr/>
            </a:pPr>
            <a:r>
              <a:rPr lang="en-US" altLang="en-US" sz="3200" dirty="0" smtClean="0">
                <a:ln w="12700">
                  <a:solidFill>
                    <a:schemeClr val="tx2">
                      <a:lumMod val="75000"/>
                    </a:schemeClr>
                  </a:solidFill>
                  <a:prstDash val="solid"/>
                </a:ln>
                <a:solidFill>
                  <a:srgbClr val="000090"/>
                </a:solidFill>
                <a:effectLst>
                  <a:outerShdw blurRad="50800" dist="38100" algn="l" rotWithShape="0">
                    <a:prstClr val="black">
                      <a:alpha val="40000"/>
                    </a:prstClr>
                  </a:outerShdw>
                </a:effectLst>
                <a:latin typeface="Bookman Old Style" panose="02050604050505020204" pitchFamily="18" charset="0"/>
              </a:rPr>
              <a:t>3 </a:t>
            </a:r>
            <a:r>
              <a:rPr lang="en-US" altLang="en-US" sz="3200" dirty="0" err="1" smtClean="0">
                <a:ln w="12700">
                  <a:solidFill>
                    <a:schemeClr val="tx2">
                      <a:lumMod val="75000"/>
                    </a:schemeClr>
                  </a:solidFill>
                  <a:prstDash val="solid"/>
                </a:ln>
                <a:solidFill>
                  <a:srgbClr val="000090"/>
                </a:solidFill>
                <a:effectLst>
                  <a:outerShdw blurRad="50800" dist="38100" algn="l" rotWithShape="0">
                    <a:prstClr val="black">
                      <a:alpha val="40000"/>
                    </a:prstClr>
                  </a:outerShdw>
                </a:effectLst>
                <a:latin typeface="Bookman Old Style" panose="02050604050505020204" pitchFamily="18" charset="0"/>
              </a:rPr>
              <a:t>rd</a:t>
            </a:r>
            <a:r>
              <a:rPr lang="en-US" altLang="en-US" sz="3200" dirty="0" smtClean="0">
                <a:ln w="12700">
                  <a:solidFill>
                    <a:schemeClr val="tx2">
                      <a:lumMod val="75000"/>
                    </a:schemeClr>
                  </a:solidFill>
                  <a:prstDash val="solid"/>
                </a:ln>
                <a:solidFill>
                  <a:srgbClr val="000090"/>
                </a:solidFill>
                <a:effectLst>
                  <a:outerShdw blurRad="50800" dist="38100" algn="l" rotWithShape="0">
                    <a:prstClr val="black">
                      <a:alpha val="40000"/>
                    </a:prstClr>
                  </a:outerShdw>
                </a:effectLst>
                <a:latin typeface="Bookman Old Style" panose="02050604050505020204" pitchFamily="18" charset="0"/>
              </a:rPr>
              <a:t> ICOVET 2019</a:t>
            </a:r>
          </a:p>
          <a:p>
            <a:pPr>
              <a:defRPr/>
            </a:pPr>
            <a:endParaRPr lang="en-US" altLang="en-US" sz="2400" dirty="0" smtClean="0">
              <a:ln w="12700">
                <a:solidFill>
                  <a:schemeClr val="tx2">
                    <a:lumMod val="75000"/>
                  </a:schemeClr>
                </a:solidFill>
                <a:prstDash val="solid"/>
              </a:ln>
              <a:solidFill>
                <a:schemeClr val="tx2">
                  <a:lumMod val="60000"/>
                  <a:lumOff val="40000"/>
                </a:schemeClr>
              </a:solidFill>
              <a:effectLst>
                <a:outerShdw blurRad="50800" dist="38100" algn="l" rotWithShape="0">
                  <a:prstClr val="black">
                    <a:alpha val="40000"/>
                  </a:prstClr>
                </a:outerShdw>
              </a:effectLst>
              <a:latin typeface="Bookman Old Style" panose="02050604050505020204" pitchFamily="18" charset="0"/>
            </a:endParaRPr>
          </a:p>
          <a:p>
            <a:pPr>
              <a:defRPr/>
            </a:pPr>
            <a:r>
              <a:rPr lang="en-US" altLang="en-US" sz="2400" dirty="0" smtClean="0">
                <a:ln w="12700">
                  <a:solidFill>
                    <a:schemeClr val="tx2">
                      <a:lumMod val="75000"/>
                    </a:schemeClr>
                  </a:solidFill>
                  <a:prstDash val="solid"/>
                </a:ln>
                <a:solidFill>
                  <a:schemeClr val="tx2">
                    <a:lumMod val="60000"/>
                    <a:lumOff val="40000"/>
                  </a:schemeClr>
                </a:solidFill>
                <a:effectLst>
                  <a:outerShdw blurRad="50800" dist="38100" algn="l" rotWithShape="0">
                    <a:prstClr val="black">
                      <a:alpha val="40000"/>
                    </a:prstClr>
                  </a:outerShdw>
                </a:effectLst>
                <a:latin typeface="Bookman Old Style" panose="02050604050505020204" pitchFamily="18" charset="0"/>
              </a:rPr>
              <a:t>International Conference on Vocational Education and Training</a:t>
            </a:r>
          </a:p>
          <a:p>
            <a:pPr>
              <a:defRPr/>
            </a:pPr>
            <a:endParaRPr lang="en-US" altLang="en-US" sz="2400" dirty="0" smtClean="0">
              <a:ln w="12700">
                <a:solidFill>
                  <a:schemeClr val="tx2">
                    <a:lumMod val="75000"/>
                  </a:schemeClr>
                </a:solidFill>
                <a:prstDash val="solid"/>
              </a:ln>
              <a:solidFill>
                <a:schemeClr val="tx2">
                  <a:lumMod val="60000"/>
                  <a:lumOff val="40000"/>
                </a:schemeClr>
              </a:solidFill>
              <a:effectLst>
                <a:outerShdw blurRad="50800" dist="38100" algn="l" rotWithShape="0">
                  <a:prstClr val="black">
                    <a:alpha val="40000"/>
                  </a:prstClr>
                </a:outerShdw>
              </a:effectLst>
              <a:latin typeface="Bookman Old Style" panose="02050604050505020204" pitchFamily="18" charset="0"/>
            </a:endParaRPr>
          </a:p>
          <a:p>
            <a:pPr>
              <a:defRPr/>
            </a:pPr>
            <a:r>
              <a:rPr lang="en-US" altLang="en-US" sz="1400" dirty="0" smtClean="0">
                <a:ln w="12700">
                  <a:solidFill>
                    <a:schemeClr val="tx2">
                      <a:lumMod val="75000"/>
                    </a:schemeClr>
                  </a:solidFill>
                  <a:prstDash val="solid"/>
                </a:ln>
                <a:solidFill>
                  <a:schemeClr val="tx2">
                    <a:lumMod val="60000"/>
                    <a:lumOff val="40000"/>
                  </a:schemeClr>
                </a:solidFill>
                <a:effectLst>
                  <a:outerShdw blurRad="50800" dist="38100" algn="l" rotWithShape="0">
                    <a:prstClr val="black">
                      <a:alpha val="40000"/>
                    </a:prstClr>
                  </a:outerShdw>
                </a:effectLst>
                <a:latin typeface="Bookman Old Style" panose="02050604050505020204" pitchFamily="18" charset="0"/>
              </a:rPr>
              <a:t>“ Revitalizing of Vocational Education and Training for Sustainable Technology in The Industry 4.0” </a:t>
            </a:r>
            <a:endParaRPr lang="en-US" altLang="en-US" sz="1400" dirty="0">
              <a:ln w="12700">
                <a:solidFill>
                  <a:schemeClr val="tx2">
                    <a:lumMod val="75000"/>
                  </a:schemeClr>
                </a:solidFill>
                <a:prstDash val="solid"/>
              </a:ln>
              <a:solidFill>
                <a:schemeClr val="tx2">
                  <a:lumMod val="60000"/>
                  <a:lumOff val="40000"/>
                </a:schemeClr>
              </a:solidFill>
              <a:effectLst>
                <a:outerShdw blurRad="50800" dist="38100" algn="l" rotWithShape="0">
                  <a:prstClr val="black">
                    <a:alpha val="40000"/>
                  </a:prstClr>
                </a:outerShdw>
              </a:effectLst>
              <a:latin typeface="Bookman Old Style" panose="02050604050505020204" pitchFamily="18" charset="0"/>
            </a:endParaRPr>
          </a:p>
        </p:txBody>
      </p:sp>
      <p:sp>
        <p:nvSpPr>
          <p:cNvPr id="2" name="TextBox 1"/>
          <p:cNvSpPr txBox="1"/>
          <p:nvPr/>
        </p:nvSpPr>
        <p:spPr>
          <a:xfrm>
            <a:off x="2286000" y="3714750"/>
            <a:ext cx="6296770" cy="923330"/>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sym typeface="Roboto Condensed Light" pitchFamily="2" charset="0"/>
              </a:rPr>
              <a:t>Saturday, September 14, 2019</a:t>
            </a:r>
          </a:p>
          <a:p>
            <a:pPr algn="ctr"/>
            <a:r>
              <a:rPr lang="en-US" b="1" dirty="0" err="1" smtClean="0">
                <a:latin typeface="Times New Roman" pitchFamily="18" charset="0"/>
                <a:cs typeface="Times New Roman" pitchFamily="18" charset="0"/>
                <a:sym typeface="Roboto Condensed Light" pitchFamily="2" charset="0"/>
              </a:rPr>
              <a:t>Ijen</a:t>
            </a:r>
            <a:r>
              <a:rPr lang="en-US" b="1" dirty="0" smtClean="0">
                <a:latin typeface="Times New Roman" pitchFamily="18" charset="0"/>
                <a:cs typeface="Times New Roman" pitchFamily="18" charset="0"/>
                <a:sym typeface="Roboto Condensed Light" pitchFamily="2" charset="0"/>
              </a:rPr>
              <a:t> Suites Hotel, Malang, East Java, Indonesia</a:t>
            </a:r>
            <a:endParaRPr lang="en-MY" dirty="0" smtClean="0">
              <a:latin typeface="Times New Roman" pitchFamily="18" charset="0"/>
              <a:cs typeface="Times New Roman" pitchFamily="18" charset="0"/>
              <a:sym typeface="Roboto Condensed Light" pitchFamily="2" charset="0"/>
            </a:endParaRPr>
          </a:p>
          <a:p>
            <a:pPr algn="ct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595264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fill="hold" grpId="0" nodeType="afterEffect">
                                  <p:stCondLst>
                                    <p:cond delay="0"/>
                                  </p:stCondLst>
                                  <p:childTnLst>
                                    <p:animClr clrSpc="hsl" dir="ccw">
                                      <p:cBhvr override="childStyle">
                                        <p:cTn id="6"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457200" y="182166"/>
            <a:ext cx="7924800" cy="479822"/>
          </a:xfrm>
        </p:spPr>
        <p:txBody>
          <a:bodyPr>
            <a:normAutofit fontScale="90000"/>
          </a:bodyPr>
          <a:lstStyle/>
          <a:p>
            <a:pPr eaLnBrk="1" hangingPunct="1"/>
            <a:r>
              <a:rPr lang="en-US" sz="2800" b="1" dirty="0">
                <a:solidFill>
                  <a:srgbClr val="000000"/>
                </a:solidFill>
                <a:latin typeface="Arial" charset="0"/>
                <a:ea typeface="ＭＳ Ｐゴシック" charset="0"/>
                <a:cs typeface="ＭＳ Ｐゴシック" charset="0"/>
              </a:rPr>
              <a:t>Today Skills must address</a:t>
            </a:r>
          </a:p>
        </p:txBody>
      </p:sp>
      <p:pic>
        <p:nvPicPr>
          <p:cNvPr id="24578" name="Content Placeholder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00100"/>
            <a:ext cx="82915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60132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Content Placeholder 2"/>
          <p:cNvSpPr>
            <a:spLocks noGrp="1"/>
          </p:cNvSpPr>
          <p:nvPr>
            <p:ph idx="1"/>
          </p:nvPr>
        </p:nvSpPr>
        <p:spPr>
          <a:xfrm>
            <a:off x="457200" y="1463278"/>
            <a:ext cx="8229600" cy="3165872"/>
          </a:xfrm>
        </p:spPr>
        <p:txBody>
          <a:bodyPr>
            <a:normAutofit fontScale="92500" lnSpcReduction="10000"/>
          </a:bodyPr>
          <a:lstStyle/>
          <a:p>
            <a:pPr marL="0" indent="0" algn="just">
              <a:buFontTx/>
              <a:buNone/>
            </a:pPr>
            <a:r>
              <a:rPr lang="en-US" sz="2400" dirty="0">
                <a:latin typeface="Arial" charset="0"/>
              </a:rPr>
              <a:t>“In progressing towards an advanced nation, we will need more </a:t>
            </a:r>
            <a:r>
              <a:rPr lang="en-US" sz="2400" dirty="0">
                <a:solidFill>
                  <a:srgbClr val="C00000"/>
                </a:solidFill>
                <a:latin typeface="Arial" charset="0"/>
              </a:rPr>
              <a:t>high-skilled workers</a:t>
            </a:r>
            <a:r>
              <a:rPr lang="en-US" sz="2400" dirty="0">
                <a:latin typeface="Arial" charset="0"/>
              </a:rPr>
              <a:t>. Therefore, the Government would like more students to pursue education in technical and vocational training and be trained and qualified. This field now comprises only 25 percent of the workforce.</a:t>
            </a:r>
          </a:p>
          <a:p>
            <a:pPr marL="0" indent="0">
              <a:buFontTx/>
              <a:buNone/>
            </a:pPr>
            <a:r>
              <a:rPr lang="en-US" sz="2400" dirty="0">
                <a:latin typeface="Arial" charset="0"/>
              </a:rPr>
              <a:t>...This Plan aims to boost this workforce to </a:t>
            </a:r>
            <a:r>
              <a:rPr lang="en-US" sz="2400" dirty="0">
                <a:solidFill>
                  <a:srgbClr val="C00000"/>
                </a:solidFill>
                <a:latin typeface="Arial" charset="0"/>
              </a:rPr>
              <a:t>35 percent</a:t>
            </a:r>
            <a:r>
              <a:rPr lang="en-US" sz="2400" dirty="0">
                <a:latin typeface="Arial" charset="0"/>
              </a:rPr>
              <a:t>, </a:t>
            </a:r>
            <a:r>
              <a:rPr lang="en-US" sz="2400" dirty="0">
                <a:solidFill>
                  <a:srgbClr val="C00000"/>
                </a:solidFill>
                <a:latin typeface="Arial" charset="0"/>
              </a:rPr>
              <a:t>at par with academic and professional graduates</a:t>
            </a:r>
            <a:r>
              <a:rPr lang="en-US" dirty="0">
                <a:latin typeface="Arial" charset="0"/>
              </a:rPr>
              <a:t>.</a:t>
            </a:r>
          </a:p>
          <a:p>
            <a:pPr marL="0" indent="0">
              <a:buFontTx/>
              <a:buNone/>
            </a:pPr>
            <a:r>
              <a:rPr lang="en-US" sz="2400" dirty="0">
                <a:latin typeface="Arial" charset="0"/>
              </a:rPr>
              <a:t>…For this reason, </a:t>
            </a:r>
            <a:r>
              <a:rPr lang="en-US" sz="2400" b="1" dirty="0">
                <a:solidFill>
                  <a:srgbClr val="C00000"/>
                </a:solidFill>
                <a:latin typeface="Arial" charset="0"/>
              </a:rPr>
              <a:t>Technical and Vocational Education and Training (TVET)</a:t>
            </a:r>
            <a:r>
              <a:rPr lang="en-US" sz="2400" dirty="0">
                <a:solidFill>
                  <a:srgbClr val="C00000"/>
                </a:solidFill>
                <a:latin typeface="Arial" charset="0"/>
              </a:rPr>
              <a:t> will be strengthened</a:t>
            </a:r>
            <a:r>
              <a:rPr lang="en-US" sz="2400" dirty="0">
                <a:latin typeface="Arial" charset="0"/>
              </a:rPr>
              <a:t>.”</a:t>
            </a:r>
            <a:endParaRPr lang="en-US" altLang="ja-JP" dirty="0">
              <a:latin typeface="Arial" charset="0"/>
            </a:endParaRPr>
          </a:p>
          <a:p>
            <a:pPr marL="0" indent="0" algn="just">
              <a:buFontTx/>
              <a:buNone/>
            </a:pPr>
            <a:endParaRPr lang="en-US" sz="1800" dirty="0">
              <a:latin typeface="Arial" charset="0"/>
            </a:endParaRPr>
          </a:p>
        </p:txBody>
      </p:sp>
      <p:sp>
        <p:nvSpPr>
          <p:cNvPr id="4" name="Rectangle 3"/>
          <p:cNvSpPr/>
          <p:nvPr/>
        </p:nvSpPr>
        <p:spPr>
          <a:xfrm>
            <a:off x="0" y="141685"/>
            <a:ext cx="8915400" cy="1058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195" name="TextBox 6"/>
          <p:cNvSpPr txBox="1">
            <a:spLocks noChangeArrowheads="1"/>
          </p:cNvSpPr>
          <p:nvPr/>
        </p:nvSpPr>
        <p:spPr bwMode="auto">
          <a:xfrm>
            <a:off x="1143000" y="133350"/>
            <a:ext cx="6842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dirty="0">
                <a:latin typeface="Arial Black" charset="0"/>
              </a:rPr>
              <a:t>ACCELERATING HUMAN CAPITAL DEVELOPMENT FOR AN ADVANCED NATION</a:t>
            </a:r>
          </a:p>
        </p:txBody>
      </p:sp>
      <p:sp>
        <p:nvSpPr>
          <p:cNvPr id="8198" name="Title 1"/>
          <p:cNvSpPr txBox="1">
            <a:spLocks/>
          </p:cNvSpPr>
          <p:nvPr/>
        </p:nvSpPr>
        <p:spPr bwMode="auto">
          <a:xfrm>
            <a:off x="457200" y="4705350"/>
            <a:ext cx="5715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200" b="1" dirty="0">
                <a:latin typeface="Calibri" charset="0"/>
              </a:rPr>
              <a:t>Source</a:t>
            </a:r>
            <a:r>
              <a:rPr lang="en-US" sz="1200" dirty="0">
                <a:latin typeface="Calibri" charset="0"/>
              </a:rPr>
              <a:t>: Speech by the Prime Minister for the launch of 11</a:t>
            </a:r>
            <a:r>
              <a:rPr lang="en-US" sz="1200" baseline="30000" dirty="0">
                <a:latin typeface="Calibri" charset="0"/>
              </a:rPr>
              <a:t>th</a:t>
            </a:r>
            <a:r>
              <a:rPr lang="en-US" sz="1200" dirty="0">
                <a:latin typeface="Calibri" charset="0"/>
              </a:rPr>
              <a:t>. MP on 21 May 2015.</a:t>
            </a:r>
          </a:p>
        </p:txBody>
      </p:sp>
    </p:spTree>
    <p:extLst>
      <p:ext uri="{BB962C8B-B14F-4D97-AF65-F5344CB8AC3E}">
        <p14:creationId xmlns:p14="http://schemas.microsoft.com/office/powerpoint/2010/main" val="31828000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rot="16200000">
            <a:off x="5409208" y="1907977"/>
            <a:ext cx="1241822" cy="757238"/>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MY"/>
          </a:p>
        </p:txBody>
      </p:sp>
      <p:pic>
        <p:nvPicPr>
          <p:cNvPr id="9218" name="Picture 31" descr="modal insa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0663" y="1557337"/>
            <a:ext cx="22860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24"/>
          <p:cNvSpPr txBox="1">
            <a:spLocks noChangeArrowheads="1"/>
          </p:cNvSpPr>
          <p:nvPr/>
        </p:nvSpPr>
        <p:spPr bwMode="auto">
          <a:xfrm>
            <a:off x="5867401" y="3314700"/>
            <a:ext cx="2879725"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0070C0"/>
                </a:solidFill>
              </a:rPr>
              <a:t>Theme of 11</a:t>
            </a:r>
            <a:r>
              <a:rPr lang="en-US" baseline="30000" dirty="0">
                <a:solidFill>
                  <a:srgbClr val="0070C0"/>
                </a:solidFill>
              </a:rPr>
              <a:t>th</a:t>
            </a:r>
            <a:r>
              <a:rPr lang="en-US" dirty="0">
                <a:solidFill>
                  <a:srgbClr val="0070C0"/>
                </a:solidFill>
              </a:rPr>
              <a:t>.MP:</a:t>
            </a:r>
          </a:p>
          <a:p>
            <a:r>
              <a:rPr lang="en-US" dirty="0">
                <a:solidFill>
                  <a:srgbClr val="0070C0"/>
                </a:solidFill>
              </a:rPr>
              <a:t>Anchoring growth</a:t>
            </a:r>
          </a:p>
          <a:p>
            <a:r>
              <a:rPr lang="en-US" dirty="0">
                <a:solidFill>
                  <a:srgbClr val="0070C0"/>
                </a:solidFill>
              </a:rPr>
              <a:t>on people</a:t>
            </a:r>
          </a:p>
        </p:txBody>
      </p:sp>
      <p:cxnSp>
        <p:nvCxnSpPr>
          <p:cNvPr id="37" name="Straight Connector 36"/>
          <p:cNvCxnSpPr/>
          <p:nvPr/>
        </p:nvCxnSpPr>
        <p:spPr>
          <a:xfrm>
            <a:off x="690563" y="1373982"/>
            <a:ext cx="0" cy="2969419"/>
          </a:xfrm>
          <a:prstGeom prst="line">
            <a:avLst/>
          </a:prstGeom>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17538" y="1481138"/>
            <a:ext cx="144462" cy="10834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MY"/>
          </a:p>
        </p:txBody>
      </p:sp>
      <p:sp>
        <p:nvSpPr>
          <p:cNvPr id="39" name="TextBox 38"/>
          <p:cNvSpPr txBox="1"/>
          <p:nvPr/>
        </p:nvSpPr>
        <p:spPr>
          <a:xfrm>
            <a:off x="762000" y="1123950"/>
            <a:ext cx="4679950" cy="923330"/>
          </a:xfrm>
          <a:prstGeom prst="rect">
            <a:avLst/>
          </a:prstGeom>
          <a:noFill/>
        </p:spPr>
        <p:txBody>
          <a:bodyPr>
            <a:spAutoFit/>
          </a:bodyPr>
          <a:lstStyle/>
          <a:p>
            <a:pPr eaLnBrk="0" hangingPunct="0">
              <a:defRPr/>
            </a:pPr>
            <a:r>
              <a:rPr lang="en-US" b="1" dirty="0">
                <a:latin typeface="Arial" pitchFamily="34" charset="0"/>
                <a:ea typeface="+mn-ea"/>
                <a:cs typeface="Arial" pitchFamily="34" charset="0"/>
              </a:rPr>
              <a:t>Focus area A</a:t>
            </a:r>
          </a:p>
          <a:p>
            <a:pPr eaLnBrk="0" hangingPunct="0">
              <a:defRPr/>
            </a:pPr>
            <a:r>
              <a:rPr lang="en-MY" dirty="0">
                <a:latin typeface="Arial" pitchFamily="34" charset="0"/>
                <a:ea typeface="+mn-ea"/>
                <a:cs typeface="Arial" pitchFamily="34" charset="0"/>
              </a:rPr>
              <a:t>Improving </a:t>
            </a:r>
            <a:r>
              <a:rPr lang="en-MY" b="1" dirty="0">
                <a:latin typeface="Arial" pitchFamily="34" charset="0"/>
                <a:ea typeface="+mn-ea"/>
                <a:cs typeface="Arial" pitchFamily="34" charset="0"/>
              </a:rPr>
              <a:t>labour market efficiency </a:t>
            </a:r>
            <a:r>
              <a:rPr lang="en-MY" dirty="0">
                <a:latin typeface="Arial" pitchFamily="34" charset="0"/>
                <a:ea typeface="+mn-ea"/>
                <a:cs typeface="Arial" pitchFamily="34" charset="0"/>
              </a:rPr>
              <a:t>to accelerate economic growth</a:t>
            </a:r>
            <a:r>
              <a:rPr lang="en-MY" dirty="0">
                <a:solidFill>
                  <a:schemeClr val="bg1">
                    <a:lumMod val="75000"/>
                  </a:schemeClr>
                </a:solidFill>
                <a:latin typeface="Arial" pitchFamily="34" charset="0"/>
                <a:ea typeface="+mn-ea"/>
                <a:cs typeface="Arial" pitchFamily="34" charset="0"/>
              </a:rPr>
              <a:t>.</a:t>
            </a:r>
          </a:p>
        </p:txBody>
      </p:sp>
      <p:sp>
        <p:nvSpPr>
          <p:cNvPr id="9223" name="TextBox 39"/>
          <p:cNvSpPr txBox="1">
            <a:spLocks noChangeArrowheads="1"/>
          </p:cNvSpPr>
          <p:nvPr/>
        </p:nvSpPr>
        <p:spPr bwMode="auto">
          <a:xfrm>
            <a:off x="762000" y="2038350"/>
            <a:ext cx="4679950" cy="92333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dirty="0"/>
              <a:t>Focus area B</a:t>
            </a:r>
          </a:p>
          <a:p>
            <a:r>
              <a:rPr lang="en-US" sz="1800" b="1" dirty="0">
                <a:solidFill>
                  <a:srgbClr val="C00000"/>
                </a:solidFill>
              </a:rPr>
              <a:t>Transforming TVET to meet industry demand</a:t>
            </a:r>
          </a:p>
        </p:txBody>
      </p:sp>
      <p:sp>
        <p:nvSpPr>
          <p:cNvPr id="9224" name="TextBox 40"/>
          <p:cNvSpPr txBox="1">
            <a:spLocks noChangeArrowheads="1"/>
          </p:cNvSpPr>
          <p:nvPr/>
        </p:nvSpPr>
        <p:spPr bwMode="auto">
          <a:xfrm>
            <a:off x="762000" y="2800350"/>
            <a:ext cx="46799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t>Focus area C</a:t>
            </a:r>
          </a:p>
          <a:p>
            <a:r>
              <a:rPr lang="en-US" sz="1800" b="1">
                <a:solidFill>
                  <a:srgbClr val="C00000"/>
                </a:solidFill>
              </a:rPr>
              <a:t>Strengthening lifelong learning for skills enhancement.</a:t>
            </a:r>
          </a:p>
        </p:txBody>
      </p:sp>
      <p:sp>
        <p:nvSpPr>
          <p:cNvPr id="9225" name="TextBox 41"/>
          <p:cNvSpPr txBox="1">
            <a:spLocks noChangeArrowheads="1"/>
          </p:cNvSpPr>
          <p:nvPr/>
        </p:nvSpPr>
        <p:spPr bwMode="auto">
          <a:xfrm>
            <a:off x="762000" y="3543300"/>
            <a:ext cx="46799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dirty="0"/>
              <a:t>Focus area D</a:t>
            </a:r>
          </a:p>
          <a:p>
            <a:r>
              <a:rPr lang="en-US" sz="1800" dirty="0"/>
              <a:t>Improving </a:t>
            </a:r>
            <a:r>
              <a:rPr lang="en-US" sz="1800" b="1" dirty="0"/>
              <a:t>quality of education </a:t>
            </a:r>
            <a:r>
              <a:rPr lang="en-US" sz="1800" dirty="0"/>
              <a:t>for better student outcomes and institutional excellence</a:t>
            </a:r>
          </a:p>
        </p:txBody>
      </p:sp>
      <p:sp>
        <p:nvSpPr>
          <p:cNvPr id="43" name="Oval 42"/>
          <p:cNvSpPr/>
          <p:nvPr/>
        </p:nvSpPr>
        <p:spPr>
          <a:xfrm>
            <a:off x="617538" y="2237185"/>
            <a:ext cx="144462" cy="10834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MY"/>
          </a:p>
        </p:txBody>
      </p:sp>
      <p:sp>
        <p:nvSpPr>
          <p:cNvPr id="44" name="Oval 43"/>
          <p:cNvSpPr/>
          <p:nvPr/>
        </p:nvSpPr>
        <p:spPr>
          <a:xfrm>
            <a:off x="609601" y="2914651"/>
            <a:ext cx="144463" cy="10834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MY"/>
          </a:p>
        </p:txBody>
      </p:sp>
      <p:sp>
        <p:nvSpPr>
          <p:cNvPr id="45" name="Oval 44"/>
          <p:cNvSpPr/>
          <p:nvPr/>
        </p:nvSpPr>
        <p:spPr>
          <a:xfrm>
            <a:off x="617538" y="3642123"/>
            <a:ext cx="144462" cy="10715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MY"/>
          </a:p>
        </p:txBody>
      </p:sp>
      <p:sp>
        <p:nvSpPr>
          <p:cNvPr id="16" name="Rectangle 15"/>
          <p:cNvSpPr/>
          <p:nvPr/>
        </p:nvSpPr>
        <p:spPr>
          <a:xfrm>
            <a:off x="228600" y="171450"/>
            <a:ext cx="6858000" cy="921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en-US" sz="3200" b="1">
                <a:solidFill>
                  <a:srgbClr val="FF0000"/>
                </a:solidFill>
                <a:effectLst>
                  <a:outerShdw blurRad="38100" dist="38100" dir="2700000" algn="tl">
                    <a:srgbClr val="DDDDDD"/>
                  </a:outerShdw>
                </a:effectLst>
                <a:latin typeface="Arial Narrow" charset="0"/>
                <a:ea typeface="ＭＳ Ｐゴシック" charset="0"/>
                <a:cs typeface="Tahoma" charset="0"/>
              </a:rPr>
              <a:t>Focus areas</a:t>
            </a:r>
            <a:r>
              <a:rPr lang="en-US" sz="3200" b="1">
                <a:solidFill>
                  <a:schemeClr val="tx1"/>
                </a:solidFill>
                <a:latin typeface="Arial Narrow" charset="0"/>
                <a:ea typeface="ＭＳ Ｐゴシック" charset="0"/>
                <a:cs typeface="Tahoma" charset="0"/>
              </a:rPr>
              <a:t> …accelerating human capital development for an advanced nation</a:t>
            </a:r>
          </a:p>
        </p:txBody>
      </p:sp>
      <p:cxnSp>
        <p:nvCxnSpPr>
          <p:cNvPr id="20" name="Straight Connector 19"/>
          <p:cNvCxnSpPr/>
          <p:nvPr/>
        </p:nvCxnSpPr>
        <p:spPr bwMode="auto">
          <a:xfrm>
            <a:off x="8661436" y="4839891"/>
            <a:ext cx="0" cy="30360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6988" y="2085975"/>
            <a:ext cx="5651500" cy="7667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ms-MY"/>
          </a:p>
        </p:txBody>
      </p:sp>
      <p:sp>
        <p:nvSpPr>
          <p:cNvPr id="21" name="Oval 20"/>
          <p:cNvSpPr/>
          <p:nvPr/>
        </p:nvSpPr>
        <p:spPr>
          <a:xfrm>
            <a:off x="-22225" y="2726531"/>
            <a:ext cx="5653088" cy="7667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ms-MY"/>
          </a:p>
        </p:txBody>
      </p:sp>
      <p:sp>
        <p:nvSpPr>
          <p:cNvPr id="2" name="TextBox 1"/>
          <p:cNvSpPr txBox="1"/>
          <p:nvPr/>
        </p:nvSpPr>
        <p:spPr>
          <a:xfrm>
            <a:off x="685800" y="4629150"/>
            <a:ext cx="8001000" cy="369332"/>
          </a:xfrm>
          <a:prstGeom prst="rect">
            <a:avLst/>
          </a:prstGeom>
          <a:noFill/>
        </p:spPr>
        <p:txBody>
          <a:bodyPr wrap="square" rtlCol="0">
            <a:spAutoFit/>
          </a:bodyPr>
          <a:lstStyle/>
          <a:p>
            <a:r>
              <a:rPr lang="en-US" b="1" dirty="0" smtClean="0"/>
              <a:t>Source</a:t>
            </a:r>
            <a:r>
              <a:rPr lang="en-US" dirty="0" smtClean="0"/>
              <a:t>: Department of Skills Development, Ministry of Human Resources (2016)</a:t>
            </a:r>
            <a:endParaRPr lang="en-US" dirty="0"/>
          </a:p>
        </p:txBody>
      </p:sp>
    </p:spTree>
    <p:extLst>
      <p:ext uri="{BB962C8B-B14F-4D97-AF65-F5344CB8AC3E}">
        <p14:creationId xmlns:p14="http://schemas.microsoft.com/office/powerpoint/2010/main" val="5351604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93626871"/>
              </p:ext>
            </p:extLst>
          </p:nvPr>
        </p:nvGraphicFramePr>
        <p:xfrm>
          <a:off x="611560" y="1221600"/>
          <a:ext cx="7992888" cy="2723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2" name="Rectangle 4"/>
          <p:cNvSpPr>
            <a:spLocks noChangeArrowheads="1"/>
          </p:cNvSpPr>
          <p:nvPr/>
        </p:nvSpPr>
        <p:spPr bwMode="auto">
          <a:xfrm>
            <a:off x="142875" y="219075"/>
            <a:ext cx="903605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ms-MY" sz="3200" b="1" u="sng" dirty="0">
                <a:solidFill>
                  <a:srgbClr val="FF0000"/>
                </a:solidFill>
                <a:latin typeface="Arial Narrow" charset="0"/>
              </a:rPr>
              <a:t>Expected Outcomes</a:t>
            </a:r>
            <a:r>
              <a:rPr lang="ms-MY" sz="3200" b="1" dirty="0">
                <a:latin typeface="Arial Narrow" charset="0"/>
              </a:rPr>
              <a:t>: TVET under </a:t>
            </a:r>
            <a:r>
              <a:rPr lang="ms-MY" sz="3200" b="1" dirty="0" smtClean="0">
                <a:latin typeface="Arial Narrow" charset="0"/>
              </a:rPr>
              <a:t>11th  </a:t>
            </a:r>
            <a:r>
              <a:rPr lang="ms-MY" sz="3200" b="1" dirty="0">
                <a:latin typeface="Arial Narrow" charset="0"/>
              </a:rPr>
              <a:t>Malaysia Plan</a:t>
            </a:r>
            <a:endParaRPr lang="en-US" sz="3200" b="1" dirty="0">
              <a:latin typeface="Arial Narrow" charset="0"/>
            </a:endParaRPr>
          </a:p>
        </p:txBody>
      </p:sp>
      <p:sp>
        <p:nvSpPr>
          <p:cNvPr id="3" name="TextBox 2"/>
          <p:cNvSpPr txBox="1"/>
          <p:nvPr/>
        </p:nvSpPr>
        <p:spPr>
          <a:xfrm>
            <a:off x="381001" y="4629150"/>
            <a:ext cx="7696200" cy="369332"/>
          </a:xfrm>
          <a:prstGeom prst="rect">
            <a:avLst/>
          </a:prstGeom>
          <a:noFill/>
        </p:spPr>
        <p:txBody>
          <a:bodyPr wrap="square" rtlCol="0">
            <a:spAutoFit/>
          </a:bodyPr>
          <a:lstStyle/>
          <a:p>
            <a:r>
              <a:rPr lang="en-US" b="1" dirty="0"/>
              <a:t>Source</a:t>
            </a:r>
            <a:r>
              <a:rPr lang="en-US" dirty="0"/>
              <a:t>: Department of Skills Development, Ministry of Human Resources (2016)</a:t>
            </a:r>
          </a:p>
        </p:txBody>
      </p:sp>
    </p:spTree>
    <p:extLst>
      <p:ext uri="{BB962C8B-B14F-4D97-AF65-F5344CB8AC3E}">
        <p14:creationId xmlns:p14="http://schemas.microsoft.com/office/powerpoint/2010/main" val="11341962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Malaysian Qualification Framework</a:t>
            </a:r>
            <a:r>
              <a:rPr lang="en-MY" dirty="0"/>
              <a:t/>
            </a:r>
            <a:br>
              <a:rPr lang="en-MY" dirty="0"/>
            </a:br>
            <a:endParaRPr lang="en-US" dirty="0"/>
          </a:p>
        </p:txBody>
      </p:sp>
      <p:pic>
        <p:nvPicPr>
          <p:cNvPr id="4" name="image3.png"/>
          <p:cNvPicPr/>
          <p:nvPr/>
        </p:nvPicPr>
        <p:blipFill>
          <a:blip r:embed="rId2" cstate="print"/>
          <a:stretch>
            <a:fillRect/>
          </a:stretch>
        </p:blipFill>
        <p:spPr>
          <a:xfrm>
            <a:off x="1143000" y="819150"/>
            <a:ext cx="7239000" cy="3697605"/>
          </a:xfrm>
          <a:prstGeom prst="rect">
            <a:avLst/>
          </a:prstGeom>
        </p:spPr>
      </p:pic>
      <p:sp>
        <p:nvSpPr>
          <p:cNvPr id="3" name="TextBox 2"/>
          <p:cNvSpPr txBox="1"/>
          <p:nvPr/>
        </p:nvSpPr>
        <p:spPr>
          <a:xfrm>
            <a:off x="379603" y="4705350"/>
            <a:ext cx="8763001" cy="276999"/>
          </a:xfrm>
          <a:prstGeom prst="rect">
            <a:avLst/>
          </a:prstGeom>
          <a:noFill/>
        </p:spPr>
        <p:txBody>
          <a:bodyPr wrap="square" rtlCol="0">
            <a:spAutoFit/>
          </a:bodyPr>
          <a:lstStyle/>
          <a:p>
            <a:r>
              <a:rPr lang="en-US" sz="1200" b="1" dirty="0"/>
              <a:t>Source</a:t>
            </a:r>
            <a:r>
              <a:rPr lang="en-US" sz="1200" dirty="0"/>
              <a:t>: The 11</a:t>
            </a:r>
            <a:r>
              <a:rPr lang="en-US" sz="1200" baseline="30000" dirty="0"/>
              <a:t>th</a:t>
            </a:r>
            <a:r>
              <a:rPr lang="en-US" sz="1200" dirty="0"/>
              <a:t> Malaysia Plan, Economic Planning Unit, Prime Minister’s Department (2015</a:t>
            </a:r>
            <a:r>
              <a:rPr lang="en-US" sz="1200" dirty="0" smtClean="0"/>
              <a:t>) </a:t>
            </a:r>
            <a:endParaRPr lang="en-US" sz="1200" dirty="0"/>
          </a:p>
        </p:txBody>
      </p:sp>
    </p:spTree>
    <p:extLst>
      <p:ext uri="{BB962C8B-B14F-4D97-AF65-F5344CB8AC3E}">
        <p14:creationId xmlns:p14="http://schemas.microsoft.com/office/powerpoint/2010/main" val="3982091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9" name="Object 2"/>
          <p:cNvGraphicFramePr>
            <a:graphicFrameLocks noChangeAspect="1"/>
          </p:cNvGraphicFramePr>
          <p:nvPr>
            <p:custDataLst>
              <p:tags r:id="rId2"/>
            </p:custDataLst>
          </p:nvPr>
        </p:nvGraphicFramePr>
        <p:xfrm>
          <a:off x="0" y="0"/>
          <a:ext cx="146050" cy="119063"/>
        </p:xfrm>
        <a:graphic>
          <a:graphicData uri="http://schemas.openxmlformats.org/presentationml/2006/ole">
            <mc:AlternateContent xmlns:mc="http://schemas.openxmlformats.org/markup-compatibility/2006">
              <mc:Choice xmlns:v="urn:schemas-microsoft-com:vml" Requires="v">
                <p:oleObj spid="_x0000_s8245" name="think-cell Slide" r:id="rId65" imgW="38100" imgH="38100" progId="">
                  <p:embed/>
                </p:oleObj>
              </mc:Choice>
              <mc:Fallback>
                <p:oleObj name="think-cell Slide" r:id="rId65" imgW="38100" imgH="38100" progId="">
                  <p:embed/>
                  <p:pic>
                    <p:nvPicPr>
                      <p:cNvPr id="0" name=""/>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0" y="0"/>
                        <a:ext cx="1460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0" name="AutoShape 27"/>
          <p:cNvSpPr>
            <a:spLocks noChangeArrowheads="1"/>
          </p:cNvSpPr>
          <p:nvPr>
            <p:custDataLst>
              <p:tags r:id="rId3"/>
            </p:custDataLst>
          </p:nvPr>
        </p:nvSpPr>
        <p:spPr bwMode="auto">
          <a:xfrm>
            <a:off x="4343400" y="2686050"/>
            <a:ext cx="731838" cy="1020366"/>
          </a:xfrm>
          <a:prstGeom prst="flowChartAlternateProcess">
            <a:avLst/>
          </a:prstGeom>
          <a:noFill/>
          <a:ln w="9525">
            <a:solidFill>
              <a:schemeClr val="tx1"/>
            </a:solidFill>
            <a:prstDash val="dash"/>
            <a:miter lim="800000"/>
            <a:headEnd type="none" w="lg"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lstStyle/>
          <a:p>
            <a:pPr algn="ctr">
              <a:lnSpc>
                <a:spcPct val="80000"/>
              </a:lnSpc>
            </a:pPr>
            <a:endParaRPr lang="en-US" sz="800" b="1">
              <a:latin typeface="Calibri" charset="0"/>
            </a:endParaRPr>
          </a:p>
        </p:txBody>
      </p:sp>
      <p:sp>
        <p:nvSpPr>
          <p:cNvPr id="1028" name="AutoShape 3"/>
          <p:cNvSpPr>
            <a:spLocks noChangeArrowheads="1"/>
          </p:cNvSpPr>
          <p:nvPr>
            <p:custDataLst>
              <p:tags r:id="rId4"/>
            </p:custDataLst>
          </p:nvPr>
        </p:nvSpPr>
        <p:spPr bwMode="auto">
          <a:xfrm>
            <a:off x="731838" y="1034654"/>
            <a:ext cx="1071562" cy="190500"/>
          </a:xfrm>
          <a:prstGeom prst="flowChartAlternateProcess">
            <a:avLst/>
          </a:prstGeom>
          <a:solidFill>
            <a:schemeClr val="accent6">
              <a:lumMod val="50000"/>
            </a:schemeClr>
          </a:solidFill>
          <a:ln w="9525">
            <a:solidFill>
              <a:srgbClr val="B2B2B2"/>
            </a:solidFill>
            <a:miter lim="800000"/>
            <a:headEnd type="none" w="lg" len="lg"/>
            <a:tailEnd type="none" w="lg" len="lg"/>
          </a:ln>
        </p:spPr>
        <p:txBody>
          <a:bodyPr lIns="0" tIns="18288" rIns="0" bIns="18288" anchor="ctr"/>
          <a:lstStyle/>
          <a:p>
            <a:pPr algn="ctr">
              <a:lnSpc>
                <a:spcPct val="85000"/>
              </a:lnSpc>
              <a:defRPr/>
            </a:pPr>
            <a:r>
              <a:rPr lang="en-US" sz="1050" b="1" dirty="0">
                <a:solidFill>
                  <a:schemeClr val="bg1"/>
                </a:solidFill>
                <a:latin typeface="Calibri" pitchFamily="34" charset="0"/>
                <a:ea typeface="+mn-ea"/>
                <a:cs typeface="Arial" pitchFamily="34" charset="0"/>
              </a:rPr>
              <a:t>B Tech</a:t>
            </a:r>
          </a:p>
        </p:txBody>
      </p:sp>
      <p:sp>
        <p:nvSpPr>
          <p:cNvPr id="1029" name="AutoShape 4"/>
          <p:cNvSpPr>
            <a:spLocks noChangeArrowheads="1"/>
          </p:cNvSpPr>
          <p:nvPr>
            <p:custDataLst>
              <p:tags r:id="rId5"/>
            </p:custDataLst>
          </p:nvPr>
        </p:nvSpPr>
        <p:spPr bwMode="auto">
          <a:xfrm>
            <a:off x="731838" y="1250156"/>
            <a:ext cx="1071562" cy="190500"/>
          </a:xfrm>
          <a:prstGeom prst="flowChartAlternateProcess">
            <a:avLst/>
          </a:prstGeom>
          <a:solidFill>
            <a:schemeClr val="accent6">
              <a:lumMod val="50000"/>
            </a:schemeClr>
          </a:solidFill>
          <a:ln w="9525">
            <a:solidFill>
              <a:srgbClr val="B2B2B2"/>
            </a:solidFill>
            <a:miter lim="800000"/>
            <a:headEnd type="none" w="lg" len="lg"/>
            <a:tailEnd type="none" w="lg" len="lg"/>
          </a:ln>
        </p:spPr>
        <p:txBody>
          <a:bodyPr lIns="0" tIns="18288" rIns="0" bIns="18288" anchor="ctr"/>
          <a:lstStyle/>
          <a:p>
            <a:pPr algn="ctr">
              <a:lnSpc>
                <a:spcPct val="85000"/>
              </a:lnSpc>
              <a:defRPr/>
            </a:pPr>
            <a:r>
              <a:rPr lang="en-US" sz="1050" b="1">
                <a:solidFill>
                  <a:schemeClr val="bg1"/>
                </a:solidFill>
                <a:latin typeface="Calibri" pitchFamily="34" charset="0"/>
                <a:ea typeface="+mn-ea"/>
                <a:cs typeface="Arial" pitchFamily="34" charset="0"/>
              </a:rPr>
              <a:t>Adv Dip Tech</a:t>
            </a:r>
          </a:p>
        </p:txBody>
      </p:sp>
      <p:sp>
        <p:nvSpPr>
          <p:cNvPr id="1030" name="AutoShape 5"/>
          <p:cNvSpPr>
            <a:spLocks noChangeArrowheads="1"/>
          </p:cNvSpPr>
          <p:nvPr>
            <p:custDataLst>
              <p:tags r:id="rId6"/>
            </p:custDataLst>
          </p:nvPr>
        </p:nvSpPr>
        <p:spPr bwMode="auto">
          <a:xfrm>
            <a:off x="731838" y="1475185"/>
            <a:ext cx="1071562" cy="303609"/>
          </a:xfrm>
          <a:prstGeom prst="flowChartAlternateProcess">
            <a:avLst/>
          </a:prstGeom>
          <a:solidFill>
            <a:schemeClr val="accent6">
              <a:lumMod val="50000"/>
            </a:schemeClr>
          </a:solidFill>
          <a:ln w="9525">
            <a:solidFill>
              <a:srgbClr val="DCC05A"/>
            </a:solidFill>
            <a:miter lim="800000"/>
            <a:headEnd type="none" w="lg" len="lg"/>
            <a:tailEnd type="none" w="lg" len="lg"/>
          </a:ln>
        </p:spPr>
        <p:txBody>
          <a:bodyPr lIns="0" tIns="18288" rIns="0" bIns="18288" anchor="ctr"/>
          <a:lstStyle/>
          <a:p>
            <a:pPr algn="ctr">
              <a:lnSpc>
                <a:spcPct val="85000"/>
              </a:lnSpc>
              <a:defRPr/>
            </a:pPr>
            <a:r>
              <a:rPr lang="en-US" sz="1050" b="1" dirty="0">
                <a:solidFill>
                  <a:schemeClr val="bg1"/>
                </a:solidFill>
                <a:latin typeface="Calibri" pitchFamily="34" charset="0"/>
                <a:ea typeface="+mn-ea"/>
                <a:cs typeface="Arial" pitchFamily="34" charset="0"/>
              </a:rPr>
              <a:t>Polytechnic</a:t>
            </a:r>
          </a:p>
          <a:p>
            <a:pPr algn="ctr">
              <a:lnSpc>
                <a:spcPct val="85000"/>
              </a:lnSpc>
              <a:defRPr/>
            </a:pPr>
            <a:r>
              <a:rPr lang="en-US" sz="1050" b="1" dirty="0">
                <a:solidFill>
                  <a:schemeClr val="bg1"/>
                </a:solidFill>
                <a:latin typeface="Calibri" pitchFamily="34" charset="0"/>
                <a:ea typeface="+mn-ea"/>
                <a:cs typeface="Arial" pitchFamily="34" charset="0"/>
              </a:rPr>
              <a:t>Diploma</a:t>
            </a:r>
          </a:p>
        </p:txBody>
      </p:sp>
      <p:sp>
        <p:nvSpPr>
          <p:cNvPr id="1031" name="AutoShape 7"/>
          <p:cNvSpPr>
            <a:spLocks noChangeArrowheads="1"/>
          </p:cNvSpPr>
          <p:nvPr>
            <p:custDataLst>
              <p:tags r:id="rId7"/>
            </p:custDataLst>
          </p:nvPr>
        </p:nvSpPr>
        <p:spPr bwMode="auto">
          <a:xfrm>
            <a:off x="731838" y="1808560"/>
            <a:ext cx="1071562" cy="286940"/>
          </a:xfrm>
          <a:prstGeom prst="flowChartAlternateProcess">
            <a:avLst/>
          </a:prstGeom>
          <a:solidFill>
            <a:schemeClr val="accent6">
              <a:lumMod val="50000"/>
            </a:schemeClr>
          </a:solidFill>
          <a:ln w="9525">
            <a:solidFill>
              <a:srgbClr val="B2B2B2"/>
            </a:solidFill>
            <a:miter lim="800000"/>
            <a:headEnd type="none" w="lg" len="lg"/>
            <a:tailEnd type="none" w="lg" len="lg"/>
          </a:ln>
        </p:spPr>
        <p:txBody>
          <a:bodyPr lIns="0" tIns="18288" rIns="0" bIns="18288" anchor="ctr"/>
          <a:lstStyle/>
          <a:p>
            <a:pPr algn="ctr">
              <a:lnSpc>
                <a:spcPct val="85000"/>
              </a:lnSpc>
              <a:defRPr/>
            </a:pPr>
            <a:r>
              <a:rPr lang="en-US" sz="1050" b="1" dirty="0">
                <a:solidFill>
                  <a:schemeClr val="bg1"/>
                </a:solidFill>
                <a:latin typeface="Calibri" pitchFamily="34" charset="0"/>
                <a:ea typeface="+mn-ea"/>
                <a:cs typeface="Arial" pitchFamily="34" charset="0"/>
              </a:rPr>
              <a:t>Diploma</a:t>
            </a:r>
          </a:p>
          <a:p>
            <a:pPr algn="ctr">
              <a:lnSpc>
                <a:spcPct val="85000"/>
              </a:lnSpc>
              <a:defRPr/>
            </a:pPr>
            <a:r>
              <a:rPr lang="en-US" sz="1050" b="1" dirty="0">
                <a:solidFill>
                  <a:schemeClr val="bg1"/>
                </a:solidFill>
                <a:latin typeface="Calibri" pitchFamily="34" charset="0"/>
                <a:ea typeface="+mn-ea"/>
                <a:cs typeface="Arial" pitchFamily="34" charset="0"/>
              </a:rPr>
              <a:t>Technology</a:t>
            </a:r>
          </a:p>
        </p:txBody>
      </p:sp>
      <p:sp>
        <p:nvSpPr>
          <p:cNvPr id="1032" name="AutoShape 8"/>
          <p:cNvSpPr>
            <a:spLocks noChangeArrowheads="1"/>
          </p:cNvSpPr>
          <p:nvPr>
            <p:custDataLst>
              <p:tags r:id="rId8"/>
            </p:custDataLst>
          </p:nvPr>
        </p:nvSpPr>
        <p:spPr bwMode="auto">
          <a:xfrm>
            <a:off x="731838" y="2127648"/>
            <a:ext cx="1071562" cy="321469"/>
          </a:xfrm>
          <a:prstGeom prst="flowChartAlternateProcess">
            <a:avLst/>
          </a:prstGeom>
          <a:solidFill>
            <a:schemeClr val="accent6">
              <a:lumMod val="50000"/>
            </a:schemeClr>
          </a:solidFill>
          <a:ln w="9525">
            <a:solidFill>
              <a:srgbClr val="B2B2B2"/>
            </a:solidFill>
            <a:miter lim="800000"/>
            <a:headEnd type="none" w="lg" len="lg"/>
            <a:tailEnd type="none" w="lg" len="lg"/>
          </a:ln>
        </p:spPr>
        <p:txBody>
          <a:bodyPr lIns="0" tIns="18288" rIns="0" bIns="18288" anchor="ctr"/>
          <a:lstStyle/>
          <a:p>
            <a:pPr algn="ctr">
              <a:lnSpc>
                <a:spcPct val="85000"/>
              </a:lnSpc>
              <a:defRPr/>
            </a:pPr>
            <a:r>
              <a:rPr lang="en-US" sz="1050" b="1" dirty="0">
                <a:solidFill>
                  <a:schemeClr val="bg1"/>
                </a:solidFill>
                <a:latin typeface="Calibri" pitchFamily="34" charset="0"/>
                <a:ea typeface="+mn-ea"/>
                <a:cs typeface="Arial" pitchFamily="34" charset="0"/>
              </a:rPr>
              <a:t>MSAD</a:t>
            </a:r>
          </a:p>
        </p:txBody>
      </p:sp>
      <p:sp>
        <p:nvSpPr>
          <p:cNvPr id="1033" name="AutoShape 9"/>
          <p:cNvSpPr>
            <a:spLocks noChangeArrowheads="1"/>
          </p:cNvSpPr>
          <p:nvPr>
            <p:custDataLst>
              <p:tags r:id="rId9"/>
            </p:custDataLst>
          </p:nvPr>
        </p:nvSpPr>
        <p:spPr bwMode="auto">
          <a:xfrm>
            <a:off x="731838" y="2482454"/>
            <a:ext cx="1071562" cy="190500"/>
          </a:xfrm>
          <a:prstGeom prst="flowChartAlternateProcess">
            <a:avLst/>
          </a:prstGeom>
          <a:solidFill>
            <a:schemeClr val="accent6">
              <a:lumMod val="50000"/>
            </a:schemeClr>
          </a:solidFill>
          <a:ln w="9525">
            <a:solidFill>
              <a:srgbClr val="B2B2B2"/>
            </a:solidFill>
            <a:miter lim="800000"/>
            <a:headEnd type="none" w="lg" len="lg"/>
            <a:tailEnd type="none" w="lg" len="lg"/>
          </a:ln>
        </p:spPr>
        <p:txBody>
          <a:bodyPr lIns="0" tIns="18288" rIns="0" bIns="18288" anchor="ctr"/>
          <a:lstStyle/>
          <a:p>
            <a:pPr algn="ctr">
              <a:lnSpc>
                <a:spcPct val="85000"/>
              </a:lnSpc>
              <a:defRPr/>
            </a:pPr>
            <a:r>
              <a:rPr lang="en-US" sz="1050" b="1" dirty="0">
                <a:solidFill>
                  <a:schemeClr val="bg1"/>
                </a:solidFill>
                <a:latin typeface="Calibri" pitchFamily="34" charset="0"/>
                <a:ea typeface="+mn-ea"/>
                <a:cs typeface="Arial" pitchFamily="34" charset="0"/>
              </a:rPr>
              <a:t>MSD</a:t>
            </a:r>
          </a:p>
        </p:txBody>
      </p:sp>
      <p:sp>
        <p:nvSpPr>
          <p:cNvPr id="1034" name="AutoShape 10"/>
          <p:cNvSpPr>
            <a:spLocks noChangeArrowheads="1"/>
          </p:cNvSpPr>
          <p:nvPr/>
        </p:nvSpPr>
        <p:spPr bwMode="auto">
          <a:xfrm>
            <a:off x="731838" y="2901554"/>
            <a:ext cx="1071562" cy="160734"/>
          </a:xfrm>
          <a:prstGeom prst="flowChartAlternateProcess">
            <a:avLst/>
          </a:prstGeom>
          <a:solidFill>
            <a:schemeClr val="accent6">
              <a:lumMod val="50000"/>
            </a:schemeClr>
          </a:solidFill>
          <a:ln w="9525">
            <a:solidFill>
              <a:srgbClr val="79A2B3"/>
            </a:solidFill>
            <a:miter lim="800000"/>
            <a:headEnd type="none" w="lg" len="lg"/>
            <a:tailEnd type="none" w="lg" len="lg"/>
          </a:ln>
        </p:spPr>
        <p:txBody>
          <a:bodyPr lIns="0" tIns="18288" rIns="0" bIns="18288" anchor="ctr"/>
          <a:lstStyle/>
          <a:p>
            <a:pPr algn="ctr">
              <a:lnSpc>
                <a:spcPct val="85000"/>
              </a:lnSpc>
              <a:defRPr/>
            </a:pPr>
            <a:r>
              <a:rPr lang="en-US" sz="1050" b="1" dirty="0">
                <a:solidFill>
                  <a:schemeClr val="bg1"/>
                </a:solidFill>
                <a:latin typeface="Calibri" pitchFamily="34" charset="0"/>
                <a:ea typeface="+mn-ea"/>
                <a:cs typeface="Arial" pitchFamily="34" charset="0"/>
              </a:rPr>
              <a:t>Tech Cert</a:t>
            </a:r>
          </a:p>
        </p:txBody>
      </p:sp>
      <p:sp>
        <p:nvSpPr>
          <p:cNvPr id="1035" name="AutoShape 11"/>
          <p:cNvSpPr>
            <a:spLocks noChangeArrowheads="1"/>
          </p:cNvSpPr>
          <p:nvPr>
            <p:custDataLst>
              <p:tags r:id="rId10"/>
            </p:custDataLst>
          </p:nvPr>
        </p:nvSpPr>
        <p:spPr bwMode="auto">
          <a:xfrm>
            <a:off x="731838" y="3089672"/>
            <a:ext cx="1071562" cy="317897"/>
          </a:xfrm>
          <a:prstGeom prst="flowChartAlternateProcess">
            <a:avLst/>
          </a:prstGeom>
          <a:solidFill>
            <a:schemeClr val="accent6">
              <a:lumMod val="50000"/>
            </a:schemeClr>
          </a:solidFill>
          <a:ln w="9525">
            <a:solidFill>
              <a:srgbClr val="3D6E81"/>
            </a:solidFill>
            <a:miter lim="800000"/>
            <a:headEnd type="none" w="lg" len="lg"/>
            <a:tailEnd type="none" w="lg" len="lg"/>
          </a:ln>
        </p:spPr>
        <p:txBody>
          <a:bodyPr lIns="0" tIns="18288" rIns="0" bIns="18288" anchor="ctr"/>
          <a:lstStyle/>
          <a:p>
            <a:pPr algn="ctr">
              <a:lnSpc>
                <a:spcPct val="85000"/>
              </a:lnSpc>
              <a:defRPr/>
            </a:pPr>
            <a:r>
              <a:rPr lang="en-US" sz="1050" b="1" dirty="0">
                <a:solidFill>
                  <a:schemeClr val="bg1"/>
                </a:solidFill>
                <a:latin typeface="Calibri" pitchFamily="34" charset="0"/>
                <a:ea typeface="+mn-ea"/>
                <a:cs typeface="Arial" pitchFamily="34" charset="0"/>
              </a:rPr>
              <a:t>MSC 1,2,3</a:t>
            </a:r>
          </a:p>
        </p:txBody>
      </p:sp>
      <p:sp>
        <p:nvSpPr>
          <p:cNvPr id="1036" name="AutoShape 12"/>
          <p:cNvSpPr>
            <a:spLocks noChangeArrowheads="1"/>
          </p:cNvSpPr>
          <p:nvPr>
            <p:custDataLst>
              <p:tags r:id="rId11"/>
            </p:custDataLst>
          </p:nvPr>
        </p:nvSpPr>
        <p:spPr bwMode="auto">
          <a:xfrm>
            <a:off x="731838" y="3436144"/>
            <a:ext cx="1071562" cy="190500"/>
          </a:xfrm>
          <a:prstGeom prst="flowChartAlternateProcess">
            <a:avLst/>
          </a:prstGeom>
          <a:solidFill>
            <a:schemeClr val="accent6">
              <a:lumMod val="50000"/>
            </a:schemeClr>
          </a:solidFill>
          <a:ln w="9525">
            <a:solidFill>
              <a:srgbClr val="ACC6D0"/>
            </a:solidFill>
            <a:miter lim="800000"/>
            <a:headEnd type="none" w="lg" len="lg"/>
            <a:tailEnd type="none" w="lg" len="lg"/>
          </a:ln>
        </p:spPr>
        <p:txBody>
          <a:bodyPr lIns="0" tIns="18288" rIns="0" bIns="18288" anchor="ctr"/>
          <a:lstStyle/>
          <a:p>
            <a:pPr algn="ctr">
              <a:lnSpc>
                <a:spcPct val="85000"/>
              </a:lnSpc>
              <a:defRPr/>
            </a:pPr>
            <a:r>
              <a:rPr lang="en-US" sz="1050" b="1" dirty="0">
                <a:solidFill>
                  <a:schemeClr val="bg1"/>
                </a:solidFill>
                <a:latin typeface="Calibri" pitchFamily="34" charset="0"/>
                <a:ea typeface="+mn-ea"/>
                <a:cs typeface="Arial" pitchFamily="34" charset="0"/>
              </a:rPr>
              <a:t>MSC 1 &amp; 2</a:t>
            </a:r>
          </a:p>
        </p:txBody>
      </p:sp>
      <p:sp>
        <p:nvSpPr>
          <p:cNvPr id="12300" name="AutoShape 13"/>
          <p:cNvSpPr>
            <a:spLocks noChangeArrowheads="1"/>
          </p:cNvSpPr>
          <p:nvPr>
            <p:custDataLst>
              <p:tags r:id="rId12"/>
            </p:custDataLst>
          </p:nvPr>
        </p:nvSpPr>
        <p:spPr bwMode="auto">
          <a:xfrm>
            <a:off x="1901825" y="1241822"/>
            <a:ext cx="731838" cy="217884"/>
          </a:xfrm>
          <a:prstGeom prst="flowChartAlternateProcess">
            <a:avLst/>
          </a:prstGeom>
          <a:gradFill rotWithShape="1">
            <a:gsLst>
              <a:gs pos="0">
                <a:srgbClr val="CEA09D"/>
              </a:gs>
              <a:gs pos="100000">
                <a:srgbClr val="DC8700"/>
              </a:gs>
            </a:gsLst>
            <a:lin ang="5400000" scaled="1"/>
          </a:gradFill>
          <a:ln w="9525">
            <a:solidFill>
              <a:srgbClr val="B2B2B2"/>
            </a:solidFill>
            <a:miter lim="800000"/>
            <a:headEnd type="none" w="lg" len="lg"/>
            <a:tailEnd type="none" w="lg" len="lg"/>
          </a:ln>
        </p:spPr>
        <p:txBody>
          <a:bodyPr lIns="0" tIns="64008" rIns="0" bIns="18288" anchor="ctr"/>
          <a:lstStyle/>
          <a:p>
            <a:pPr algn="ctr">
              <a:lnSpc>
                <a:spcPct val="85000"/>
              </a:lnSpc>
            </a:pPr>
            <a:r>
              <a:rPr lang="en-US" sz="900" b="1">
                <a:solidFill>
                  <a:srgbClr val="FFFFFF"/>
                </a:solidFill>
                <a:latin typeface="Calibri" charset="0"/>
              </a:rPr>
              <a:t>JMTI  </a:t>
            </a:r>
          </a:p>
        </p:txBody>
      </p:sp>
      <p:sp>
        <p:nvSpPr>
          <p:cNvPr id="12301" name="AutoShape 14"/>
          <p:cNvSpPr>
            <a:spLocks noChangeArrowheads="1"/>
          </p:cNvSpPr>
          <p:nvPr>
            <p:custDataLst>
              <p:tags r:id="rId13"/>
            </p:custDataLst>
          </p:nvPr>
        </p:nvSpPr>
        <p:spPr bwMode="auto">
          <a:xfrm>
            <a:off x="1901825" y="2127647"/>
            <a:ext cx="731838" cy="190500"/>
          </a:xfrm>
          <a:prstGeom prst="flowChartAlternateProcess">
            <a:avLst/>
          </a:prstGeom>
          <a:solidFill>
            <a:srgbClr val="DC8700"/>
          </a:solidFill>
          <a:ln w="9525">
            <a:solidFill>
              <a:srgbClr val="B2B2B2"/>
            </a:solidFill>
            <a:miter lim="800000"/>
            <a:headEnd type="none" w="lg" len="lg"/>
            <a:tailEnd type="none" w="lg" len="lg"/>
          </a:ln>
        </p:spPr>
        <p:txBody>
          <a:bodyPr lIns="0" tIns="64008" rIns="0" bIns="18288" anchor="ctr"/>
          <a:lstStyle/>
          <a:p>
            <a:pPr algn="ctr">
              <a:lnSpc>
                <a:spcPct val="85000"/>
              </a:lnSpc>
            </a:pPr>
            <a:r>
              <a:rPr lang="en-US" sz="900" b="1">
                <a:solidFill>
                  <a:srgbClr val="FFFFFF"/>
                </a:solidFill>
                <a:latin typeface="Calibri" charset="0"/>
              </a:rPr>
              <a:t>ADTEC  </a:t>
            </a:r>
          </a:p>
        </p:txBody>
      </p:sp>
      <p:sp>
        <p:nvSpPr>
          <p:cNvPr id="12302" name="AutoShape 15"/>
          <p:cNvSpPr>
            <a:spLocks noChangeArrowheads="1"/>
          </p:cNvSpPr>
          <p:nvPr>
            <p:custDataLst>
              <p:tags r:id="rId14"/>
            </p:custDataLst>
          </p:nvPr>
        </p:nvSpPr>
        <p:spPr bwMode="auto">
          <a:xfrm>
            <a:off x="1901825" y="2352675"/>
            <a:ext cx="731838" cy="447675"/>
          </a:xfrm>
          <a:prstGeom prst="flowChartAlternateProcess">
            <a:avLst/>
          </a:prstGeom>
          <a:solidFill>
            <a:srgbClr val="EEA632"/>
          </a:solidFill>
          <a:ln w="9525">
            <a:solidFill>
              <a:srgbClr val="B2B2B2"/>
            </a:solidFill>
            <a:miter lim="800000"/>
            <a:headEnd type="none" w="lg" len="lg"/>
            <a:tailEnd type="none" w="lg" len="lg"/>
          </a:ln>
        </p:spPr>
        <p:txBody>
          <a:bodyPr wrap="none" lIns="0" tIns="64008" rIns="0" bIns="18288" anchor="ctr"/>
          <a:lstStyle/>
          <a:p>
            <a:pPr algn="ctr">
              <a:lnSpc>
                <a:spcPct val="85000"/>
              </a:lnSpc>
            </a:pPr>
            <a:r>
              <a:rPr lang="en-US" sz="900" b="1" dirty="0">
                <a:solidFill>
                  <a:srgbClr val="FFFFFF"/>
                </a:solidFill>
                <a:latin typeface="Calibri" charset="0"/>
              </a:rPr>
              <a:t>Private</a:t>
            </a:r>
          </a:p>
          <a:p>
            <a:pPr algn="ctr">
              <a:lnSpc>
                <a:spcPct val="85000"/>
              </a:lnSpc>
            </a:pPr>
            <a:r>
              <a:rPr lang="en-US" sz="900" b="1" dirty="0">
                <a:solidFill>
                  <a:srgbClr val="FFFFFF"/>
                </a:solidFill>
                <a:latin typeface="Calibri" charset="0"/>
              </a:rPr>
              <a:t>Accredited</a:t>
            </a:r>
          </a:p>
          <a:p>
            <a:pPr algn="ctr">
              <a:lnSpc>
                <a:spcPct val="85000"/>
              </a:lnSpc>
            </a:pPr>
            <a:r>
              <a:rPr lang="en-US" sz="900" b="1" dirty="0">
                <a:solidFill>
                  <a:srgbClr val="FFFFFF"/>
                </a:solidFill>
                <a:latin typeface="Calibri" charset="0"/>
              </a:rPr>
              <a:t>Center </a:t>
            </a:r>
          </a:p>
        </p:txBody>
      </p:sp>
      <p:sp>
        <p:nvSpPr>
          <p:cNvPr id="12303" name="AutoShape 16"/>
          <p:cNvSpPr>
            <a:spLocks noChangeArrowheads="1"/>
          </p:cNvSpPr>
          <p:nvPr>
            <p:custDataLst>
              <p:tags r:id="rId15"/>
            </p:custDataLst>
          </p:nvPr>
        </p:nvSpPr>
        <p:spPr bwMode="auto">
          <a:xfrm>
            <a:off x="1901825" y="2871788"/>
            <a:ext cx="731838" cy="372666"/>
          </a:xfrm>
          <a:prstGeom prst="flowChartAlternateProcess">
            <a:avLst/>
          </a:prstGeom>
          <a:solidFill>
            <a:srgbClr val="3D6E81"/>
          </a:solidFill>
          <a:ln w="9525">
            <a:solidFill>
              <a:srgbClr val="3D6E81"/>
            </a:solidFill>
            <a:miter lim="800000"/>
            <a:headEnd type="none" w="lg" len="lg"/>
            <a:tailEnd type="none" w="lg" len="lg"/>
          </a:ln>
        </p:spPr>
        <p:txBody>
          <a:bodyPr lIns="0" tIns="64008" rIns="0" bIns="18288" anchor="ctr"/>
          <a:lstStyle/>
          <a:p>
            <a:pPr algn="ctr">
              <a:lnSpc>
                <a:spcPct val="85000"/>
              </a:lnSpc>
            </a:pPr>
            <a:r>
              <a:rPr lang="en-US" sz="900" b="1">
                <a:solidFill>
                  <a:srgbClr val="FFFFFF"/>
                </a:solidFill>
                <a:latin typeface="Calibri" charset="0"/>
              </a:rPr>
              <a:t>ILP  </a:t>
            </a:r>
          </a:p>
        </p:txBody>
      </p:sp>
      <p:sp>
        <p:nvSpPr>
          <p:cNvPr id="12304" name="AutoShape 17"/>
          <p:cNvSpPr>
            <a:spLocks noChangeArrowheads="1"/>
          </p:cNvSpPr>
          <p:nvPr>
            <p:custDataLst>
              <p:tags r:id="rId16"/>
            </p:custDataLst>
          </p:nvPr>
        </p:nvSpPr>
        <p:spPr bwMode="auto">
          <a:xfrm>
            <a:off x="2720975" y="3089672"/>
            <a:ext cx="730250" cy="317897"/>
          </a:xfrm>
          <a:prstGeom prst="flowChartAlternateProcess">
            <a:avLst/>
          </a:prstGeom>
          <a:solidFill>
            <a:srgbClr val="3D6E81"/>
          </a:solidFill>
          <a:ln w="9525">
            <a:solidFill>
              <a:srgbClr val="3D6E81"/>
            </a:solidFill>
            <a:miter lim="800000"/>
            <a:headEnd type="none" w="lg" len="lg"/>
            <a:tailEnd type="none" w="lg" len="lg"/>
          </a:ln>
        </p:spPr>
        <p:txBody>
          <a:bodyPr lIns="0" tIns="64008" rIns="0" bIns="18288" anchor="ctr"/>
          <a:lstStyle/>
          <a:p>
            <a:pPr algn="ctr">
              <a:lnSpc>
                <a:spcPct val="85000"/>
              </a:lnSpc>
            </a:pPr>
            <a:r>
              <a:rPr lang="en-US" sz="900" b="1">
                <a:solidFill>
                  <a:srgbClr val="FFFFFF"/>
                </a:solidFill>
                <a:latin typeface="Calibri" charset="0"/>
              </a:rPr>
              <a:t>IKBN</a:t>
            </a:r>
            <a:r>
              <a:rPr lang="en-US" sz="900" b="1" baseline="30000">
                <a:solidFill>
                  <a:srgbClr val="FFFFFF"/>
                </a:solidFill>
                <a:latin typeface="Calibri" charset="0"/>
              </a:rPr>
              <a:t>5</a:t>
            </a:r>
            <a:r>
              <a:rPr lang="en-US" sz="900" b="1">
                <a:solidFill>
                  <a:srgbClr val="FFFFFF"/>
                </a:solidFill>
                <a:latin typeface="Calibri" charset="0"/>
              </a:rPr>
              <a:t>  </a:t>
            </a:r>
          </a:p>
        </p:txBody>
      </p:sp>
      <p:sp>
        <p:nvSpPr>
          <p:cNvPr id="12305" name="AutoShape 18"/>
          <p:cNvSpPr>
            <a:spLocks noChangeArrowheads="1"/>
          </p:cNvSpPr>
          <p:nvPr>
            <p:custDataLst>
              <p:tags r:id="rId17"/>
            </p:custDataLst>
          </p:nvPr>
        </p:nvSpPr>
        <p:spPr bwMode="auto">
          <a:xfrm>
            <a:off x="1901825" y="3337322"/>
            <a:ext cx="731838" cy="529827"/>
          </a:xfrm>
          <a:prstGeom prst="flowChartAlternateProcess">
            <a:avLst/>
          </a:prstGeom>
          <a:solidFill>
            <a:srgbClr val="ACC6D0"/>
          </a:solidFill>
          <a:ln w="9525">
            <a:solidFill>
              <a:srgbClr val="ACC6D0"/>
            </a:solidFill>
            <a:miter lim="800000"/>
            <a:headEnd type="none" w="lg" len="lg"/>
            <a:tailEnd type="none" w="lg" len="lg"/>
          </a:ln>
        </p:spPr>
        <p:txBody>
          <a:bodyPr wrap="none" lIns="0" tIns="64008" rIns="0" bIns="18288" anchor="ctr"/>
          <a:lstStyle/>
          <a:p>
            <a:pPr algn="ctr">
              <a:lnSpc>
                <a:spcPct val="85000"/>
              </a:lnSpc>
            </a:pPr>
            <a:r>
              <a:rPr lang="en-US" sz="1000" b="1" dirty="0">
                <a:solidFill>
                  <a:srgbClr val="4D4D4D"/>
                </a:solidFill>
                <a:latin typeface="Calibri" charset="0"/>
              </a:rPr>
              <a:t>Private</a:t>
            </a:r>
          </a:p>
          <a:p>
            <a:pPr algn="ctr">
              <a:lnSpc>
                <a:spcPct val="85000"/>
              </a:lnSpc>
            </a:pPr>
            <a:r>
              <a:rPr lang="en-US" sz="1000" b="1" dirty="0">
                <a:solidFill>
                  <a:srgbClr val="4D4D4D"/>
                </a:solidFill>
                <a:latin typeface="Calibri" charset="0"/>
              </a:rPr>
              <a:t>Accredited</a:t>
            </a:r>
          </a:p>
          <a:p>
            <a:pPr algn="ctr">
              <a:lnSpc>
                <a:spcPct val="85000"/>
              </a:lnSpc>
            </a:pPr>
            <a:r>
              <a:rPr lang="en-US" sz="1000" b="1" dirty="0" err="1">
                <a:solidFill>
                  <a:srgbClr val="4D4D4D"/>
                </a:solidFill>
                <a:latin typeface="Calibri" charset="0"/>
              </a:rPr>
              <a:t>Centres</a:t>
            </a:r>
            <a:endParaRPr lang="en-US" sz="1000" b="1" dirty="0">
              <a:solidFill>
                <a:srgbClr val="4D4D4D"/>
              </a:solidFill>
              <a:latin typeface="Calibri" charset="0"/>
            </a:endParaRPr>
          </a:p>
        </p:txBody>
      </p:sp>
      <p:sp>
        <p:nvSpPr>
          <p:cNvPr id="12306" name="AutoShape 19"/>
          <p:cNvSpPr>
            <a:spLocks noChangeArrowheads="1"/>
          </p:cNvSpPr>
          <p:nvPr>
            <p:custDataLst>
              <p:tags r:id="rId18"/>
            </p:custDataLst>
          </p:nvPr>
        </p:nvSpPr>
        <p:spPr bwMode="auto">
          <a:xfrm>
            <a:off x="2720975" y="2114550"/>
            <a:ext cx="730250" cy="541735"/>
          </a:xfrm>
          <a:prstGeom prst="flowChartAlternateProcess">
            <a:avLst/>
          </a:prstGeom>
          <a:solidFill>
            <a:srgbClr val="DC8700"/>
          </a:solidFill>
          <a:ln w="9525">
            <a:solidFill>
              <a:srgbClr val="B2B2B2"/>
            </a:solidFill>
            <a:miter lim="800000"/>
            <a:headEnd type="none" w="lg" len="lg"/>
            <a:tailEnd type="none" w="lg" len="lg"/>
          </a:ln>
        </p:spPr>
        <p:txBody>
          <a:bodyPr lIns="0" tIns="64008" rIns="0" bIns="18288" anchor="ctr"/>
          <a:lstStyle/>
          <a:p>
            <a:pPr algn="ctr">
              <a:lnSpc>
                <a:spcPct val="85000"/>
              </a:lnSpc>
            </a:pPr>
            <a:r>
              <a:rPr lang="en-US" sz="900" b="1">
                <a:solidFill>
                  <a:srgbClr val="FFFFFF"/>
                </a:solidFill>
                <a:latin typeface="Calibri" charset="0"/>
              </a:rPr>
              <a:t>IKTBN</a:t>
            </a:r>
            <a:r>
              <a:rPr lang="en-US" sz="900" b="1" baseline="30000">
                <a:solidFill>
                  <a:srgbClr val="FFFFFF"/>
                </a:solidFill>
                <a:latin typeface="Calibri" charset="0"/>
              </a:rPr>
              <a:t> </a:t>
            </a:r>
            <a:r>
              <a:rPr lang="en-US" sz="900" b="1">
                <a:solidFill>
                  <a:srgbClr val="FFFFFF"/>
                </a:solidFill>
                <a:latin typeface="Calibri" charset="0"/>
              </a:rPr>
              <a:t> </a:t>
            </a:r>
          </a:p>
        </p:txBody>
      </p:sp>
      <p:sp>
        <p:nvSpPr>
          <p:cNvPr id="12307" name="AutoShape 20"/>
          <p:cNvSpPr>
            <a:spLocks noChangeArrowheads="1"/>
          </p:cNvSpPr>
          <p:nvPr>
            <p:custDataLst>
              <p:tags r:id="rId19"/>
            </p:custDataLst>
          </p:nvPr>
        </p:nvSpPr>
        <p:spPr bwMode="auto">
          <a:xfrm>
            <a:off x="3529014" y="2900363"/>
            <a:ext cx="731837" cy="161925"/>
          </a:xfrm>
          <a:prstGeom prst="flowChartAlternateProcess">
            <a:avLst/>
          </a:prstGeom>
          <a:solidFill>
            <a:srgbClr val="79A2B3"/>
          </a:solidFill>
          <a:ln w="9525">
            <a:solidFill>
              <a:srgbClr val="79A2B3"/>
            </a:solidFill>
            <a:miter lim="800000"/>
            <a:headEnd type="none" w="lg" len="lg"/>
            <a:tailEnd type="none" w="lg" len="lg"/>
          </a:ln>
        </p:spPr>
        <p:txBody>
          <a:bodyPr lIns="0" tIns="18288" rIns="0" bIns="18288" anchor="ctr"/>
          <a:lstStyle/>
          <a:p>
            <a:pPr algn="ctr">
              <a:lnSpc>
                <a:spcPct val="85000"/>
              </a:lnSpc>
            </a:pPr>
            <a:r>
              <a:rPr lang="en-US" sz="900" b="1">
                <a:solidFill>
                  <a:srgbClr val="FFFFFF"/>
                </a:solidFill>
                <a:latin typeface="Calibri" charset="0"/>
              </a:rPr>
              <a:t>IKM</a:t>
            </a:r>
            <a:r>
              <a:rPr lang="en-US" sz="900" b="1" baseline="30000">
                <a:solidFill>
                  <a:srgbClr val="FFFFFF"/>
                </a:solidFill>
                <a:latin typeface="Calibri" charset="0"/>
              </a:rPr>
              <a:t>6</a:t>
            </a:r>
            <a:r>
              <a:rPr lang="en-US" sz="900" b="1">
                <a:solidFill>
                  <a:srgbClr val="FFFFFF"/>
                </a:solidFill>
                <a:latin typeface="Calibri" charset="0"/>
              </a:rPr>
              <a:t>  </a:t>
            </a:r>
          </a:p>
        </p:txBody>
      </p:sp>
      <p:sp>
        <p:nvSpPr>
          <p:cNvPr id="12308" name="AutoShape 21"/>
          <p:cNvSpPr>
            <a:spLocks noChangeArrowheads="1"/>
          </p:cNvSpPr>
          <p:nvPr>
            <p:custDataLst>
              <p:tags r:id="rId20"/>
            </p:custDataLst>
          </p:nvPr>
        </p:nvSpPr>
        <p:spPr bwMode="auto">
          <a:xfrm>
            <a:off x="3529014" y="3306366"/>
            <a:ext cx="731837" cy="320278"/>
          </a:xfrm>
          <a:prstGeom prst="flowChartAlternateProcess">
            <a:avLst/>
          </a:prstGeom>
          <a:solidFill>
            <a:srgbClr val="ACC6D0"/>
          </a:solidFill>
          <a:ln w="9525">
            <a:solidFill>
              <a:srgbClr val="ACC6D0"/>
            </a:solidFill>
            <a:miter lim="800000"/>
            <a:headEnd type="none" w="lg" len="lg"/>
            <a:tailEnd type="none" w="lg" len="lg"/>
          </a:ln>
        </p:spPr>
        <p:txBody>
          <a:bodyPr lIns="0" tIns="0" rIns="0" bIns="0" anchor="ctr"/>
          <a:lstStyle/>
          <a:p>
            <a:pPr algn="ctr">
              <a:lnSpc>
                <a:spcPct val="85000"/>
              </a:lnSpc>
            </a:pPr>
            <a:r>
              <a:rPr lang="en-US" sz="800" b="1">
                <a:solidFill>
                  <a:srgbClr val="4D4D4D"/>
                </a:solidFill>
                <a:latin typeface="Calibri" charset="0"/>
              </a:rPr>
              <a:t>GiatMARA</a:t>
            </a:r>
            <a:r>
              <a:rPr lang="en-US" sz="800" b="1" baseline="30000">
                <a:solidFill>
                  <a:srgbClr val="4D4D4D"/>
                </a:solidFill>
                <a:latin typeface="Calibri" charset="0"/>
              </a:rPr>
              <a:t>9</a:t>
            </a:r>
            <a:r>
              <a:rPr lang="en-US" sz="800" b="1">
                <a:solidFill>
                  <a:srgbClr val="4D4D4D"/>
                </a:solidFill>
                <a:latin typeface="Calibri" charset="0"/>
              </a:rPr>
              <a:t> </a:t>
            </a:r>
          </a:p>
        </p:txBody>
      </p:sp>
      <p:sp>
        <p:nvSpPr>
          <p:cNvPr id="12309" name="AutoShape 22"/>
          <p:cNvSpPr>
            <a:spLocks noChangeArrowheads="1"/>
          </p:cNvSpPr>
          <p:nvPr>
            <p:custDataLst>
              <p:tags r:id="rId21"/>
            </p:custDataLst>
          </p:nvPr>
        </p:nvSpPr>
        <p:spPr bwMode="auto">
          <a:xfrm>
            <a:off x="3529014" y="1034653"/>
            <a:ext cx="731837" cy="317897"/>
          </a:xfrm>
          <a:prstGeom prst="flowChartAlternateProcess">
            <a:avLst/>
          </a:prstGeom>
          <a:solidFill>
            <a:srgbClr val="7030A0"/>
          </a:solidFill>
          <a:ln w="9525">
            <a:solidFill>
              <a:srgbClr val="B2B2B2"/>
            </a:solidFill>
            <a:miter lim="800000"/>
            <a:headEnd type="none" w="lg" len="lg"/>
            <a:tailEnd type="none" w="lg" len="lg"/>
          </a:ln>
        </p:spPr>
        <p:txBody>
          <a:bodyPr lIns="0" tIns="64008" rIns="0" bIns="18288" anchor="ctr"/>
          <a:lstStyle/>
          <a:p>
            <a:pPr algn="ctr">
              <a:lnSpc>
                <a:spcPct val="85000"/>
              </a:lnSpc>
            </a:pPr>
            <a:r>
              <a:rPr lang="en-US" sz="900" b="1">
                <a:solidFill>
                  <a:srgbClr val="FFFFFF"/>
                </a:solidFill>
                <a:latin typeface="Calibri" charset="0"/>
              </a:rPr>
              <a:t>UniKL / MTUN</a:t>
            </a:r>
          </a:p>
        </p:txBody>
      </p:sp>
      <p:sp>
        <p:nvSpPr>
          <p:cNvPr id="12310" name="AutoShape 23"/>
          <p:cNvSpPr>
            <a:spLocks noChangeArrowheads="1"/>
          </p:cNvSpPr>
          <p:nvPr>
            <p:custDataLst>
              <p:tags r:id="rId22"/>
            </p:custDataLst>
          </p:nvPr>
        </p:nvSpPr>
        <p:spPr bwMode="auto">
          <a:xfrm>
            <a:off x="3529014" y="1738312"/>
            <a:ext cx="731837" cy="190500"/>
          </a:xfrm>
          <a:prstGeom prst="flowChartAlternateProcess">
            <a:avLst/>
          </a:prstGeom>
          <a:solidFill>
            <a:srgbClr val="F5C77B"/>
          </a:solidFill>
          <a:ln w="9525">
            <a:solidFill>
              <a:srgbClr val="B2B2B2"/>
            </a:solidFill>
            <a:miter lim="800000"/>
            <a:headEnd type="none" w="lg" len="lg"/>
            <a:tailEnd type="none" w="lg" len="lg"/>
          </a:ln>
        </p:spPr>
        <p:txBody>
          <a:bodyPr lIns="0" tIns="18288" rIns="0" bIns="18288" anchor="ctr"/>
          <a:lstStyle/>
          <a:p>
            <a:pPr algn="ctr">
              <a:lnSpc>
                <a:spcPct val="85000"/>
              </a:lnSpc>
            </a:pPr>
            <a:endParaRPr lang="en-US" sz="900" b="1">
              <a:solidFill>
                <a:srgbClr val="FFFFFF"/>
              </a:solidFill>
              <a:latin typeface="Calibri" charset="0"/>
            </a:endParaRPr>
          </a:p>
          <a:p>
            <a:pPr algn="ctr">
              <a:lnSpc>
                <a:spcPct val="85000"/>
              </a:lnSpc>
            </a:pPr>
            <a:r>
              <a:rPr lang="en-US" sz="900" b="1">
                <a:solidFill>
                  <a:srgbClr val="FFFFFF"/>
                </a:solidFill>
                <a:latin typeface="Calibri" charset="0"/>
              </a:rPr>
              <a:t>KKTM</a:t>
            </a:r>
            <a:r>
              <a:rPr lang="en-US" sz="900" b="1" baseline="30000">
                <a:solidFill>
                  <a:srgbClr val="FFFFFF"/>
                </a:solidFill>
                <a:latin typeface="Calibri" charset="0"/>
              </a:rPr>
              <a:t>6  </a:t>
            </a:r>
          </a:p>
        </p:txBody>
      </p:sp>
      <p:sp>
        <p:nvSpPr>
          <p:cNvPr id="12311" name="AutoShape 24"/>
          <p:cNvSpPr>
            <a:spLocks noChangeArrowheads="1"/>
          </p:cNvSpPr>
          <p:nvPr>
            <p:custDataLst>
              <p:tags r:id="rId23"/>
            </p:custDataLst>
          </p:nvPr>
        </p:nvSpPr>
        <p:spPr bwMode="auto">
          <a:xfrm>
            <a:off x="3529014" y="1965723"/>
            <a:ext cx="731837" cy="191690"/>
          </a:xfrm>
          <a:prstGeom prst="flowChartAlternateProcess">
            <a:avLst/>
          </a:prstGeom>
          <a:solidFill>
            <a:srgbClr val="F5C77B"/>
          </a:solidFill>
          <a:ln w="9525">
            <a:solidFill>
              <a:srgbClr val="B2B2B2"/>
            </a:solidFill>
            <a:miter lim="800000"/>
            <a:headEnd type="none" w="lg" len="lg"/>
            <a:tailEnd type="none" w="lg" len="lg"/>
          </a:ln>
        </p:spPr>
        <p:txBody>
          <a:bodyPr lIns="0" tIns="64008" rIns="0" bIns="18288" anchor="ctr"/>
          <a:lstStyle/>
          <a:p>
            <a:pPr algn="ctr">
              <a:lnSpc>
                <a:spcPct val="85000"/>
              </a:lnSpc>
            </a:pPr>
            <a:r>
              <a:rPr lang="en-US" sz="900" b="1">
                <a:solidFill>
                  <a:srgbClr val="FFFFFF"/>
                </a:solidFill>
                <a:latin typeface="Calibri" charset="0"/>
              </a:rPr>
              <a:t>GMI</a:t>
            </a:r>
            <a:r>
              <a:rPr lang="en-US" sz="900" b="1" baseline="30000">
                <a:solidFill>
                  <a:srgbClr val="FFFFFF"/>
                </a:solidFill>
                <a:latin typeface="Calibri" charset="0"/>
              </a:rPr>
              <a:t>7</a:t>
            </a:r>
            <a:r>
              <a:rPr lang="en-US" sz="900" b="1">
                <a:solidFill>
                  <a:srgbClr val="FFFFFF"/>
                </a:solidFill>
                <a:latin typeface="Calibri" charset="0"/>
              </a:rPr>
              <a:t>  </a:t>
            </a:r>
          </a:p>
        </p:txBody>
      </p:sp>
      <p:sp>
        <p:nvSpPr>
          <p:cNvPr id="12312" name="AutoShape 25"/>
          <p:cNvSpPr>
            <a:spLocks noChangeArrowheads="1"/>
          </p:cNvSpPr>
          <p:nvPr>
            <p:custDataLst>
              <p:tags r:id="rId24"/>
            </p:custDataLst>
          </p:nvPr>
        </p:nvSpPr>
        <p:spPr bwMode="auto">
          <a:xfrm>
            <a:off x="5029200" y="1485900"/>
            <a:ext cx="846138" cy="304800"/>
          </a:xfrm>
          <a:prstGeom prst="flowChartAlternateProcess">
            <a:avLst/>
          </a:prstGeom>
          <a:solidFill>
            <a:srgbClr val="DCC05A"/>
          </a:solidFill>
          <a:ln w="9525">
            <a:solidFill>
              <a:srgbClr val="DCC05A"/>
            </a:solidFill>
            <a:miter lim="800000"/>
            <a:headEnd type="none" w="lg" len="lg"/>
            <a:tailEnd type="none" w="lg" len="lg"/>
          </a:ln>
        </p:spPr>
        <p:txBody>
          <a:bodyPr wrap="none" lIns="0" tIns="64008" rIns="0" bIns="18288" anchor="ctr"/>
          <a:lstStyle/>
          <a:p>
            <a:pPr algn="ctr">
              <a:lnSpc>
                <a:spcPct val="85000"/>
              </a:lnSpc>
            </a:pPr>
            <a:r>
              <a:rPr lang="en-US" sz="900" b="1">
                <a:solidFill>
                  <a:srgbClr val="FFFFFF"/>
                </a:solidFill>
                <a:latin typeface="Calibri" charset="0"/>
              </a:rPr>
              <a:t>Polytechnics</a:t>
            </a:r>
          </a:p>
        </p:txBody>
      </p:sp>
      <p:sp>
        <p:nvSpPr>
          <p:cNvPr id="12313" name="AutoShape 26"/>
          <p:cNvSpPr>
            <a:spLocks noChangeArrowheads="1"/>
          </p:cNvSpPr>
          <p:nvPr>
            <p:custDataLst>
              <p:tags r:id="rId25"/>
            </p:custDataLst>
          </p:nvPr>
        </p:nvSpPr>
        <p:spPr bwMode="auto">
          <a:xfrm>
            <a:off x="5148264" y="2697956"/>
            <a:ext cx="731837" cy="330993"/>
          </a:xfrm>
          <a:prstGeom prst="flowChartAlternateProcess">
            <a:avLst/>
          </a:prstGeom>
          <a:solidFill>
            <a:srgbClr val="3D6E81"/>
          </a:solidFill>
          <a:ln w="9525">
            <a:solidFill>
              <a:srgbClr val="3D6E81"/>
            </a:solidFill>
            <a:miter lim="800000"/>
            <a:headEnd type="none" w="lg" len="lg"/>
            <a:tailEnd type="none" w="lg" len="lg"/>
          </a:ln>
        </p:spPr>
        <p:txBody>
          <a:bodyPr wrap="none" lIns="0" tIns="64008" rIns="0" bIns="18288" anchor="ctr"/>
          <a:lstStyle/>
          <a:p>
            <a:pPr algn="ctr">
              <a:lnSpc>
                <a:spcPct val="85000"/>
              </a:lnSpc>
            </a:pPr>
            <a:r>
              <a:rPr lang="en-US" sz="900" b="1" dirty="0">
                <a:solidFill>
                  <a:srgbClr val="FFFFFF"/>
                </a:solidFill>
                <a:latin typeface="Calibri" charset="0"/>
              </a:rPr>
              <a:t>Community</a:t>
            </a:r>
          </a:p>
          <a:p>
            <a:pPr algn="ctr">
              <a:lnSpc>
                <a:spcPct val="85000"/>
              </a:lnSpc>
            </a:pPr>
            <a:r>
              <a:rPr lang="en-US" sz="900" b="1" dirty="0">
                <a:solidFill>
                  <a:srgbClr val="FFFFFF"/>
                </a:solidFill>
                <a:latin typeface="Calibri" charset="0"/>
              </a:rPr>
              <a:t>Colleges</a:t>
            </a:r>
          </a:p>
        </p:txBody>
      </p:sp>
      <p:sp>
        <p:nvSpPr>
          <p:cNvPr id="12314" name="AutoShape 27"/>
          <p:cNvSpPr>
            <a:spLocks noChangeArrowheads="1"/>
          </p:cNvSpPr>
          <p:nvPr>
            <p:custDataLst>
              <p:tags r:id="rId26"/>
            </p:custDataLst>
          </p:nvPr>
        </p:nvSpPr>
        <p:spPr bwMode="auto">
          <a:xfrm>
            <a:off x="4343400" y="3105150"/>
            <a:ext cx="731837" cy="269081"/>
          </a:xfrm>
          <a:prstGeom prst="flowChartAlternateProcess">
            <a:avLst/>
          </a:prstGeom>
          <a:solidFill>
            <a:srgbClr val="7F7F7F"/>
          </a:solidFill>
          <a:ln w="9525">
            <a:solidFill>
              <a:schemeClr val="accent1"/>
            </a:solidFill>
            <a:miter lim="800000"/>
            <a:headEnd type="none" w="lg" len="lg"/>
            <a:tailEnd type="none" w="lg" len="lg"/>
          </a:ln>
        </p:spPr>
        <p:txBody>
          <a:bodyPr lIns="0" tIns="0" rIns="0" bIns="0" anchor="ctr"/>
          <a:lstStyle/>
          <a:p>
            <a:pPr algn="ctr">
              <a:lnSpc>
                <a:spcPct val="80000"/>
              </a:lnSpc>
            </a:pPr>
            <a:r>
              <a:rPr lang="en-US" sz="800" b="1" dirty="0">
                <a:solidFill>
                  <a:schemeClr val="bg1"/>
                </a:solidFill>
                <a:latin typeface="Calibri" charset="0"/>
              </a:rPr>
              <a:t>Vocational </a:t>
            </a:r>
          </a:p>
          <a:p>
            <a:pPr algn="ctr">
              <a:lnSpc>
                <a:spcPct val="80000"/>
              </a:lnSpc>
            </a:pPr>
            <a:r>
              <a:rPr lang="en-US" sz="800" b="1" dirty="0">
                <a:solidFill>
                  <a:schemeClr val="bg1"/>
                </a:solidFill>
                <a:latin typeface="Calibri" charset="0"/>
              </a:rPr>
              <a:t>Schools/ Academies</a:t>
            </a:r>
          </a:p>
        </p:txBody>
      </p:sp>
      <p:sp>
        <p:nvSpPr>
          <p:cNvPr id="12315" name="Rectangle 28"/>
          <p:cNvSpPr>
            <a:spLocks noChangeArrowheads="1"/>
          </p:cNvSpPr>
          <p:nvPr>
            <p:custDataLst>
              <p:tags r:id="rId27"/>
            </p:custDataLst>
          </p:nvPr>
        </p:nvSpPr>
        <p:spPr bwMode="auto">
          <a:xfrm>
            <a:off x="738188" y="675085"/>
            <a:ext cx="1047750" cy="330994"/>
          </a:xfrm>
          <a:prstGeom prst="rect">
            <a:avLst/>
          </a:prstGeom>
          <a:solidFill>
            <a:schemeClr val="tx1"/>
          </a:solidFill>
          <a:ln w="9525">
            <a:solidFill>
              <a:schemeClr val="bg2"/>
            </a:solidFill>
            <a:miter lim="800000"/>
            <a:headEnd type="none" w="lg" len="lg"/>
            <a:tailEnd type="none" w="lg" len="lg"/>
          </a:ln>
        </p:spPr>
        <p:txBody>
          <a:bodyPr lIns="0" tIns="0" rIns="0" bIns="0" anchor="ctr"/>
          <a:lstStyle/>
          <a:p>
            <a:pPr algn="ctr"/>
            <a:r>
              <a:rPr lang="en-US" sz="1400" b="1">
                <a:solidFill>
                  <a:schemeClr val="bg1"/>
                </a:solidFill>
                <a:latin typeface="Calibri" charset="0"/>
              </a:rPr>
              <a:t>Certificates</a:t>
            </a:r>
          </a:p>
          <a:p>
            <a:pPr algn="ctr"/>
            <a:r>
              <a:rPr lang="en-US" sz="1400" b="1">
                <a:solidFill>
                  <a:schemeClr val="bg1"/>
                </a:solidFill>
                <a:latin typeface="Calibri" charset="0"/>
              </a:rPr>
              <a:t>offered</a:t>
            </a:r>
            <a:endParaRPr lang="ms-MY" sz="1400" b="1">
              <a:solidFill>
                <a:schemeClr val="bg1"/>
              </a:solidFill>
              <a:latin typeface="Calibri" charset="0"/>
            </a:endParaRPr>
          </a:p>
        </p:txBody>
      </p:sp>
      <p:sp>
        <p:nvSpPr>
          <p:cNvPr id="12316" name="Rectangle 29"/>
          <p:cNvSpPr>
            <a:spLocks noChangeArrowheads="1"/>
          </p:cNvSpPr>
          <p:nvPr>
            <p:custDataLst>
              <p:tags r:id="rId28"/>
            </p:custDataLst>
          </p:nvPr>
        </p:nvSpPr>
        <p:spPr bwMode="auto">
          <a:xfrm>
            <a:off x="1911350" y="742950"/>
            <a:ext cx="712788" cy="263129"/>
          </a:xfrm>
          <a:prstGeom prst="rect">
            <a:avLst/>
          </a:prstGeom>
          <a:solidFill>
            <a:schemeClr val="tx1"/>
          </a:solidFill>
          <a:ln w="9525">
            <a:solidFill>
              <a:schemeClr val="bg2"/>
            </a:solidFill>
            <a:miter lim="800000"/>
            <a:headEnd type="none" w="lg" len="lg"/>
            <a:tailEnd type="none" w="lg" len="lg"/>
          </a:ln>
        </p:spPr>
        <p:txBody>
          <a:bodyPr wrap="none" tIns="91440" bIns="91440" anchor="ctr"/>
          <a:lstStyle/>
          <a:p>
            <a:pPr algn="ctr"/>
            <a:r>
              <a:rPr lang="en-US" sz="1600" b="1">
                <a:solidFill>
                  <a:schemeClr val="bg1"/>
                </a:solidFill>
                <a:latin typeface="Calibri" charset="0"/>
              </a:rPr>
              <a:t>MOHR</a:t>
            </a:r>
            <a:endParaRPr lang="ms-MY" sz="1600" b="1">
              <a:solidFill>
                <a:schemeClr val="bg1"/>
              </a:solidFill>
              <a:latin typeface="Calibri" charset="0"/>
            </a:endParaRPr>
          </a:p>
        </p:txBody>
      </p:sp>
      <p:sp>
        <p:nvSpPr>
          <p:cNvPr id="2080" name="Rectangle 30"/>
          <p:cNvSpPr>
            <a:spLocks noChangeArrowheads="1"/>
          </p:cNvSpPr>
          <p:nvPr>
            <p:custDataLst>
              <p:tags r:id="rId29"/>
            </p:custDataLst>
          </p:nvPr>
        </p:nvSpPr>
        <p:spPr bwMode="auto">
          <a:xfrm>
            <a:off x="2720975" y="742950"/>
            <a:ext cx="712788" cy="263129"/>
          </a:xfrm>
          <a:prstGeom prst="rect">
            <a:avLst/>
          </a:prstGeom>
          <a:solidFill>
            <a:schemeClr val="tx1"/>
          </a:solidFill>
          <a:ln w="9525">
            <a:solidFill>
              <a:schemeClr val="bg2"/>
            </a:solidFill>
            <a:miter lim="800000"/>
            <a:headEnd type="none" w="lg" len="lg"/>
            <a:tailEnd type="none" w="lg" len="lg"/>
          </a:ln>
        </p:spPr>
        <p:txBody>
          <a:bodyPr wrap="none" tIns="91440" bIns="91440" anchor="ctr"/>
          <a:lstStyle/>
          <a:p>
            <a:pPr algn="ctr" fontAlgn="auto">
              <a:spcBef>
                <a:spcPts val="0"/>
              </a:spcBef>
              <a:spcAft>
                <a:spcPts val="0"/>
              </a:spcAft>
              <a:defRPr/>
            </a:pPr>
            <a:r>
              <a:rPr lang="en-US" sz="1600" b="1">
                <a:solidFill>
                  <a:schemeClr val="bg1"/>
                </a:solidFill>
                <a:latin typeface="+mn-lt"/>
                <a:ea typeface="+mn-ea"/>
                <a:cs typeface="Arial" pitchFamily="34" charset="0"/>
              </a:rPr>
              <a:t>MOYS</a:t>
            </a:r>
            <a:endParaRPr lang="ms-MY" sz="1600" b="1">
              <a:solidFill>
                <a:schemeClr val="bg1"/>
              </a:solidFill>
              <a:latin typeface="+mn-lt"/>
              <a:ea typeface="+mn-ea"/>
              <a:cs typeface="Arial" pitchFamily="34" charset="0"/>
            </a:endParaRPr>
          </a:p>
        </p:txBody>
      </p:sp>
      <p:sp>
        <p:nvSpPr>
          <p:cNvPr id="2081" name="Rectangle 31"/>
          <p:cNvSpPr>
            <a:spLocks noChangeArrowheads="1"/>
          </p:cNvSpPr>
          <p:nvPr>
            <p:custDataLst>
              <p:tags r:id="rId30"/>
            </p:custDataLst>
          </p:nvPr>
        </p:nvSpPr>
        <p:spPr bwMode="auto">
          <a:xfrm>
            <a:off x="3529014" y="742950"/>
            <a:ext cx="714375" cy="263129"/>
          </a:xfrm>
          <a:prstGeom prst="rect">
            <a:avLst/>
          </a:prstGeom>
          <a:solidFill>
            <a:schemeClr val="tx1"/>
          </a:solidFill>
          <a:ln w="9525">
            <a:solidFill>
              <a:schemeClr val="bg2"/>
            </a:solidFill>
            <a:miter lim="800000"/>
            <a:headEnd type="none" w="lg" len="lg"/>
            <a:tailEnd type="none" w="lg" len="lg"/>
          </a:ln>
        </p:spPr>
        <p:txBody>
          <a:bodyPr wrap="none" tIns="91440" bIns="91440" anchor="ctr"/>
          <a:lstStyle/>
          <a:p>
            <a:pPr algn="ctr" fontAlgn="auto">
              <a:spcBef>
                <a:spcPts val="0"/>
              </a:spcBef>
              <a:spcAft>
                <a:spcPts val="0"/>
              </a:spcAft>
              <a:defRPr/>
            </a:pPr>
            <a:r>
              <a:rPr lang="en-US" sz="1600" b="1">
                <a:solidFill>
                  <a:schemeClr val="bg1"/>
                </a:solidFill>
                <a:latin typeface="+mn-lt"/>
                <a:ea typeface="+mn-ea"/>
                <a:cs typeface="Arial" pitchFamily="34" charset="0"/>
              </a:rPr>
              <a:t>MORRD</a:t>
            </a:r>
            <a:endParaRPr lang="ms-MY" sz="1600" b="1">
              <a:solidFill>
                <a:schemeClr val="bg1"/>
              </a:solidFill>
              <a:latin typeface="+mn-lt"/>
              <a:ea typeface="+mn-ea"/>
              <a:cs typeface="Arial" pitchFamily="34" charset="0"/>
            </a:endParaRPr>
          </a:p>
        </p:txBody>
      </p:sp>
      <p:sp>
        <p:nvSpPr>
          <p:cNvPr id="2082" name="Rectangle 32"/>
          <p:cNvSpPr>
            <a:spLocks noChangeArrowheads="1"/>
          </p:cNvSpPr>
          <p:nvPr>
            <p:custDataLst>
              <p:tags r:id="rId31"/>
            </p:custDataLst>
          </p:nvPr>
        </p:nvSpPr>
        <p:spPr bwMode="auto">
          <a:xfrm>
            <a:off x="4338638" y="742950"/>
            <a:ext cx="1528762" cy="263129"/>
          </a:xfrm>
          <a:prstGeom prst="rect">
            <a:avLst/>
          </a:prstGeom>
          <a:solidFill>
            <a:schemeClr val="tx1"/>
          </a:solidFill>
          <a:ln w="9525">
            <a:solidFill>
              <a:schemeClr val="bg1">
                <a:lumMod val="85000"/>
              </a:schemeClr>
            </a:solidFill>
            <a:miter lim="800000"/>
            <a:headEnd type="none" w="lg" len="lg"/>
            <a:tailEnd type="none" w="lg" len="lg"/>
          </a:ln>
        </p:spPr>
        <p:txBody>
          <a:bodyPr wrap="none" tIns="91440" bIns="91440" anchor="ctr"/>
          <a:lstStyle/>
          <a:p>
            <a:pPr algn="ctr" fontAlgn="auto">
              <a:spcBef>
                <a:spcPts val="0"/>
              </a:spcBef>
              <a:spcAft>
                <a:spcPts val="0"/>
              </a:spcAft>
              <a:defRPr/>
            </a:pPr>
            <a:r>
              <a:rPr lang="en-US" sz="1600" b="1" dirty="0">
                <a:solidFill>
                  <a:schemeClr val="bg1"/>
                </a:solidFill>
                <a:latin typeface="+mn-lt"/>
                <a:ea typeface="+mn-ea"/>
                <a:cs typeface="Arial" pitchFamily="34" charset="0"/>
              </a:rPr>
              <a:t>MOE</a:t>
            </a:r>
            <a:endParaRPr lang="ms-MY" sz="1600" b="1" dirty="0">
              <a:solidFill>
                <a:schemeClr val="bg1"/>
              </a:solidFill>
              <a:latin typeface="+mn-lt"/>
              <a:ea typeface="+mn-ea"/>
              <a:cs typeface="Arial" pitchFamily="34" charset="0"/>
            </a:endParaRPr>
          </a:p>
        </p:txBody>
      </p:sp>
      <p:sp>
        <p:nvSpPr>
          <p:cNvPr id="2085" name="Rectangle 39"/>
          <p:cNvSpPr>
            <a:spLocks noChangeArrowheads="1"/>
          </p:cNvSpPr>
          <p:nvPr>
            <p:custDataLst>
              <p:tags r:id="rId32"/>
            </p:custDataLst>
          </p:nvPr>
        </p:nvSpPr>
        <p:spPr bwMode="auto">
          <a:xfrm>
            <a:off x="5957889" y="742950"/>
            <a:ext cx="712787" cy="263129"/>
          </a:xfrm>
          <a:prstGeom prst="rect">
            <a:avLst/>
          </a:prstGeom>
          <a:solidFill>
            <a:schemeClr val="tx1"/>
          </a:solidFill>
          <a:ln w="9525">
            <a:solidFill>
              <a:schemeClr val="bg2"/>
            </a:solidFill>
            <a:miter lim="800000"/>
            <a:headEnd type="none" w="lg" len="lg"/>
            <a:tailEnd type="none" w="lg" len="lg"/>
          </a:ln>
        </p:spPr>
        <p:txBody>
          <a:bodyPr wrap="none" tIns="91440" bIns="91440" anchor="ctr"/>
          <a:lstStyle/>
          <a:p>
            <a:pPr algn="ctr" fontAlgn="auto">
              <a:spcBef>
                <a:spcPts val="0"/>
              </a:spcBef>
              <a:spcAft>
                <a:spcPts val="0"/>
              </a:spcAft>
              <a:defRPr/>
            </a:pPr>
            <a:r>
              <a:rPr lang="en-US" sz="1600" b="1">
                <a:solidFill>
                  <a:schemeClr val="bg1"/>
                </a:solidFill>
                <a:latin typeface="+mn-lt"/>
                <a:ea typeface="+mn-ea"/>
                <a:cs typeface="Arial" pitchFamily="34" charset="0"/>
              </a:rPr>
              <a:t>MOA</a:t>
            </a:r>
            <a:endParaRPr lang="ms-MY" sz="1600" b="1">
              <a:solidFill>
                <a:schemeClr val="bg1"/>
              </a:solidFill>
              <a:latin typeface="+mn-lt"/>
              <a:ea typeface="+mn-ea"/>
              <a:cs typeface="Arial" pitchFamily="34" charset="0"/>
            </a:endParaRPr>
          </a:p>
        </p:txBody>
      </p:sp>
      <p:sp>
        <p:nvSpPr>
          <p:cNvPr id="2086" name="Rectangle 41"/>
          <p:cNvSpPr>
            <a:spLocks noChangeArrowheads="1"/>
          </p:cNvSpPr>
          <p:nvPr>
            <p:custDataLst>
              <p:tags r:id="rId33"/>
            </p:custDataLst>
          </p:nvPr>
        </p:nvSpPr>
        <p:spPr bwMode="auto">
          <a:xfrm>
            <a:off x="6756401" y="742950"/>
            <a:ext cx="715963" cy="285750"/>
          </a:xfrm>
          <a:prstGeom prst="rect">
            <a:avLst/>
          </a:prstGeom>
          <a:solidFill>
            <a:schemeClr val="tx1"/>
          </a:solidFill>
          <a:ln w="9525">
            <a:solidFill>
              <a:schemeClr val="accent5">
                <a:lumMod val="10000"/>
              </a:schemeClr>
            </a:solidFill>
            <a:miter lim="800000"/>
            <a:headEnd type="none" w="lg" len="lg"/>
            <a:tailEnd type="none" w="lg" len="lg"/>
          </a:ln>
        </p:spPr>
        <p:txBody>
          <a:bodyPr wrap="none" tIns="91440" bIns="91440" anchor="ctr"/>
          <a:lstStyle/>
          <a:p>
            <a:pPr algn="ctr" fontAlgn="auto">
              <a:spcBef>
                <a:spcPts val="0"/>
              </a:spcBef>
              <a:spcAft>
                <a:spcPts val="0"/>
              </a:spcAft>
              <a:defRPr/>
            </a:pPr>
            <a:r>
              <a:rPr lang="en-US" sz="1600" b="1" dirty="0">
                <a:solidFill>
                  <a:schemeClr val="bg1"/>
                </a:solidFill>
                <a:latin typeface="+mn-lt"/>
                <a:ea typeface="+mn-ea"/>
                <a:cs typeface="Arial" pitchFamily="34" charset="0"/>
              </a:rPr>
              <a:t>MOPW</a:t>
            </a:r>
          </a:p>
        </p:txBody>
      </p:sp>
      <p:sp>
        <p:nvSpPr>
          <p:cNvPr id="12322" name="Rectangle 42"/>
          <p:cNvSpPr>
            <a:spLocks noChangeArrowheads="1"/>
          </p:cNvSpPr>
          <p:nvPr>
            <p:custDataLst>
              <p:tags r:id="rId34"/>
            </p:custDataLst>
          </p:nvPr>
        </p:nvSpPr>
        <p:spPr bwMode="auto">
          <a:xfrm>
            <a:off x="7569200" y="742950"/>
            <a:ext cx="712788" cy="263129"/>
          </a:xfrm>
          <a:prstGeom prst="rect">
            <a:avLst/>
          </a:prstGeom>
          <a:solidFill>
            <a:schemeClr val="tx1"/>
          </a:solidFill>
          <a:ln w="9525">
            <a:solidFill>
              <a:srgbClr val="B2B2B2"/>
            </a:solidFill>
            <a:miter lim="800000"/>
            <a:headEnd type="none" w="lg" len="lg"/>
            <a:tailEnd type="none" w="lg" len="lg"/>
          </a:ln>
        </p:spPr>
        <p:txBody>
          <a:bodyPr wrap="none" tIns="91440" bIns="91440" anchor="ctr"/>
          <a:lstStyle/>
          <a:p>
            <a:pPr algn="ctr"/>
            <a:r>
              <a:rPr lang="en-US" sz="1600" b="1">
                <a:solidFill>
                  <a:schemeClr val="bg1"/>
                </a:solidFill>
                <a:latin typeface="Calibri" charset="0"/>
              </a:rPr>
              <a:t>States</a:t>
            </a:r>
            <a:endParaRPr lang="ms-MY" sz="1600" b="1">
              <a:solidFill>
                <a:schemeClr val="bg1"/>
              </a:solidFill>
              <a:latin typeface="Calibri" charset="0"/>
            </a:endParaRPr>
          </a:p>
        </p:txBody>
      </p:sp>
      <p:sp>
        <p:nvSpPr>
          <p:cNvPr id="12323" name="AutoShape 43"/>
          <p:cNvSpPr>
            <a:spLocks noChangeArrowheads="1"/>
          </p:cNvSpPr>
          <p:nvPr>
            <p:custDataLst>
              <p:tags r:id="rId35"/>
            </p:custDataLst>
          </p:nvPr>
        </p:nvSpPr>
        <p:spPr bwMode="auto">
          <a:xfrm>
            <a:off x="5973763" y="2352675"/>
            <a:ext cx="730250" cy="320279"/>
          </a:xfrm>
          <a:prstGeom prst="flowChartAlternateProcess">
            <a:avLst/>
          </a:prstGeom>
          <a:solidFill>
            <a:srgbClr val="EEA632"/>
          </a:solidFill>
          <a:ln w="9525">
            <a:solidFill>
              <a:srgbClr val="B2B2B2"/>
            </a:solidFill>
            <a:miter lim="800000"/>
            <a:headEnd type="none" w="lg" len="lg"/>
            <a:tailEnd type="none" w="lg" len="lg"/>
          </a:ln>
        </p:spPr>
        <p:txBody>
          <a:bodyPr wrap="none" lIns="0" tIns="64008" rIns="0" bIns="18288" anchor="ctr"/>
          <a:lstStyle/>
          <a:p>
            <a:pPr algn="ctr">
              <a:lnSpc>
                <a:spcPct val="85000"/>
              </a:lnSpc>
            </a:pPr>
            <a:r>
              <a:rPr lang="en-US" sz="900" b="1">
                <a:solidFill>
                  <a:srgbClr val="FFFFFF"/>
                </a:solidFill>
                <a:latin typeface="Calibri" charset="0"/>
              </a:rPr>
              <a:t>MOA institute</a:t>
            </a:r>
          </a:p>
          <a:p>
            <a:pPr algn="ctr">
              <a:lnSpc>
                <a:spcPct val="85000"/>
              </a:lnSpc>
            </a:pPr>
            <a:r>
              <a:rPr lang="en-US" sz="900" b="1">
                <a:solidFill>
                  <a:srgbClr val="FFFFFF"/>
                </a:solidFill>
                <a:latin typeface="Calibri" charset="0"/>
              </a:rPr>
              <a:t>(CAM)</a:t>
            </a:r>
          </a:p>
        </p:txBody>
      </p:sp>
      <p:sp>
        <p:nvSpPr>
          <p:cNvPr id="12324" name="AutoShape 44"/>
          <p:cNvSpPr>
            <a:spLocks noChangeArrowheads="1"/>
          </p:cNvSpPr>
          <p:nvPr>
            <p:custDataLst>
              <p:tags r:id="rId36"/>
            </p:custDataLst>
          </p:nvPr>
        </p:nvSpPr>
        <p:spPr bwMode="auto">
          <a:xfrm>
            <a:off x="5986463" y="2339578"/>
            <a:ext cx="234950" cy="80963"/>
          </a:xfrm>
          <a:prstGeom prst="flowChartAlternateProcess">
            <a:avLst/>
          </a:prstGeom>
          <a:solidFill>
            <a:srgbClr val="4D4D4D"/>
          </a:solidFill>
          <a:ln w="9525">
            <a:solidFill>
              <a:srgbClr val="4D4D4D"/>
            </a:solidFill>
            <a:miter lim="800000"/>
            <a:headEnd type="none" w="lg" len="lg"/>
            <a:tailEnd type="none" w="lg" len="lg"/>
          </a:ln>
        </p:spPr>
        <p:txBody>
          <a:bodyPr wrap="none" lIns="0" tIns="18288" rIns="0" bIns="18288" anchor="ctr"/>
          <a:lstStyle/>
          <a:p>
            <a:pPr algn="ctr">
              <a:lnSpc>
                <a:spcPct val="85000"/>
              </a:lnSpc>
            </a:pPr>
            <a:r>
              <a:rPr lang="en-US" sz="800" b="1">
                <a:solidFill>
                  <a:srgbClr val="FFFFFF"/>
                </a:solidFill>
                <a:latin typeface="Calibri" charset="0"/>
              </a:rPr>
              <a:t>1</a:t>
            </a:r>
          </a:p>
        </p:txBody>
      </p:sp>
      <p:sp>
        <p:nvSpPr>
          <p:cNvPr id="12325" name="AutoShape 45"/>
          <p:cNvSpPr>
            <a:spLocks noChangeArrowheads="1"/>
          </p:cNvSpPr>
          <p:nvPr>
            <p:custDataLst>
              <p:tags r:id="rId37"/>
            </p:custDataLst>
          </p:nvPr>
        </p:nvSpPr>
        <p:spPr bwMode="auto">
          <a:xfrm>
            <a:off x="5973763" y="3089672"/>
            <a:ext cx="730250" cy="317897"/>
          </a:xfrm>
          <a:prstGeom prst="flowChartAlternateProcess">
            <a:avLst/>
          </a:prstGeom>
          <a:solidFill>
            <a:srgbClr val="3D6E81"/>
          </a:solidFill>
          <a:ln w="9525">
            <a:solidFill>
              <a:srgbClr val="3D6E81"/>
            </a:solidFill>
            <a:miter lim="800000"/>
            <a:headEnd type="none" w="lg" len="lg"/>
            <a:tailEnd type="none" w="lg" len="lg"/>
          </a:ln>
        </p:spPr>
        <p:txBody>
          <a:bodyPr lIns="0" tIns="64008" rIns="0" bIns="18288" anchor="ctr"/>
          <a:lstStyle/>
          <a:p>
            <a:pPr algn="ctr">
              <a:lnSpc>
                <a:spcPct val="85000"/>
              </a:lnSpc>
            </a:pPr>
            <a:r>
              <a:rPr lang="en-US" sz="900" b="1">
                <a:solidFill>
                  <a:srgbClr val="FFFFFF"/>
                </a:solidFill>
                <a:latin typeface="Calibri" charset="0"/>
              </a:rPr>
              <a:t>MOA Institutes </a:t>
            </a:r>
          </a:p>
        </p:txBody>
      </p:sp>
      <p:sp>
        <p:nvSpPr>
          <p:cNvPr id="12326" name="AutoShape 46"/>
          <p:cNvSpPr>
            <a:spLocks noChangeArrowheads="1"/>
          </p:cNvSpPr>
          <p:nvPr>
            <p:custDataLst>
              <p:tags r:id="rId38"/>
            </p:custDataLst>
          </p:nvPr>
        </p:nvSpPr>
        <p:spPr bwMode="auto">
          <a:xfrm>
            <a:off x="5986463" y="3086100"/>
            <a:ext cx="234950" cy="80963"/>
          </a:xfrm>
          <a:prstGeom prst="flowChartAlternateProcess">
            <a:avLst/>
          </a:prstGeom>
          <a:solidFill>
            <a:srgbClr val="4D4D4D"/>
          </a:solidFill>
          <a:ln w="9525">
            <a:solidFill>
              <a:srgbClr val="4D4D4D"/>
            </a:solidFill>
            <a:miter lim="800000"/>
            <a:headEnd type="none" w="lg" len="lg"/>
            <a:tailEnd type="none" w="lg" len="lg"/>
          </a:ln>
        </p:spPr>
        <p:txBody>
          <a:bodyPr wrap="none" lIns="0" tIns="18288" rIns="0" bIns="18288" anchor="ctr"/>
          <a:lstStyle/>
          <a:p>
            <a:pPr algn="ctr">
              <a:lnSpc>
                <a:spcPct val="85000"/>
              </a:lnSpc>
            </a:pPr>
            <a:r>
              <a:rPr lang="en-US" sz="800" b="1">
                <a:solidFill>
                  <a:srgbClr val="FFFFFF"/>
                </a:solidFill>
                <a:latin typeface="Calibri" charset="0"/>
              </a:rPr>
              <a:t>5</a:t>
            </a:r>
          </a:p>
        </p:txBody>
      </p:sp>
      <p:sp>
        <p:nvSpPr>
          <p:cNvPr id="12327" name="AutoShape 51"/>
          <p:cNvSpPr>
            <a:spLocks noChangeArrowheads="1"/>
          </p:cNvSpPr>
          <p:nvPr>
            <p:custDataLst>
              <p:tags r:id="rId39"/>
            </p:custDataLst>
          </p:nvPr>
        </p:nvSpPr>
        <p:spPr bwMode="auto">
          <a:xfrm>
            <a:off x="6742114" y="3089672"/>
            <a:ext cx="733425" cy="317897"/>
          </a:xfrm>
          <a:prstGeom prst="flowChartAlternateProcess">
            <a:avLst/>
          </a:prstGeom>
          <a:solidFill>
            <a:srgbClr val="3D6E81"/>
          </a:solidFill>
          <a:ln w="9525">
            <a:solidFill>
              <a:srgbClr val="3D6E81"/>
            </a:solidFill>
            <a:miter lim="800000"/>
            <a:headEnd type="none" w="lg" len="lg"/>
            <a:tailEnd type="none" w="lg" len="lg"/>
          </a:ln>
        </p:spPr>
        <p:txBody>
          <a:bodyPr lIns="0" tIns="64008" rIns="0" bIns="18288" anchor="ctr"/>
          <a:lstStyle/>
          <a:p>
            <a:pPr algn="ctr">
              <a:lnSpc>
                <a:spcPct val="85000"/>
              </a:lnSpc>
            </a:pPr>
            <a:r>
              <a:rPr lang="en-US" sz="900" b="1">
                <a:solidFill>
                  <a:srgbClr val="FFFFFF"/>
                </a:solidFill>
                <a:latin typeface="Calibri" charset="0"/>
              </a:rPr>
              <a:t>CIDB</a:t>
            </a:r>
          </a:p>
          <a:p>
            <a:pPr algn="ctr">
              <a:lnSpc>
                <a:spcPct val="85000"/>
              </a:lnSpc>
            </a:pPr>
            <a:r>
              <a:rPr lang="en-US" sz="900" b="1">
                <a:solidFill>
                  <a:srgbClr val="FFFFFF"/>
                </a:solidFill>
                <a:latin typeface="Calibri" charset="0"/>
              </a:rPr>
              <a:t>(ABM) </a:t>
            </a:r>
          </a:p>
        </p:txBody>
      </p:sp>
      <p:sp>
        <p:nvSpPr>
          <p:cNvPr id="12328" name="AutoShape 52"/>
          <p:cNvSpPr>
            <a:spLocks noChangeArrowheads="1"/>
          </p:cNvSpPr>
          <p:nvPr>
            <p:custDataLst>
              <p:tags r:id="rId40"/>
            </p:custDataLst>
          </p:nvPr>
        </p:nvSpPr>
        <p:spPr bwMode="auto">
          <a:xfrm>
            <a:off x="6754814" y="3078956"/>
            <a:ext cx="238125" cy="80963"/>
          </a:xfrm>
          <a:prstGeom prst="flowChartAlternateProcess">
            <a:avLst/>
          </a:prstGeom>
          <a:solidFill>
            <a:srgbClr val="4D4D4D"/>
          </a:solidFill>
          <a:ln w="9525">
            <a:solidFill>
              <a:srgbClr val="4D4D4D"/>
            </a:solidFill>
            <a:miter lim="800000"/>
            <a:headEnd type="none" w="lg" len="lg"/>
            <a:tailEnd type="none" w="lg" len="lg"/>
          </a:ln>
        </p:spPr>
        <p:txBody>
          <a:bodyPr wrap="none" lIns="0" tIns="18288" rIns="0" bIns="18288" anchor="ctr"/>
          <a:lstStyle/>
          <a:p>
            <a:pPr algn="ctr">
              <a:lnSpc>
                <a:spcPct val="85000"/>
              </a:lnSpc>
            </a:pPr>
            <a:r>
              <a:rPr lang="en-US" sz="800" b="1">
                <a:solidFill>
                  <a:srgbClr val="FFFFFF"/>
                </a:solidFill>
                <a:latin typeface="Calibri" charset="0"/>
              </a:rPr>
              <a:t>6</a:t>
            </a:r>
          </a:p>
        </p:txBody>
      </p:sp>
      <p:sp>
        <p:nvSpPr>
          <p:cNvPr id="12329" name="AutoShape 53"/>
          <p:cNvSpPr>
            <a:spLocks noChangeArrowheads="1"/>
          </p:cNvSpPr>
          <p:nvPr>
            <p:custDataLst>
              <p:tags r:id="rId41"/>
            </p:custDataLst>
          </p:nvPr>
        </p:nvSpPr>
        <p:spPr bwMode="auto">
          <a:xfrm>
            <a:off x="7556501" y="3089672"/>
            <a:ext cx="733425" cy="317897"/>
          </a:xfrm>
          <a:prstGeom prst="flowChartAlternateProcess">
            <a:avLst/>
          </a:prstGeom>
          <a:solidFill>
            <a:srgbClr val="3D6E81"/>
          </a:solidFill>
          <a:ln w="9525">
            <a:solidFill>
              <a:srgbClr val="3D6E81"/>
            </a:solidFill>
            <a:miter lim="800000"/>
            <a:headEnd type="none" w="lg" len="lg"/>
            <a:tailEnd type="none" w="lg" len="lg"/>
          </a:ln>
        </p:spPr>
        <p:txBody>
          <a:bodyPr lIns="0" tIns="64008" rIns="0" bIns="18288" anchor="ctr"/>
          <a:lstStyle/>
          <a:p>
            <a:pPr algn="ctr">
              <a:lnSpc>
                <a:spcPct val="85000"/>
              </a:lnSpc>
            </a:pPr>
            <a:r>
              <a:rPr lang="en-US" sz="900" b="1">
                <a:solidFill>
                  <a:srgbClr val="FFFFFF"/>
                </a:solidFill>
                <a:latin typeface="Calibri" charset="0"/>
              </a:rPr>
              <a:t>States institutes</a:t>
            </a:r>
          </a:p>
        </p:txBody>
      </p:sp>
      <p:sp>
        <p:nvSpPr>
          <p:cNvPr id="12330" name="AutoShape 54"/>
          <p:cNvSpPr>
            <a:spLocks noChangeArrowheads="1"/>
          </p:cNvSpPr>
          <p:nvPr>
            <p:custDataLst>
              <p:tags r:id="rId42"/>
            </p:custDataLst>
          </p:nvPr>
        </p:nvSpPr>
        <p:spPr bwMode="auto">
          <a:xfrm>
            <a:off x="7572376" y="3078956"/>
            <a:ext cx="557213" cy="80963"/>
          </a:xfrm>
          <a:prstGeom prst="flowChartAlternateProcess">
            <a:avLst/>
          </a:prstGeom>
          <a:solidFill>
            <a:srgbClr val="4D4D4D"/>
          </a:solidFill>
          <a:ln w="9525">
            <a:solidFill>
              <a:srgbClr val="4D4D4D"/>
            </a:solidFill>
            <a:miter lim="800000"/>
            <a:headEnd type="none" w="lg" len="lg"/>
            <a:tailEnd type="none" w="lg" len="lg"/>
          </a:ln>
        </p:spPr>
        <p:txBody>
          <a:bodyPr wrap="none" lIns="0" tIns="18288" rIns="0" bIns="18288" anchor="ctr"/>
          <a:lstStyle/>
          <a:p>
            <a:pPr algn="ctr">
              <a:lnSpc>
                <a:spcPct val="85000"/>
              </a:lnSpc>
            </a:pPr>
            <a:r>
              <a:rPr lang="en-US" sz="800" b="1">
                <a:solidFill>
                  <a:srgbClr val="FFFFFF"/>
                </a:solidFill>
                <a:latin typeface="Calibri" charset="0"/>
              </a:rPr>
              <a:t>31</a:t>
            </a:r>
            <a:endParaRPr lang="en-US" sz="800" b="1" i="1">
              <a:solidFill>
                <a:srgbClr val="FFFFFF"/>
              </a:solidFill>
              <a:latin typeface="Calibri" charset="0"/>
            </a:endParaRPr>
          </a:p>
        </p:txBody>
      </p:sp>
      <p:sp>
        <p:nvSpPr>
          <p:cNvPr id="12331" name="AutoShape 55"/>
          <p:cNvSpPr>
            <a:spLocks noChangeArrowheads="1"/>
          </p:cNvSpPr>
          <p:nvPr>
            <p:custDataLst>
              <p:tags r:id="rId43"/>
            </p:custDataLst>
          </p:nvPr>
        </p:nvSpPr>
        <p:spPr bwMode="auto">
          <a:xfrm>
            <a:off x="5097464" y="1475185"/>
            <a:ext cx="238125" cy="80963"/>
          </a:xfrm>
          <a:prstGeom prst="flowChartAlternateProcess">
            <a:avLst/>
          </a:prstGeom>
          <a:solidFill>
            <a:srgbClr val="4D4D4D"/>
          </a:solidFill>
          <a:ln w="9525">
            <a:solidFill>
              <a:srgbClr val="4D4D4D"/>
            </a:solidFill>
            <a:miter lim="800000"/>
            <a:headEnd type="none" w="lg" len="lg"/>
            <a:tailEnd type="none" w="lg" len="lg"/>
          </a:ln>
        </p:spPr>
        <p:txBody>
          <a:bodyPr wrap="none" lIns="0" tIns="18288" rIns="0" bIns="18288" anchor="ctr"/>
          <a:lstStyle/>
          <a:p>
            <a:pPr algn="ctr">
              <a:lnSpc>
                <a:spcPct val="85000"/>
              </a:lnSpc>
            </a:pPr>
            <a:r>
              <a:rPr lang="en-US" sz="800" b="1">
                <a:solidFill>
                  <a:srgbClr val="FFFFFF"/>
                </a:solidFill>
                <a:latin typeface="Calibri" charset="0"/>
              </a:rPr>
              <a:t>27</a:t>
            </a:r>
          </a:p>
        </p:txBody>
      </p:sp>
      <p:sp>
        <p:nvSpPr>
          <p:cNvPr id="12332" name="AutoShape 56"/>
          <p:cNvSpPr>
            <a:spLocks noChangeArrowheads="1"/>
          </p:cNvSpPr>
          <p:nvPr>
            <p:custDataLst>
              <p:tags r:id="rId44"/>
            </p:custDataLst>
          </p:nvPr>
        </p:nvSpPr>
        <p:spPr bwMode="auto">
          <a:xfrm>
            <a:off x="5138739" y="2628900"/>
            <a:ext cx="238125" cy="80963"/>
          </a:xfrm>
          <a:prstGeom prst="flowChartAlternateProcess">
            <a:avLst/>
          </a:prstGeom>
          <a:solidFill>
            <a:srgbClr val="4D4D4D"/>
          </a:solidFill>
          <a:ln w="9525">
            <a:solidFill>
              <a:srgbClr val="4D4D4D"/>
            </a:solidFill>
            <a:miter lim="800000"/>
            <a:headEnd type="none" w="lg" len="lg"/>
            <a:tailEnd type="none" w="lg" len="lg"/>
          </a:ln>
        </p:spPr>
        <p:txBody>
          <a:bodyPr wrap="none" lIns="0" tIns="18288" rIns="0" bIns="18288" anchor="ctr"/>
          <a:lstStyle/>
          <a:p>
            <a:pPr algn="ctr">
              <a:lnSpc>
                <a:spcPct val="85000"/>
              </a:lnSpc>
            </a:pPr>
            <a:r>
              <a:rPr lang="en-US" sz="800" b="1">
                <a:solidFill>
                  <a:srgbClr val="FFFFFF"/>
                </a:solidFill>
                <a:latin typeface="Calibri" charset="0"/>
              </a:rPr>
              <a:t>57</a:t>
            </a:r>
            <a:r>
              <a:rPr lang="en-US" sz="800" b="1" baseline="30000">
                <a:solidFill>
                  <a:srgbClr val="FFFFFF"/>
                </a:solidFill>
                <a:latin typeface="Calibri" charset="0"/>
              </a:rPr>
              <a:t>10</a:t>
            </a:r>
            <a:endParaRPr lang="en-US" sz="800" b="1">
              <a:solidFill>
                <a:srgbClr val="FFFFFF"/>
              </a:solidFill>
              <a:latin typeface="Calibri" charset="0"/>
            </a:endParaRPr>
          </a:p>
        </p:txBody>
      </p:sp>
      <p:sp>
        <p:nvSpPr>
          <p:cNvPr id="12333" name="AutoShape 57"/>
          <p:cNvSpPr>
            <a:spLocks noChangeArrowheads="1"/>
          </p:cNvSpPr>
          <p:nvPr>
            <p:custDataLst>
              <p:tags r:id="rId45"/>
            </p:custDataLst>
          </p:nvPr>
        </p:nvSpPr>
        <p:spPr bwMode="auto">
          <a:xfrm>
            <a:off x="4321176" y="3538537"/>
            <a:ext cx="238125" cy="80963"/>
          </a:xfrm>
          <a:prstGeom prst="flowChartAlternateProcess">
            <a:avLst/>
          </a:prstGeom>
          <a:solidFill>
            <a:srgbClr val="4D4D4D"/>
          </a:solidFill>
          <a:ln w="9525">
            <a:solidFill>
              <a:srgbClr val="4D4D4D"/>
            </a:solidFill>
            <a:miter lim="800000"/>
            <a:headEnd type="none" w="lg" len="lg"/>
            <a:tailEnd type="none" w="lg" len="lg"/>
          </a:ln>
        </p:spPr>
        <p:txBody>
          <a:bodyPr wrap="none" lIns="0" tIns="18288" rIns="0" bIns="18288" anchor="ctr"/>
          <a:lstStyle/>
          <a:p>
            <a:pPr algn="ctr">
              <a:lnSpc>
                <a:spcPct val="85000"/>
              </a:lnSpc>
            </a:pPr>
            <a:r>
              <a:rPr lang="en-US" sz="800" b="1">
                <a:solidFill>
                  <a:srgbClr val="FFFFFF"/>
                </a:solidFill>
                <a:latin typeface="Calibri" charset="0"/>
              </a:rPr>
              <a:t>88</a:t>
            </a:r>
          </a:p>
        </p:txBody>
      </p:sp>
      <p:sp>
        <p:nvSpPr>
          <p:cNvPr id="12334" name="AutoShape 58"/>
          <p:cNvSpPr>
            <a:spLocks noChangeArrowheads="1"/>
          </p:cNvSpPr>
          <p:nvPr>
            <p:custDataLst>
              <p:tags r:id="rId46"/>
            </p:custDataLst>
          </p:nvPr>
        </p:nvSpPr>
        <p:spPr bwMode="auto">
          <a:xfrm>
            <a:off x="3543300" y="3290887"/>
            <a:ext cx="234950" cy="82154"/>
          </a:xfrm>
          <a:prstGeom prst="flowChartAlternateProcess">
            <a:avLst/>
          </a:prstGeom>
          <a:solidFill>
            <a:srgbClr val="4D4D4D"/>
          </a:solidFill>
          <a:ln w="9525">
            <a:solidFill>
              <a:srgbClr val="4D4D4D"/>
            </a:solidFill>
            <a:miter lim="800000"/>
            <a:headEnd type="none" w="lg" len="lg"/>
            <a:tailEnd type="none" w="lg" len="lg"/>
          </a:ln>
        </p:spPr>
        <p:txBody>
          <a:bodyPr wrap="none" lIns="0" tIns="18288" rIns="0" bIns="18288" anchor="ctr"/>
          <a:lstStyle/>
          <a:p>
            <a:pPr algn="ctr">
              <a:lnSpc>
                <a:spcPct val="85000"/>
              </a:lnSpc>
            </a:pPr>
            <a:r>
              <a:rPr lang="en-US" sz="800" b="1">
                <a:solidFill>
                  <a:srgbClr val="FFFFFF"/>
                </a:solidFill>
                <a:latin typeface="Calibri" charset="0"/>
              </a:rPr>
              <a:t>212</a:t>
            </a:r>
          </a:p>
        </p:txBody>
      </p:sp>
      <p:sp>
        <p:nvSpPr>
          <p:cNvPr id="12335" name="AutoShape 59"/>
          <p:cNvSpPr>
            <a:spLocks noChangeArrowheads="1"/>
          </p:cNvSpPr>
          <p:nvPr>
            <p:custDataLst>
              <p:tags r:id="rId47"/>
            </p:custDataLst>
          </p:nvPr>
        </p:nvSpPr>
        <p:spPr bwMode="auto">
          <a:xfrm>
            <a:off x="3529013" y="2900362"/>
            <a:ext cx="233362" cy="80963"/>
          </a:xfrm>
          <a:prstGeom prst="flowChartAlternateProcess">
            <a:avLst/>
          </a:prstGeom>
          <a:solidFill>
            <a:srgbClr val="4D4D4D"/>
          </a:solidFill>
          <a:ln w="9525">
            <a:solidFill>
              <a:srgbClr val="4D4D4D"/>
            </a:solidFill>
            <a:miter lim="800000"/>
            <a:headEnd type="none" w="lg" len="lg"/>
            <a:tailEnd type="none" w="lg" len="lg"/>
          </a:ln>
        </p:spPr>
        <p:txBody>
          <a:bodyPr wrap="none" lIns="0" tIns="18288" rIns="0" bIns="18288" anchor="ctr"/>
          <a:lstStyle/>
          <a:p>
            <a:pPr algn="ctr">
              <a:lnSpc>
                <a:spcPct val="85000"/>
              </a:lnSpc>
            </a:pPr>
            <a:r>
              <a:rPr lang="en-US" sz="800" b="1">
                <a:solidFill>
                  <a:srgbClr val="FFFFFF"/>
                </a:solidFill>
                <a:latin typeface="Calibri" charset="0"/>
              </a:rPr>
              <a:t>12</a:t>
            </a:r>
          </a:p>
        </p:txBody>
      </p:sp>
      <p:sp>
        <p:nvSpPr>
          <p:cNvPr id="12336" name="AutoShape 60"/>
          <p:cNvSpPr>
            <a:spLocks noChangeArrowheads="1"/>
          </p:cNvSpPr>
          <p:nvPr>
            <p:custDataLst>
              <p:tags r:id="rId48"/>
            </p:custDataLst>
          </p:nvPr>
        </p:nvSpPr>
        <p:spPr bwMode="auto">
          <a:xfrm>
            <a:off x="3543300" y="1964531"/>
            <a:ext cx="234950" cy="80963"/>
          </a:xfrm>
          <a:prstGeom prst="flowChartAlternateProcess">
            <a:avLst/>
          </a:prstGeom>
          <a:solidFill>
            <a:srgbClr val="4D4D4D"/>
          </a:solidFill>
          <a:ln w="9525">
            <a:solidFill>
              <a:srgbClr val="4D4D4D"/>
            </a:solidFill>
            <a:miter lim="800000"/>
            <a:headEnd type="none" w="lg" len="lg"/>
            <a:tailEnd type="none" w="lg" len="lg"/>
          </a:ln>
        </p:spPr>
        <p:txBody>
          <a:bodyPr wrap="none" lIns="0" tIns="18288" rIns="0" bIns="18288" anchor="ctr"/>
          <a:lstStyle/>
          <a:p>
            <a:pPr algn="ctr">
              <a:lnSpc>
                <a:spcPct val="85000"/>
              </a:lnSpc>
            </a:pPr>
            <a:r>
              <a:rPr lang="en-US" sz="800" b="1">
                <a:solidFill>
                  <a:srgbClr val="FFFFFF"/>
                </a:solidFill>
                <a:latin typeface="Calibri" charset="0"/>
              </a:rPr>
              <a:t>1</a:t>
            </a:r>
          </a:p>
        </p:txBody>
      </p:sp>
      <p:sp>
        <p:nvSpPr>
          <p:cNvPr id="12337" name="AutoShape 61"/>
          <p:cNvSpPr>
            <a:spLocks noChangeArrowheads="1"/>
          </p:cNvSpPr>
          <p:nvPr>
            <p:custDataLst>
              <p:tags r:id="rId49"/>
            </p:custDataLst>
          </p:nvPr>
        </p:nvSpPr>
        <p:spPr bwMode="auto">
          <a:xfrm>
            <a:off x="3543300" y="1744266"/>
            <a:ext cx="234950" cy="80963"/>
          </a:xfrm>
          <a:prstGeom prst="flowChartAlternateProcess">
            <a:avLst/>
          </a:prstGeom>
          <a:solidFill>
            <a:srgbClr val="4D4D4D"/>
          </a:solidFill>
          <a:ln w="9525">
            <a:solidFill>
              <a:srgbClr val="4D4D4D"/>
            </a:solidFill>
            <a:miter lim="800000"/>
            <a:headEnd type="none" w="lg" len="lg"/>
            <a:tailEnd type="none" w="lg" len="lg"/>
          </a:ln>
        </p:spPr>
        <p:txBody>
          <a:bodyPr wrap="none" lIns="0" tIns="18288" rIns="0" bIns="18288" anchor="ctr"/>
          <a:lstStyle/>
          <a:p>
            <a:pPr algn="ctr">
              <a:lnSpc>
                <a:spcPct val="85000"/>
              </a:lnSpc>
            </a:pPr>
            <a:r>
              <a:rPr lang="en-US" sz="800" b="1">
                <a:solidFill>
                  <a:srgbClr val="FFFFFF"/>
                </a:solidFill>
                <a:latin typeface="Calibri" charset="0"/>
              </a:rPr>
              <a:t>9</a:t>
            </a:r>
          </a:p>
        </p:txBody>
      </p:sp>
      <p:sp>
        <p:nvSpPr>
          <p:cNvPr id="12338" name="AutoShape 62"/>
          <p:cNvSpPr>
            <a:spLocks noChangeArrowheads="1"/>
          </p:cNvSpPr>
          <p:nvPr>
            <p:custDataLst>
              <p:tags r:id="rId50"/>
            </p:custDataLst>
          </p:nvPr>
        </p:nvSpPr>
        <p:spPr bwMode="auto">
          <a:xfrm>
            <a:off x="3543300" y="1010841"/>
            <a:ext cx="234950" cy="80963"/>
          </a:xfrm>
          <a:prstGeom prst="flowChartAlternateProcess">
            <a:avLst/>
          </a:prstGeom>
          <a:solidFill>
            <a:srgbClr val="4D4D4D"/>
          </a:solidFill>
          <a:ln w="9525">
            <a:solidFill>
              <a:srgbClr val="4D4D4D"/>
            </a:solidFill>
            <a:miter lim="800000"/>
            <a:headEnd type="none" w="lg" len="lg"/>
            <a:tailEnd type="none" w="lg" len="lg"/>
          </a:ln>
        </p:spPr>
        <p:txBody>
          <a:bodyPr wrap="none" lIns="0" tIns="18288" rIns="0" bIns="18288" anchor="ctr"/>
          <a:lstStyle/>
          <a:p>
            <a:pPr algn="ctr">
              <a:lnSpc>
                <a:spcPct val="85000"/>
              </a:lnSpc>
            </a:pPr>
            <a:r>
              <a:rPr lang="en-US" sz="800" b="1">
                <a:solidFill>
                  <a:srgbClr val="FFFFFF"/>
                </a:solidFill>
                <a:latin typeface="Calibri" charset="0"/>
              </a:rPr>
              <a:t>1</a:t>
            </a:r>
          </a:p>
        </p:txBody>
      </p:sp>
      <p:sp>
        <p:nvSpPr>
          <p:cNvPr id="12339" name="AutoShape 63"/>
          <p:cNvSpPr>
            <a:spLocks noChangeArrowheads="1"/>
          </p:cNvSpPr>
          <p:nvPr>
            <p:custDataLst>
              <p:tags r:id="rId51"/>
            </p:custDataLst>
          </p:nvPr>
        </p:nvSpPr>
        <p:spPr bwMode="auto">
          <a:xfrm>
            <a:off x="2751138" y="2114550"/>
            <a:ext cx="234950" cy="80963"/>
          </a:xfrm>
          <a:prstGeom prst="flowChartAlternateProcess">
            <a:avLst/>
          </a:prstGeom>
          <a:solidFill>
            <a:srgbClr val="4D4D4D"/>
          </a:solidFill>
          <a:ln w="9525">
            <a:solidFill>
              <a:srgbClr val="4D4D4D"/>
            </a:solidFill>
            <a:miter lim="800000"/>
            <a:headEnd type="none" w="lg" len="lg"/>
            <a:tailEnd type="none" w="lg" len="lg"/>
          </a:ln>
        </p:spPr>
        <p:txBody>
          <a:bodyPr wrap="none" lIns="0" tIns="18288" rIns="0" bIns="18288" anchor="ctr"/>
          <a:lstStyle/>
          <a:p>
            <a:pPr algn="ctr">
              <a:lnSpc>
                <a:spcPct val="85000"/>
              </a:lnSpc>
            </a:pPr>
            <a:r>
              <a:rPr lang="en-US" sz="800" b="1">
                <a:solidFill>
                  <a:srgbClr val="FFFFFF"/>
                </a:solidFill>
                <a:latin typeface="Calibri" charset="0"/>
              </a:rPr>
              <a:t>1</a:t>
            </a:r>
          </a:p>
        </p:txBody>
      </p:sp>
      <p:sp>
        <p:nvSpPr>
          <p:cNvPr id="12340" name="AutoShape 64"/>
          <p:cNvSpPr>
            <a:spLocks noChangeArrowheads="1"/>
          </p:cNvSpPr>
          <p:nvPr>
            <p:custDataLst>
              <p:tags r:id="rId52"/>
            </p:custDataLst>
          </p:nvPr>
        </p:nvSpPr>
        <p:spPr bwMode="auto">
          <a:xfrm>
            <a:off x="2751138" y="3086100"/>
            <a:ext cx="234950" cy="80963"/>
          </a:xfrm>
          <a:prstGeom prst="flowChartAlternateProcess">
            <a:avLst/>
          </a:prstGeom>
          <a:solidFill>
            <a:srgbClr val="4D4D4D"/>
          </a:solidFill>
          <a:ln w="9525">
            <a:solidFill>
              <a:srgbClr val="4D4D4D"/>
            </a:solidFill>
            <a:miter lim="800000"/>
            <a:headEnd type="none" w="lg" len="lg"/>
            <a:tailEnd type="none" w="lg" len="lg"/>
          </a:ln>
        </p:spPr>
        <p:txBody>
          <a:bodyPr wrap="none" lIns="0" tIns="18288" rIns="0" bIns="18288" anchor="ctr"/>
          <a:lstStyle/>
          <a:p>
            <a:pPr algn="ctr">
              <a:lnSpc>
                <a:spcPct val="85000"/>
              </a:lnSpc>
            </a:pPr>
            <a:r>
              <a:rPr lang="en-US" sz="800" b="1">
                <a:solidFill>
                  <a:srgbClr val="FFFFFF"/>
                </a:solidFill>
                <a:latin typeface="Calibri" charset="0"/>
              </a:rPr>
              <a:t>15</a:t>
            </a:r>
          </a:p>
        </p:txBody>
      </p:sp>
      <p:sp>
        <p:nvSpPr>
          <p:cNvPr id="12341" name="AutoShape 65"/>
          <p:cNvSpPr>
            <a:spLocks noChangeArrowheads="1"/>
          </p:cNvSpPr>
          <p:nvPr>
            <p:custDataLst>
              <p:tags r:id="rId53"/>
            </p:custDataLst>
          </p:nvPr>
        </p:nvSpPr>
        <p:spPr bwMode="auto">
          <a:xfrm>
            <a:off x="1916113" y="1248966"/>
            <a:ext cx="234950" cy="80963"/>
          </a:xfrm>
          <a:prstGeom prst="flowChartAlternateProcess">
            <a:avLst/>
          </a:prstGeom>
          <a:solidFill>
            <a:srgbClr val="4D4D4D"/>
          </a:solidFill>
          <a:ln w="9525">
            <a:solidFill>
              <a:srgbClr val="4D4D4D"/>
            </a:solidFill>
            <a:miter lim="800000"/>
            <a:headEnd type="none" w="lg" len="lg"/>
            <a:tailEnd type="none" w="lg" len="lg"/>
          </a:ln>
        </p:spPr>
        <p:txBody>
          <a:bodyPr wrap="none" lIns="0" tIns="18288" rIns="0" bIns="18288" anchor="ctr"/>
          <a:lstStyle/>
          <a:p>
            <a:pPr algn="ctr">
              <a:lnSpc>
                <a:spcPct val="85000"/>
              </a:lnSpc>
            </a:pPr>
            <a:r>
              <a:rPr lang="en-US" sz="800" b="1">
                <a:solidFill>
                  <a:srgbClr val="FFFFFF"/>
                </a:solidFill>
                <a:latin typeface="Calibri" charset="0"/>
              </a:rPr>
              <a:t>1</a:t>
            </a:r>
          </a:p>
        </p:txBody>
      </p:sp>
      <p:sp>
        <p:nvSpPr>
          <p:cNvPr id="12342" name="AutoShape 66"/>
          <p:cNvSpPr>
            <a:spLocks noChangeArrowheads="1"/>
          </p:cNvSpPr>
          <p:nvPr>
            <p:custDataLst>
              <p:tags r:id="rId54"/>
            </p:custDataLst>
          </p:nvPr>
        </p:nvSpPr>
        <p:spPr bwMode="auto">
          <a:xfrm>
            <a:off x="1916113" y="2122885"/>
            <a:ext cx="234950" cy="80963"/>
          </a:xfrm>
          <a:prstGeom prst="flowChartAlternateProcess">
            <a:avLst/>
          </a:prstGeom>
          <a:solidFill>
            <a:srgbClr val="4D4D4D"/>
          </a:solidFill>
          <a:ln w="9525">
            <a:solidFill>
              <a:srgbClr val="4D4D4D"/>
            </a:solidFill>
            <a:miter lim="800000"/>
            <a:headEnd type="none" w="lg" len="lg"/>
            <a:tailEnd type="none" w="lg" len="lg"/>
          </a:ln>
        </p:spPr>
        <p:txBody>
          <a:bodyPr wrap="none" lIns="0" tIns="18288" rIns="0" bIns="18288" anchor="ctr"/>
          <a:lstStyle/>
          <a:p>
            <a:pPr algn="ctr">
              <a:lnSpc>
                <a:spcPct val="85000"/>
              </a:lnSpc>
            </a:pPr>
            <a:r>
              <a:rPr lang="en-US" sz="800" b="1">
                <a:solidFill>
                  <a:srgbClr val="FFFFFF"/>
                </a:solidFill>
                <a:latin typeface="Calibri" charset="0"/>
              </a:rPr>
              <a:t>4</a:t>
            </a:r>
          </a:p>
        </p:txBody>
      </p:sp>
      <p:sp>
        <p:nvSpPr>
          <p:cNvPr id="12343" name="AutoShape 67"/>
          <p:cNvSpPr>
            <a:spLocks noChangeArrowheads="1"/>
          </p:cNvSpPr>
          <p:nvPr>
            <p:custDataLst>
              <p:tags r:id="rId55"/>
            </p:custDataLst>
          </p:nvPr>
        </p:nvSpPr>
        <p:spPr bwMode="auto">
          <a:xfrm>
            <a:off x="1916113" y="2874169"/>
            <a:ext cx="234950" cy="80963"/>
          </a:xfrm>
          <a:prstGeom prst="flowChartAlternateProcess">
            <a:avLst/>
          </a:prstGeom>
          <a:solidFill>
            <a:srgbClr val="4D4D4D"/>
          </a:solidFill>
          <a:ln w="9525">
            <a:solidFill>
              <a:srgbClr val="4D4D4D"/>
            </a:solidFill>
            <a:miter lim="800000"/>
            <a:headEnd type="none" w="lg" len="lg"/>
            <a:tailEnd type="none" w="lg" len="lg"/>
          </a:ln>
        </p:spPr>
        <p:txBody>
          <a:bodyPr wrap="none" lIns="0" tIns="18288" rIns="0" bIns="18288" anchor="ctr"/>
          <a:lstStyle/>
          <a:p>
            <a:pPr algn="ctr">
              <a:lnSpc>
                <a:spcPct val="85000"/>
              </a:lnSpc>
            </a:pPr>
            <a:r>
              <a:rPr lang="en-US" sz="800" b="1">
                <a:solidFill>
                  <a:srgbClr val="FFFFFF"/>
                </a:solidFill>
                <a:latin typeface="Calibri" charset="0"/>
              </a:rPr>
              <a:t>22</a:t>
            </a:r>
          </a:p>
        </p:txBody>
      </p:sp>
      <p:sp>
        <p:nvSpPr>
          <p:cNvPr id="12344" name="AutoShape 68"/>
          <p:cNvSpPr>
            <a:spLocks noChangeArrowheads="1"/>
          </p:cNvSpPr>
          <p:nvPr>
            <p:custDataLst>
              <p:tags r:id="rId56"/>
            </p:custDataLst>
          </p:nvPr>
        </p:nvSpPr>
        <p:spPr bwMode="auto">
          <a:xfrm>
            <a:off x="1916113" y="3284935"/>
            <a:ext cx="544512" cy="80963"/>
          </a:xfrm>
          <a:prstGeom prst="flowChartAlternateProcess">
            <a:avLst/>
          </a:prstGeom>
          <a:solidFill>
            <a:srgbClr val="4D4D4D"/>
          </a:solidFill>
          <a:ln w="9525">
            <a:solidFill>
              <a:srgbClr val="4D4D4D"/>
            </a:solidFill>
            <a:miter lim="800000"/>
            <a:headEnd type="none" w="lg" len="lg"/>
            <a:tailEnd type="none" w="lg" len="lg"/>
          </a:ln>
        </p:spPr>
        <p:txBody>
          <a:bodyPr wrap="none" lIns="0" tIns="18288" rIns="0" bIns="18288" anchor="ctr"/>
          <a:lstStyle/>
          <a:p>
            <a:pPr algn="ctr">
              <a:lnSpc>
                <a:spcPct val="85000"/>
              </a:lnSpc>
            </a:pPr>
            <a:r>
              <a:rPr lang="en-US" sz="800" b="1">
                <a:solidFill>
                  <a:srgbClr val="FFFFFF"/>
                </a:solidFill>
                <a:latin typeface="Calibri" charset="0"/>
              </a:rPr>
              <a:t>500-600</a:t>
            </a:r>
          </a:p>
        </p:txBody>
      </p:sp>
      <p:sp>
        <p:nvSpPr>
          <p:cNvPr id="12345" name="AutoShape 69"/>
          <p:cNvSpPr>
            <a:spLocks noChangeArrowheads="1"/>
          </p:cNvSpPr>
          <p:nvPr>
            <p:custDataLst>
              <p:tags r:id="rId57"/>
            </p:custDataLst>
          </p:nvPr>
        </p:nvSpPr>
        <p:spPr bwMode="auto">
          <a:xfrm>
            <a:off x="1916113" y="2351485"/>
            <a:ext cx="74612" cy="73819"/>
          </a:xfrm>
          <a:prstGeom prst="flowChartAlternateProcess">
            <a:avLst/>
          </a:prstGeom>
          <a:solidFill>
            <a:srgbClr val="4D4D4D"/>
          </a:solidFill>
          <a:ln w="9525">
            <a:solidFill>
              <a:srgbClr val="4D4D4D"/>
            </a:solidFill>
            <a:miter lim="800000"/>
            <a:headEnd type="none" w="lg" len="lg"/>
            <a:tailEnd type="none" w="lg" len="lg"/>
          </a:ln>
        </p:spPr>
        <p:txBody>
          <a:bodyPr wrap="none" lIns="0" tIns="18288" rIns="0" bIns="18288" anchor="ctr"/>
          <a:lstStyle/>
          <a:p>
            <a:pPr algn="ctr">
              <a:lnSpc>
                <a:spcPct val="85000"/>
              </a:lnSpc>
            </a:pPr>
            <a:endParaRPr lang="en-US" sz="800" b="1">
              <a:solidFill>
                <a:srgbClr val="FFFFFF"/>
              </a:solidFill>
              <a:latin typeface="Calibri" charset="0"/>
            </a:endParaRPr>
          </a:p>
        </p:txBody>
      </p:sp>
      <p:cxnSp>
        <p:nvCxnSpPr>
          <p:cNvPr id="12346" name="AutoShape 70"/>
          <p:cNvCxnSpPr>
            <a:cxnSpLocks noChangeShapeType="1"/>
            <a:stCxn id="12345" idx="1"/>
            <a:endCxn id="12344" idx="1"/>
          </p:cNvCxnSpPr>
          <p:nvPr>
            <p:custDataLst>
              <p:tags r:id="rId58"/>
            </p:custDataLst>
          </p:nvPr>
        </p:nvCxnSpPr>
        <p:spPr bwMode="gray">
          <a:xfrm rot="10800000" flipH="1" flipV="1">
            <a:off x="1916114" y="2388394"/>
            <a:ext cx="1587" cy="937022"/>
          </a:xfrm>
          <a:prstGeom prst="bentConnector3">
            <a:avLst>
              <a:gd name="adj1" fmla="val -4100000"/>
            </a:avLst>
          </a:prstGeom>
          <a:noFill/>
          <a:ln w="9525">
            <a:solidFill>
              <a:srgbClr val="4D4D4D"/>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12347" name="Line 65"/>
          <p:cNvSpPr>
            <a:spLocks noChangeShapeType="1"/>
          </p:cNvSpPr>
          <p:nvPr>
            <p:custDataLst>
              <p:tags r:id="rId59"/>
            </p:custDataLst>
          </p:nvPr>
        </p:nvSpPr>
        <p:spPr bwMode="gray">
          <a:xfrm>
            <a:off x="203200" y="3988594"/>
            <a:ext cx="8777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tIns="91440" bIns="91440" anchor="ctr"/>
          <a:lstStyle/>
          <a:p>
            <a:endParaRPr lang="en-US"/>
          </a:p>
        </p:txBody>
      </p:sp>
      <p:sp>
        <p:nvSpPr>
          <p:cNvPr id="12348" name="Rectangle 66"/>
          <p:cNvSpPr>
            <a:spLocks noChangeArrowheads="1"/>
          </p:cNvSpPr>
          <p:nvPr>
            <p:custDataLst>
              <p:tags r:id="rId60"/>
            </p:custDataLst>
          </p:nvPr>
        </p:nvSpPr>
        <p:spPr bwMode="gray">
          <a:xfrm>
            <a:off x="2111376" y="4083844"/>
            <a:ext cx="6784975" cy="926306"/>
          </a:xfrm>
          <a:prstGeom prst="rect">
            <a:avLst/>
          </a:prstGeom>
          <a:solidFill>
            <a:schemeClr val="tx2"/>
          </a:solidFill>
          <a:ln w="9525">
            <a:solidFill>
              <a:schemeClr val="tx2"/>
            </a:solidFill>
            <a:miter lim="800000"/>
            <a:headEnd type="none" w="lg" len="lg"/>
            <a:tailEnd type="none" w="lg" len="lg"/>
          </a:ln>
        </p:spPr>
        <p:txBody>
          <a:bodyPr anchor="ctr" anchorCtr="1"/>
          <a:lstStyle/>
          <a:p>
            <a:pPr algn="ctr"/>
            <a:r>
              <a:rPr lang="en-US" b="1" dirty="0">
                <a:solidFill>
                  <a:srgbClr val="FFFFFF"/>
                </a:solidFill>
                <a:latin typeface="Georgia" charset="0"/>
              </a:rPr>
              <a:t>More than 1,000 institutions/providers, about 45% public institutions accounting for 70% of students with enrolment exceeding 300,000</a:t>
            </a:r>
          </a:p>
        </p:txBody>
      </p:sp>
      <p:sp>
        <p:nvSpPr>
          <p:cNvPr id="1087" name="AutoShape 12"/>
          <p:cNvSpPr>
            <a:spLocks noChangeArrowheads="1"/>
          </p:cNvSpPr>
          <p:nvPr>
            <p:custDataLst>
              <p:tags r:id="rId61"/>
            </p:custDataLst>
          </p:nvPr>
        </p:nvSpPr>
        <p:spPr bwMode="auto">
          <a:xfrm>
            <a:off x="731838" y="3670697"/>
            <a:ext cx="1071562" cy="271463"/>
          </a:xfrm>
          <a:prstGeom prst="flowChartAlternateProcess">
            <a:avLst/>
          </a:prstGeom>
          <a:solidFill>
            <a:schemeClr val="accent6">
              <a:lumMod val="50000"/>
            </a:schemeClr>
          </a:solidFill>
          <a:ln w="9525">
            <a:solidFill>
              <a:schemeClr val="accent1"/>
            </a:solidFill>
            <a:miter lim="800000"/>
            <a:headEnd type="none" w="lg" len="lg"/>
            <a:tailEnd type="none" w="lg" len="lg"/>
          </a:ln>
        </p:spPr>
        <p:txBody>
          <a:bodyPr lIns="0" tIns="18288" rIns="0" bIns="18288" anchor="ctr"/>
          <a:lstStyle/>
          <a:p>
            <a:pPr algn="ctr">
              <a:lnSpc>
                <a:spcPct val="85000"/>
              </a:lnSpc>
              <a:defRPr/>
            </a:pPr>
            <a:r>
              <a:rPr lang="en-US" sz="1050" b="1" dirty="0">
                <a:solidFill>
                  <a:schemeClr val="bg1"/>
                </a:solidFill>
                <a:latin typeface="Calibri" pitchFamily="34" charset="0"/>
                <a:ea typeface="+mn-ea"/>
                <a:cs typeface="Arial" pitchFamily="34" charset="0"/>
              </a:rPr>
              <a:t>SPM</a:t>
            </a:r>
          </a:p>
        </p:txBody>
      </p:sp>
      <p:sp>
        <p:nvSpPr>
          <p:cNvPr id="1088" name="AutoShape 10"/>
          <p:cNvSpPr>
            <a:spLocks noChangeArrowheads="1"/>
          </p:cNvSpPr>
          <p:nvPr>
            <p:custDataLst>
              <p:tags r:id="rId62"/>
            </p:custDataLst>
          </p:nvPr>
        </p:nvSpPr>
        <p:spPr bwMode="auto">
          <a:xfrm>
            <a:off x="731838" y="2700338"/>
            <a:ext cx="1071562" cy="159544"/>
          </a:xfrm>
          <a:prstGeom prst="flowChartAlternateProcess">
            <a:avLst/>
          </a:prstGeom>
          <a:solidFill>
            <a:schemeClr val="accent6">
              <a:lumMod val="50000"/>
            </a:schemeClr>
          </a:solidFill>
          <a:ln w="9525">
            <a:solidFill>
              <a:srgbClr val="79A2B3"/>
            </a:solidFill>
            <a:miter lim="800000"/>
            <a:headEnd type="none" w="lg" len="lg"/>
            <a:tailEnd type="none" w="lg" len="lg"/>
          </a:ln>
        </p:spPr>
        <p:txBody>
          <a:bodyPr lIns="0" tIns="18288" rIns="0" bIns="18288" anchor="ctr"/>
          <a:lstStyle/>
          <a:p>
            <a:pPr algn="ctr">
              <a:lnSpc>
                <a:spcPct val="85000"/>
              </a:lnSpc>
              <a:defRPr/>
            </a:pPr>
            <a:r>
              <a:rPr lang="en-US" sz="1050" b="1" dirty="0">
                <a:solidFill>
                  <a:schemeClr val="bg1"/>
                </a:solidFill>
                <a:latin typeface="Calibri" pitchFamily="34" charset="0"/>
                <a:ea typeface="+mn-ea"/>
                <a:cs typeface="Arial" pitchFamily="34" charset="0"/>
              </a:rPr>
              <a:t>CC Cert</a:t>
            </a:r>
          </a:p>
        </p:txBody>
      </p:sp>
      <p:sp>
        <p:nvSpPr>
          <p:cNvPr id="68" name="TextBox 67"/>
          <p:cNvSpPr txBox="1"/>
          <p:nvPr/>
        </p:nvSpPr>
        <p:spPr>
          <a:xfrm>
            <a:off x="0" y="0"/>
            <a:ext cx="8991600" cy="646331"/>
          </a:xfrm>
          <a:prstGeom prst="rect">
            <a:avLst/>
          </a:prstGeom>
          <a:no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US" sz="3600" b="1" dirty="0" smtClean="0">
                <a:effectLst>
                  <a:outerShdw blurRad="38100" dist="38100" dir="2700000" algn="tl">
                    <a:srgbClr val="DDDDDD"/>
                  </a:outerShdw>
                </a:effectLst>
              </a:rPr>
              <a:t>Multiplicity in governance and delivery</a:t>
            </a:r>
          </a:p>
        </p:txBody>
      </p:sp>
      <p:sp>
        <p:nvSpPr>
          <p:cNvPr id="12352" name="Rectangle 3"/>
          <p:cNvSpPr>
            <a:spLocks noChangeArrowheads="1"/>
          </p:cNvSpPr>
          <p:nvPr/>
        </p:nvSpPr>
        <p:spPr bwMode="gray">
          <a:xfrm>
            <a:off x="541339" y="4692254"/>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lg" len="lg"/>
              </a14:hiddenLine>
            </a:ext>
          </a:extLst>
        </p:spPr>
        <p:txBody>
          <a:bodyPr lIns="0" tIns="0" rIns="0" bIns="0" anchor="b"/>
          <a:lstStyle/>
          <a:p>
            <a:pPr>
              <a:lnSpc>
                <a:spcPct val="90000"/>
              </a:lnSpc>
            </a:pPr>
            <a:endParaRPr lang="en-US" sz="1000" b="1">
              <a:solidFill>
                <a:srgbClr val="000000"/>
              </a:solidFill>
            </a:endParaRPr>
          </a:p>
          <a:p>
            <a:pPr>
              <a:lnSpc>
                <a:spcPct val="90000"/>
              </a:lnSpc>
            </a:pPr>
            <a:r>
              <a:rPr lang="en-US" sz="1000" b="1">
                <a:solidFill>
                  <a:srgbClr val="000000"/>
                </a:solidFill>
              </a:rPr>
              <a:t>Source: BCG 2011</a:t>
            </a:r>
          </a:p>
        </p:txBody>
      </p:sp>
    </p:spTree>
    <p:extLst>
      <p:ext uri="{BB962C8B-B14F-4D97-AF65-F5344CB8AC3E}">
        <p14:creationId xmlns:p14="http://schemas.microsoft.com/office/powerpoint/2010/main" val="2312019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4.png"/>
          <p:cNvPicPr/>
          <p:nvPr/>
        </p:nvPicPr>
        <p:blipFill>
          <a:blip r:embed="rId2" cstate="print"/>
          <a:stretch>
            <a:fillRect/>
          </a:stretch>
        </p:blipFill>
        <p:spPr>
          <a:xfrm>
            <a:off x="914400" y="904240"/>
            <a:ext cx="7315200" cy="3115310"/>
          </a:xfrm>
          <a:prstGeom prst="rect">
            <a:avLst/>
          </a:prstGeom>
        </p:spPr>
      </p:pic>
      <p:sp>
        <p:nvSpPr>
          <p:cNvPr id="4" name="TextBox 3"/>
          <p:cNvSpPr txBox="1"/>
          <p:nvPr/>
        </p:nvSpPr>
        <p:spPr>
          <a:xfrm>
            <a:off x="533400" y="4324350"/>
            <a:ext cx="8077200" cy="615553"/>
          </a:xfrm>
          <a:prstGeom prst="rect">
            <a:avLst/>
          </a:prstGeom>
          <a:noFill/>
        </p:spPr>
        <p:txBody>
          <a:bodyPr wrap="square" rtlCol="0">
            <a:spAutoFit/>
          </a:bodyPr>
          <a:lstStyle/>
          <a:p>
            <a:r>
              <a:rPr lang="en-US" b="1" dirty="0" smtClean="0"/>
              <a:t>Source</a:t>
            </a:r>
            <a:r>
              <a:rPr lang="en-US" dirty="0" smtClean="0"/>
              <a:t>: </a:t>
            </a:r>
            <a:r>
              <a:rPr lang="en-US" sz="1600" dirty="0" smtClean="0"/>
              <a:t>The 11</a:t>
            </a:r>
            <a:r>
              <a:rPr lang="en-US" sz="1600" baseline="30000" dirty="0" smtClean="0"/>
              <a:t>th</a:t>
            </a:r>
            <a:r>
              <a:rPr lang="en-US" sz="1600" dirty="0" smtClean="0"/>
              <a:t> Malaysia Plan, Economic </a:t>
            </a:r>
            <a:r>
              <a:rPr lang="en-US" sz="1600" dirty="0"/>
              <a:t>Planning Unit, Prime Minister’s </a:t>
            </a:r>
            <a:r>
              <a:rPr lang="en-US" sz="1600" dirty="0" smtClean="0"/>
              <a:t>Department (2015) </a:t>
            </a:r>
            <a:endParaRPr lang="en-US" sz="1600" dirty="0"/>
          </a:p>
          <a:p>
            <a:r>
              <a:rPr lang="en-US" sz="1600" dirty="0" smtClean="0"/>
              <a:t> </a:t>
            </a:r>
            <a:endParaRPr lang="en-US" sz="1600" dirty="0"/>
          </a:p>
        </p:txBody>
      </p:sp>
      <p:sp>
        <p:nvSpPr>
          <p:cNvPr id="5" name="Rectangle 4"/>
          <p:cNvSpPr/>
          <p:nvPr/>
        </p:nvSpPr>
        <p:spPr>
          <a:xfrm>
            <a:off x="1447800" y="133350"/>
            <a:ext cx="6553200" cy="369332"/>
          </a:xfrm>
          <a:prstGeom prst="rect">
            <a:avLst/>
          </a:prstGeom>
        </p:spPr>
        <p:txBody>
          <a:bodyPr wrap="square">
            <a:spAutoFit/>
          </a:bodyPr>
          <a:lstStyle/>
          <a:p>
            <a:pPr algn="ctr"/>
            <a:r>
              <a:rPr lang="en-GB" b="1" dirty="0"/>
              <a:t>Institutions for Technical and Vocational Education and Training</a:t>
            </a:r>
            <a:endParaRPr lang="en-MY" dirty="0"/>
          </a:p>
        </p:txBody>
      </p:sp>
    </p:spTree>
    <p:extLst>
      <p:ext uri="{BB962C8B-B14F-4D97-AF65-F5344CB8AC3E}">
        <p14:creationId xmlns:p14="http://schemas.microsoft.com/office/powerpoint/2010/main" val="2223061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528639" y="3613548"/>
            <a:ext cx="1508125" cy="364331"/>
          </a:xfrm>
          <a:prstGeom prst="rect">
            <a:avLst/>
          </a:prstGeom>
          <a:solidFill>
            <a:srgbClr val="800080"/>
          </a:solidFill>
          <a:ln w="9360">
            <a:solidFill>
              <a:srgbClr val="800080"/>
            </a:solidFill>
            <a:miter lim="800000"/>
            <a:headEnd/>
            <a:tailEnd/>
          </a:ln>
        </p:spPr>
        <p:txBody>
          <a:bodyPr wrap="none" lIns="90000" tIns="91440" rIns="90000" bIns="91440" anchor="ctr"/>
          <a:lstStyle/>
          <a:p>
            <a:pPr eaLnBrk="0" hangingPunct="0">
              <a:tabLst>
                <a:tab pos="723900" algn="l"/>
                <a:tab pos="1447800" algn="l"/>
              </a:tabLst>
            </a:pPr>
            <a:r>
              <a:rPr lang="en-US" sz="1200" b="1">
                <a:solidFill>
                  <a:srgbClr val="FFFFFF"/>
                </a:solidFill>
                <a:latin typeface="Calibri" charset="0"/>
              </a:rPr>
              <a:t>Level 1</a:t>
            </a:r>
          </a:p>
          <a:p>
            <a:pPr eaLnBrk="0" hangingPunct="0">
              <a:tabLst>
                <a:tab pos="723900" algn="l"/>
                <a:tab pos="1447800" algn="l"/>
              </a:tabLst>
            </a:pPr>
            <a:r>
              <a:rPr lang="en-US" sz="1200" b="1">
                <a:solidFill>
                  <a:srgbClr val="FFFFFF"/>
                </a:solidFill>
                <a:latin typeface="Calibri" charset="0"/>
              </a:rPr>
              <a:t>(Certificate)</a:t>
            </a:r>
          </a:p>
        </p:txBody>
      </p:sp>
      <p:sp>
        <p:nvSpPr>
          <p:cNvPr id="14338" name="Rectangle 3"/>
          <p:cNvSpPr>
            <a:spLocks noChangeArrowheads="1"/>
          </p:cNvSpPr>
          <p:nvPr/>
        </p:nvSpPr>
        <p:spPr bwMode="auto">
          <a:xfrm>
            <a:off x="528639" y="3177779"/>
            <a:ext cx="1508125" cy="361950"/>
          </a:xfrm>
          <a:prstGeom prst="rect">
            <a:avLst/>
          </a:prstGeom>
          <a:solidFill>
            <a:srgbClr val="800080"/>
          </a:solidFill>
          <a:ln w="9360">
            <a:solidFill>
              <a:srgbClr val="800080"/>
            </a:solidFill>
            <a:miter lim="800000"/>
            <a:headEnd/>
            <a:tailEnd/>
          </a:ln>
        </p:spPr>
        <p:txBody>
          <a:bodyPr wrap="none" lIns="90000" tIns="91440" rIns="90000" bIns="91440" anchor="ctr"/>
          <a:lstStyle/>
          <a:p>
            <a:pPr eaLnBrk="0" hangingPunct="0">
              <a:tabLst>
                <a:tab pos="723900" algn="l"/>
                <a:tab pos="1447800" algn="l"/>
              </a:tabLst>
            </a:pPr>
            <a:r>
              <a:rPr lang="en-US" sz="1200" b="1">
                <a:solidFill>
                  <a:srgbClr val="FFFFFF"/>
                </a:solidFill>
                <a:latin typeface="Calibri" charset="0"/>
              </a:rPr>
              <a:t>Level 2</a:t>
            </a:r>
          </a:p>
          <a:p>
            <a:pPr eaLnBrk="0" hangingPunct="0">
              <a:tabLst>
                <a:tab pos="723900" algn="l"/>
                <a:tab pos="1447800" algn="l"/>
              </a:tabLst>
            </a:pPr>
            <a:r>
              <a:rPr lang="en-US" sz="1200" b="1">
                <a:solidFill>
                  <a:srgbClr val="FFFFFF"/>
                </a:solidFill>
                <a:latin typeface="Calibri" charset="0"/>
              </a:rPr>
              <a:t>(Certificate)</a:t>
            </a:r>
          </a:p>
        </p:txBody>
      </p:sp>
      <p:sp>
        <p:nvSpPr>
          <p:cNvPr id="14339" name="Rectangle 4"/>
          <p:cNvSpPr>
            <a:spLocks noChangeArrowheads="1"/>
          </p:cNvSpPr>
          <p:nvPr/>
        </p:nvSpPr>
        <p:spPr bwMode="auto">
          <a:xfrm>
            <a:off x="528639" y="2683669"/>
            <a:ext cx="1508125" cy="361950"/>
          </a:xfrm>
          <a:prstGeom prst="rect">
            <a:avLst/>
          </a:prstGeom>
          <a:solidFill>
            <a:srgbClr val="800080"/>
          </a:solidFill>
          <a:ln w="9360">
            <a:solidFill>
              <a:srgbClr val="800080"/>
            </a:solidFill>
            <a:miter lim="800000"/>
            <a:headEnd/>
            <a:tailEnd/>
          </a:ln>
        </p:spPr>
        <p:txBody>
          <a:bodyPr wrap="none" lIns="90000" tIns="91440" rIns="90000" bIns="91440" anchor="ctr"/>
          <a:lstStyle/>
          <a:p>
            <a:pPr eaLnBrk="0" hangingPunct="0">
              <a:tabLst>
                <a:tab pos="723900" algn="l"/>
                <a:tab pos="1447800" algn="l"/>
              </a:tabLst>
            </a:pPr>
            <a:r>
              <a:rPr lang="en-US" sz="1200" b="1">
                <a:solidFill>
                  <a:srgbClr val="FFFFFF"/>
                </a:solidFill>
                <a:latin typeface="Calibri" charset="0"/>
              </a:rPr>
              <a:t>Level 3</a:t>
            </a:r>
          </a:p>
          <a:p>
            <a:pPr eaLnBrk="0" hangingPunct="0">
              <a:tabLst>
                <a:tab pos="723900" algn="l"/>
                <a:tab pos="1447800" algn="l"/>
              </a:tabLst>
            </a:pPr>
            <a:r>
              <a:rPr lang="en-US" sz="1200" b="1">
                <a:solidFill>
                  <a:srgbClr val="FFFFFF"/>
                </a:solidFill>
                <a:latin typeface="Calibri" charset="0"/>
              </a:rPr>
              <a:t>(Certificate)</a:t>
            </a:r>
          </a:p>
        </p:txBody>
      </p:sp>
      <p:sp>
        <p:nvSpPr>
          <p:cNvPr id="14340" name="Rectangle 5"/>
          <p:cNvSpPr>
            <a:spLocks noChangeArrowheads="1"/>
          </p:cNvSpPr>
          <p:nvPr/>
        </p:nvSpPr>
        <p:spPr bwMode="auto">
          <a:xfrm>
            <a:off x="528639" y="2188369"/>
            <a:ext cx="1508125" cy="361950"/>
          </a:xfrm>
          <a:prstGeom prst="rect">
            <a:avLst/>
          </a:prstGeom>
          <a:solidFill>
            <a:srgbClr val="800080"/>
          </a:solidFill>
          <a:ln w="9360">
            <a:solidFill>
              <a:srgbClr val="800080"/>
            </a:solidFill>
            <a:miter lim="800000"/>
            <a:headEnd/>
            <a:tailEnd/>
          </a:ln>
        </p:spPr>
        <p:txBody>
          <a:bodyPr wrap="none" lIns="90000" tIns="91440" rIns="90000" bIns="91440" anchor="ctr"/>
          <a:lstStyle/>
          <a:p>
            <a:pPr eaLnBrk="0" hangingPunct="0">
              <a:tabLst>
                <a:tab pos="723900" algn="l"/>
                <a:tab pos="1447800" algn="l"/>
              </a:tabLst>
            </a:pPr>
            <a:r>
              <a:rPr lang="en-US" sz="1200" b="1">
                <a:solidFill>
                  <a:srgbClr val="FFFFFF"/>
                </a:solidFill>
                <a:latin typeface="Calibri" charset="0"/>
              </a:rPr>
              <a:t>Level 4</a:t>
            </a:r>
          </a:p>
          <a:p>
            <a:pPr eaLnBrk="0" hangingPunct="0">
              <a:tabLst>
                <a:tab pos="723900" algn="l"/>
                <a:tab pos="1447800" algn="l"/>
              </a:tabLst>
            </a:pPr>
            <a:r>
              <a:rPr lang="en-US" sz="1200" b="1">
                <a:solidFill>
                  <a:srgbClr val="FFFFFF"/>
                </a:solidFill>
                <a:latin typeface="Calibri" charset="0"/>
              </a:rPr>
              <a:t>(Diploma)</a:t>
            </a:r>
          </a:p>
        </p:txBody>
      </p:sp>
      <p:sp>
        <p:nvSpPr>
          <p:cNvPr id="14341" name="Rectangle 6"/>
          <p:cNvSpPr>
            <a:spLocks noChangeArrowheads="1"/>
          </p:cNvSpPr>
          <p:nvPr/>
        </p:nvSpPr>
        <p:spPr bwMode="auto">
          <a:xfrm>
            <a:off x="528639" y="1694260"/>
            <a:ext cx="1508125" cy="361950"/>
          </a:xfrm>
          <a:prstGeom prst="rect">
            <a:avLst/>
          </a:prstGeom>
          <a:solidFill>
            <a:srgbClr val="800080"/>
          </a:solidFill>
          <a:ln w="9360">
            <a:solidFill>
              <a:srgbClr val="800080"/>
            </a:solidFill>
            <a:miter lim="800000"/>
            <a:headEnd/>
            <a:tailEnd/>
          </a:ln>
        </p:spPr>
        <p:txBody>
          <a:bodyPr wrap="none" lIns="90000" tIns="91440" rIns="90000" bIns="91440" anchor="ctr"/>
          <a:lstStyle/>
          <a:p>
            <a:pPr eaLnBrk="0" hangingPunct="0">
              <a:tabLst>
                <a:tab pos="723900" algn="l"/>
                <a:tab pos="1447800" algn="l"/>
              </a:tabLst>
            </a:pPr>
            <a:r>
              <a:rPr lang="en-US" sz="1200" b="1">
                <a:solidFill>
                  <a:srgbClr val="FFFFFF"/>
                </a:solidFill>
                <a:latin typeface="Calibri" charset="0"/>
              </a:rPr>
              <a:t>Level 5</a:t>
            </a:r>
          </a:p>
          <a:p>
            <a:pPr eaLnBrk="0" hangingPunct="0">
              <a:tabLst>
                <a:tab pos="723900" algn="l"/>
                <a:tab pos="1447800" algn="l"/>
              </a:tabLst>
            </a:pPr>
            <a:r>
              <a:rPr lang="en-US" sz="1200" b="1">
                <a:solidFill>
                  <a:srgbClr val="FFFFFF"/>
                </a:solidFill>
                <a:latin typeface="Calibri" charset="0"/>
              </a:rPr>
              <a:t>(Advanced Diploma)</a:t>
            </a:r>
          </a:p>
        </p:txBody>
      </p:sp>
      <p:sp>
        <p:nvSpPr>
          <p:cNvPr id="14342" name="Rectangle 7"/>
          <p:cNvSpPr>
            <a:spLocks noChangeArrowheads="1"/>
          </p:cNvSpPr>
          <p:nvPr/>
        </p:nvSpPr>
        <p:spPr bwMode="auto">
          <a:xfrm>
            <a:off x="6019800" y="1054894"/>
            <a:ext cx="2903538" cy="526256"/>
          </a:xfrm>
          <a:prstGeom prst="rect">
            <a:avLst/>
          </a:prstGeom>
          <a:solidFill>
            <a:srgbClr val="800080"/>
          </a:solidFill>
          <a:ln w="9360">
            <a:solidFill>
              <a:srgbClr val="800080"/>
            </a:solidFill>
            <a:miter lim="800000"/>
            <a:headEnd/>
            <a:tailEnd/>
          </a:ln>
        </p:spPr>
        <p:txBody>
          <a:bodyPr wrap="none" lIns="90000" tIns="91440" rIns="90000" bIns="91440" anchor="ctr"/>
          <a:lstStyle/>
          <a:p>
            <a:pPr algn="ctr" eaLnBrk="0" hangingPunct="0">
              <a:tabLst>
                <a:tab pos="723900" algn="l"/>
                <a:tab pos="1447800" algn="l"/>
                <a:tab pos="2171700" algn="l"/>
                <a:tab pos="2895600" algn="l"/>
              </a:tabLst>
            </a:pPr>
            <a:r>
              <a:rPr lang="en-US" sz="1600" b="1" dirty="0">
                <a:solidFill>
                  <a:srgbClr val="FFFFFF"/>
                </a:solidFill>
                <a:latin typeface="Calibri" charset="0"/>
              </a:rPr>
              <a:t>Vocational &amp; Technical  Sector  </a:t>
            </a:r>
          </a:p>
          <a:p>
            <a:pPr algn="ctr" eaLnBrk="0" hangingPunct="0">
              <a:tabLst>
                <a:tab pos="723900" algn="l"/>
                <a:tab pos="1447800" algn="l"/>
                <a:tab pos="2171700" algn="l"/>
                <a:tab pos="2895600" algn="l"/>
              </a:tabLst>
            </a:pPr>
            <a:r>
              <a:rPr lang="en-US" sz="1600" b="1" dirty="0">
                <a:solidFill>
                  <a:srgbClr val="FFFFFF"/>
                </a:solidFill>
                <a:latin typeface="Calibri" charset="0"/>
              </a:rPr>
              <a:t>(MQA, 670 Act)</a:t>
            </a:r>
          </a:p>
        </p:txBody>
      </p:sp>
      <p:sp>
        <p:nvSpPr>
          <p:cNvPr id="14343" name="Rectangle 8"/>
          <p:cNvSpPr>
            <a:spLocks noChangeArrowheads="1"/>
          </p:cNvSpPr>
          <p:nvPr/>
        </p:nvSpPr>
        <p:spPr bwMode="auto">
          <a:xfrm>
            <a:off x="2193926" y="1054894"/>
            <a:ext cx="3673475" cy="526256"/>
          </a:xfrm>
          <a:prstGeom prst="rect">
            <a:avLst/>
          </a:prstGeom>
          <a:solidFill>
            <a:srgbClr val="800080"/>
          </a:solidFill>
          <a:ln w="9360">
            <a:solidFill>
              <a:srgbClr val="800080"/>
            </a:solidFill>
            <a:miter lim="800000"/>
            <a:headEnd/>
            <a:tailEnd/>
          </a:ln>
        </p:spPr>
        <p:txBody>
          <a:bodyPr wrap="none" lIns="90000" tIns="91440" rIns="90000" bIns="91440" anchor="ctr"/>
          <a:lstStyle/>
          <a:p>
            <a:pPr algn="ctr" eaLnBrk="0" hangingPunct="0">
              <a:tabLst>
                <a:tab pos="723900" algn="l"/>
                <a:tab pos="1447800" algn="l"/>
                <a:tab pos="2171700" algn="l"/>
                <a:tab pos="2895600" algn="l"/>
              </a:tabLst>
            </a:pPr>
            <a:r>
              <a:rPr lang="en-US" sz="1600" b="1">
                <a:solidFill>
                  <a:srgbClr val="FFFFFF"/>
                </a:solidFill>
                <a:latin typeface="Calibri" charset="0"/>
              </a:rPr>
              <a:t>Skill Sector</a:t>
            </a:r>
          </a:p>
          <a:p>
            <a:pPr algn="ctr" eaLnBrk="0" hangingPunct="0">
              <a:tabLst>
                <a:tab pos="723900" algn="l"/>
                <a:tab pos="1447800" algn="l"/>
                <a:tab pos="2171700" algn="l"/>
                <a:tab pos="2895600" algn="l"/>
              </a:tabLst>
            </a:pPr>
            <a:r>
              <a:rPr lang="en-US" sz="1600" b="1">
                <a:solidFill>
                  <a:srgbClr val="FFFFFF"/>
                </a:solidFill>
                <a:latin typeface="Calibri" charset="0"/>
              </a:rPr>
              <a:t>(DSD,  652 Act)</a:t>
            </a:r>
          </a:p>
        </p:txBody>
      </p:sp>
      <p:sp>
        <p:nvSpPr>
          <p:cNvPr id="14344" name="AutoShape 9"/>
          <p:cNvSpPr>
            <a:spLocks noChangeArrowheads="1"/>
          </p:cNvSpPr>
          <p:nvPr/>
        </p:nvSpPr>
        <p:spPr bwMode="auto">
          <a:xfrm>
            <a:off x="6400801" y="1657350"/>
            <a:ext cx="773113" cy="787004"/>
          </a:xfrm>
          <a:prstGeom prst="flowChartAlternateProcess">
            <a:avLst/>
          </a:prstGeom>
          <a:solidFill>
            <a:srgbClr val="C6D9F1"/>
          </a:solidFill>
          <a:ln w="9360">
            <a:solidFill>
              <a:srgbClr val="C0504D"/>
            </a:solidFill>
            <a:miter lim="800000"/>
            <a:headEnd/>
            <a:tailEnd/>
          </a:ln>
        </p:spPr>
        <p:txBody>
          <a:bodyPr wrap="none" lIns="0" tIns="64080" rIns="0" bIns="18360" anchor="ctr"/>
          <a:lstStyle/>
          <a:p>
            <a:pPr eaLnBrk="0" hangingPunct="0">
              <a:lnSpc>
                <a:spcPct val="85000"/>
              </a:lnSpc>
              <a:tabLst>
                <a:tab pos="723900" algn="l"/>
              </a:tabLst>
            </a:pPr>
            <a:r>
              <a:rPr lang="en-US" sz="1200" b="1">
                <a:solidFill>
                  <a:srgbClr val="000000"/>
                </a:solidFill>
                <a:latin typeface="Calibri" charset="0"/>
              </a:rPr>
              <a:t>Poli-</a:t>
            </a:r>
            <a:br>
              <a:rPr lang="en-US" sz="1200" b="1">
                <a:solidFill>
                  <a:srgbClr val="000000"/>
                </a:solidFill>
                <a:latin typeface="Calibri" charset="0"/>
              </a:rPr>
            </a:br>
            <a:r>
              <a:rPr lang="en-US" sz="1200" b="1">
                <a:solidFill>
                  <a:srgbClr val="000000"/>
                </a:solidFill>
                <a:latin typeface="Calibri" charset="0"/>
              </a:rPr>
              <a:t>teknik</a:t>
            </a:r>
          </a:p>
          <a:p>
            <a:pPr eaLnBrk="0" hangingPunct="0">
              <a:lnSpc>
                <a:spcPct val="85000"/>
              </a:lnSpc>
              <a:tabLst>
                <a:tab pos="723900" algn="l"/>
              </a:tabLst>
            </a:pPr>
            <a:endParaRPr lang="en-US" sz="1200" b="1">
              <a:solidFill>
                <a:srgbClr val="000000"/>
              </a:solidFill>
              <a:latin typeface="Calibri" charset="0"/>
            </a:endParaRPr>
          </a:p>
          <a:p>
            <a:pPr eaLnBrk="0" hangingPunct="0">
              <a:lnSpc>
                <a:spcPct val="85000"/>
              </a:lnSpc>
              <a:buSzPct val="45000"/>
              <a:buFont typeface="Wingdings 2" charset="0"/>
              <a:buChar char=""/>
              <a:tabLst>
                <a:tab pos="723900" algn="l"/>
              </a:tabLst>
            </a:pPr>
            <a:r>
              <a:rPr lang="en-US" sz="1200" b="1">
                <a:solidFill>
                  <a:srgbClr val="000000"/>
                </a:solidFill>
                <a:latin typeface="Calibri" charset="0"/>
              </a:rPr>
              <a:t> </a:t>
            </a:r>
            <a:r>
              <a:rPr lang="en-US" sz="1200">
                <a:solidFill>
                  <a:srgbClr val="000000"/>
                </a:solidFill>
                <a:latin typeface="Calibri" charset="0"/>
              </a:rPr>
              <a:t>Diploma/</a:t>
            </a:r>
            <a:br>
              <a:rPr lang="en-US" sz="1200">
                <a:solidFill>
                  <a:srgbClr val="000000"/>
                </a:solidFill>
                <a:latin typeface="Calibri" charset="0"/>
              </a:rPr>
            </a:br>
            <a:r>
              <a:rPr lang="en-US" sz="1200">
                <a:solidFill>
                  <a:srgbClr val="000000"/>
                </a:solidFill>
                <a:latin typeface="Calibri" charset="0"/>
              </a:rPr>
              <a:t>Adv. Dip</a:t>
            </a:r>
          </a:p>
        </p:txBody>
      </p:sp>
      <p:sp>
        <p:nvSpPr>
          <p:cNvPr id="14345" name="AutoShape 10"/>
          <p:cNvSpPr>
            <a:spLocks noChangeArrowheads="1"/>
          </p:cNvSpPr>
          <p:nvPr/>
        </p:nvSpPr>
        <p:spPr bwMode="auto">
          <a:xfrm>
            <a:off x="6470650" y="2865835"/>
            <a:ext cx="763588" cy="1163240"/>
          </a:xfrm>
          <a:prstGeom prst="flowChartAlternateProcess">
            <a:avLst/>
          </a:prstGeom>
          <a:solidFill>
            <a:srgbClr val="C6D9F1"/>
          </a:solidFill>
          <a:ln w="9360">
            <a:solidFill>
              <a:srgbClr val="C0504D"/>
            </a:solidFill>
            <a:miter lim="800000"/>
            <a:headEnd/>
            <a:tailEnd/>
          </a:ln>
        </p:spPr>
        <p:txBody>
          <a:bodyPr wrap="none" lIns="0" tIns="64080" rIns="0" bIns="18360" anchor="ctr"/>
          <a:lstStyle/>
          <a:p>
            <a:pPr eaLnBrk="0" hangingPunct="0">
              <a:lnSpc>
                <a:spcPct val="85000"/>
              </a:lnSpc>
              <a:tabLst>
                <a:tab pos="723900" algn="l"/>
              </a:tabLst>
            </a:pPr>
            <a:r>
              <a:rPr lang="en-US" sz="1200" b="1">
                <a:solidFill>
                  <a:srgbClr val="000000"/>
                </a:solidFill>
                <a:latin typeface="Calibri" charset="0"/>
              </a:rPr>
              <a:t>Kolej</a:t>
            </a:r>
          </a:p>
          <a:p>
            <a:pPr eaLnBrk="0" hangingPunct="0">
              <a:lnSpc>
                <a:spcPct val="85000"/>
              </a:lnSpc>
              <a:tabLst>
                <a:tab pos="723900" algn="l"/>
              </a:tabLst>
            </a:pPr>
            <a:r>
              <a:rPr lang="en-US" sz="1200" b="1">
                <a:solidFill>
                  <a:srgbClr val="000000"/>
                </a:solidFill>
                <a:latin typeface="Calibri" charset="0"/>
              </a:rPr>
              <a:t>Komuniti</a:t>
            </a:r>
          </a:p>
          <a:p>
            <a:pPr eaLnBrk="0" hangingPunct="0">
              <a:lnSpc>
                <a:spcPct val="85000"/>
              </a:lnSpc>
              <a:tabLst>
                <a:tab pos="723900" algn="l"/>
              </a:tabLst>
            </a:pPr>
            <a:endParaRPr lang="en-US" sz="1200" b="1">
              <a:solidFill>
                <a:srgbClr val="000000"/>
              </a:solidFill>
              <a:latin typeface="Calibri" charset="0"/>
            </a:endParaRPr>
          </a:p>
          <a:p>
            <a:pPr eaLnBrk="0" hangingPunct="0">
              <a:lnSpc>
                <a:spcPct val="85000"/>
              </a:lnSpc>
              <a:tabLst>
                <a:tab pos="723900" algn="l"/>
              </a:tabLst>
            </a:pPr>
            <a:endParaRPr lang="en-US" sz="1200" b="1">
              <a:solidFill>
                <a:srgbClr val="000000"/>
              </a:solidFill>
              <a:latin typeface="Calibri" charset="0"/>
            </a:endParaRPr>
          </a:p>
          <a:p>
            <a:pPr eaLnBrk="0" hangingPunct="0">
              <a:lnSpc>
                <a:spcPct val="85000"/>
              </a:lnSpc>
              <a:buClr>
                <a:srgbClr val="1F497D"/>
              </a:buClr>
              <a:buSzPct val="45000"/>
              <a:buFont typeface="Wingdings 2" charset="0"/>
              <a:buChar char=""/>
              <a:tabLst>
                <a:tab pos="723900" algn="l"/>
              </a:tabLst>
            </a:pPr>
            <a:r>
              <a:rPr lang="en-US" sz="1200" b="1">
                <a:solidFill>
                  <a:srgbClr val="000000"/>
                </a:solidFill>
                <a:latin typeface="Calibri" charset="0"/>
              </a:rPr>
              <a:t> </a:t>
            </a:r>
            <a:r>
              <a:rPr lang="en-US" sz="1200">
                <a:solidFill>
                  <a:srgbClr val="000000"/>
                </a:solidFill>
                <a:latin typeface="Calibri" charset="0"/>
              </a:rPr>
              <a:t>SMKK</a:t>
            </a:r>
          </a:p>
        </p:txBody>
      </p:sp>
      <p:sp>
        <p:nvSpPr>
          <p:cNvPr id="14346" name="AutoShape 11"/>
          <p:cNvSpPr>
            <a:spLocks noChangeArrowheads="1"/>
          </p:cNvSpPr>
          <p:nvPr/>
        </p:nvSpPr>
        <p:spPr bwMode="auto">
          <a:xfrm>
            <a:off x="2232025" y="1693069"/>
            <a:ext cx="763588" cy="808435"/>
          </a:xfrm>
          <a:prstGeom prst="flowChartAlternateProcess">
            <a:avLst/>
          </a:prstGeom>
          <a:solidFill>
            <a:srgbClr val="FFC000"/>
          </a:solidFill>
          <a:ln w="9360">
            <a:solidFill>
              <a:srgbClr val="F9EFBD"/>
            </a:solidFill>
            <a:miter lim="800000"/>
            <a:headEnd/>
            <a:tailEnd/>
          </a:ln>
        </p:spPr>
        <p:txBody>
          <a:bodyPr lIns="0" tIns="64080" rIns="0" bIns="18360" anchor="ctr"/>
          <a:lstStyle/>
          <a:p>
            <a:pPr eaLnBrk="0" hangingPunct="0">
              <a:lnSpc>
                <a:spcPct val="85000"/>
              </a:lnSpc>
              <a:tabLst>
                <a:tab pos="723900" algn="l"/>
              </a:tabLst>
            </a:pPr>
            <a:r>
              <a:rPr lang="en-US" sz="1200" b="1">
                <a:solidFill>
                  <a:srgbClr val="000000"/>
                </a:solidFill>
                <a:latin typeface="Calibri" charset="0"/>
              </a:rPr>
              <a:t>JMTI/</a:t>
            </a:r>
          </a:p>
          <a:p>
            <a:pPr eaLnBrk="0" hangingPunct="0">
              <a:lnSpc>
                <a:spcPct val="85000"/>
              </a:lnSpc>
              <a:tabLst>
                <a:tab pos="723900" algn="l"/>
              </a:tabLst>
            </a:pPr>
            <a:r>
              <a:rPr lang="en-US" sz="1200" b="1">
                <a:solidFill>
                  <a:srgbClr val="000000"/>
                </a:solidFill>
                <a:latin typeface="Calibri" charset="0"/>
              </a:rPr>
              <a:t>ADTEC</a:t>
            </a:r>
          </a:p>
          <a:p>
            <a:pPr eaLnBrk="0" hangingPunct="0">
              <a:lnSpc>
                <a:spcPct val="85000"/>
              </a:lnSpc>
              <a:tabLst>
                <a:tab pos="723900" algn="l"/>
              </a:tabLst>
            </a:pPr>
            <a:endParaRPr lang="en-US" sz="1200" b="1">
              <a:solidFill>
                <a:srgbClr val="000000"/>
              </a:solidFill>
              <a:latin typeface="Calibri" charset="0"/>
            </a:endParaRPr>
          </a:p>
          <a:p>
            <a:pPr eaLnBrk="0" hangingPunct="0">
              <a:lnSpc>
                <a:spcPct val="85000"/>
              </a:lnSpc>
              <a:buSzPct val="45000"/>
              <a:buFont typeface="Wingdings 2" charset="0"/>
              <a:buChar char=""/>
              <a:tabLst>
                <a:tab pos="723900" algn="l"/>
              </a:tabLst>
            </a:pPr>
            <a:r>
              <a:rPr lang="en-US" sz="1200">
                <a:solidFill>
                  <a:srgbClr val="000000"/>
                </a:solidFill>
                <a:latin typeface="Calibri" charset="0"/>
              </a:rPr>
              <a:t> DKM</a:t>
            </a:r>
          </a:p>
          <a:p>
            <a:pPr eaLnBrk="0" hangingPunct="0">
              <a:lnSpc>
                <a:spcPct val="85000"/>
              </a:lnSpc>
              <a:buSzPct val="45000"/>
              <a:buFont typeface="Wingdings 2" charset="0"/>
              <a:buChar char=""/>
              <a:tabLst>
                <a:tab pos="723900" algn="l"/>
              </a:tabLst>
            </a:pPr>
            <a:r>
              <a:rPr lang="en-US" sz="1200">
                <a:solidFill>
                  <a:srgbClr val="000000"/>
                </a:solidFill>
                <a:latin typeface="Calibri" charset="0"/>
              </a:rPr>
              <a:t> DKLM </a:t>
            </a:r>
          </a:p>
        </p:txBody>
      </p:sp>
      <p:sp>
        <p:nvSpPr>
          <p:cNvPr id="14347" name="AutoShape 13"/>
          <p:cNvSpPr>
            <a:spLocks noChangeArrowheads="1"/>
          </p:cNvSpPr>
          <p:nvPr/>
        </p:nvSpPr>
        <p:spPr bwMode="auto">
          <a:xfrm>
            <a:off x="2222501" y="2683669"/>
            <a:ext cx="765175" cy="1322785"/>
          </a:xfrm>
          <a:prstGeom prst="flowChartAlternateProcess">
            <a:avLst/>
          </a:prstGeom>
          <a:solidFill>
            <a:srgbClr val="FFC000"/>
          </a:solidFill>
          <a:ln w="9360">
            <a:solidFill>
              <a:srgbClr val="F9EFBD"/>
            </a:solidFill>
            <a:miter lim="800000"/>
            <a:headEnd/>
            <a:tailEnd/>
          </a:ln>
        </p:spPr>
        <p:txBody>
          <a:bodyPr lIns="0" tIns="64080" rIns="0" bIns="18360" anchor="ctr"/>
          <a:lstStyle/>
          <a:p>
            <a:pPr eaLnBrk="0" hangingPunct="0">
              <a:lnSpc>
                <a:spcPct val="85000"/>
              </a:lnSpc>
              <a:tabLst>
                <a:tab pos="723900" algn="l"/>
              </a:tabLst>
            </a:pPr>
            <a:r>
              <a:rPr lang="en-US" sz="1200" b="1">
                <a:solidFill>
                  <a:srgbClr val="000000"/>
                </a:solidFill>
                <a:latin typeface="Calibri" charset="0"/>
              </a:rPr>
              <a:t>ILP</a:t>
            </a:r>
          </a:p>
          <a:p>
            <a:pPr eaLnBrk="0" hangingPunct="0">
              <a:lnSpc>
                <a:spcPct val="85000"/>
              </a:lnSpc>
              <a:tabLst>
                <a:tab pos="723900" algn="l"/>
              </a:tabLst>
            </a:pPr>
            <a:endParaRPr lang="en-US" sz="1200" b="1">
              <a:solidFill>
                <a:srgbClr val="000000"/>
              </a:solidFill>
              <a:latin typeface="Calibri" charset="0"/>
            </a:endParaRPr>
          </a:p>
          <a:p>
            <a:pPr eaLnBrk="0" hangingPunct="0">
              <a:lnSpc>
                <a:spcPct val="85000"/>
              </a:lnSpc>
              <a:buClr>
                <a:srgbClr val="1F497D"/>
              </a:buClr>
              <a:buSzPct val="45000"/>
              <a:buFont typeface="Wingdings 2" charset="0"/>
              <a:buChar char=""/>
              <a:tabLst>
                <a:tab pos="723900" algn="l"/>
              </a:tabLst>
            </a:pPr>
            <a:r>
              <a:rPr lang="en-US" sz="1200" b="1">
                <a:solidFill>
                  <a:srgbClr val="000000"/>
                </a:solidFill>
                <a:latin typeface="Calibri" charset="0"/>
              </a:rPr>
              <a:t> </a:t>
            </a:r>
            <a:r>
              <a:rPr lang="en-US" sz="1200">
                <a:solidFill>
                  <a:srgbClr val="000000"/>
                </a:solidFill>
                <a:latin typeface="Calibri" charset="0"/>
              </a:rPr>
              <a:t>SKM</a:t>
            </a:r>
          </a:p>
          <a:p>
            <a:pPr eaLnBrk="0" hangingPunct="0">
              <a:lnSpc>
                <a:spcPct val="85000"/>
              </a:lnSpc>
              <a:buClr>
                <a:srgbClr val="1F497D"/>
              </a:buClr>
              <a:buSzPct val="45000"/>
              <a:buFont typeface="Wingdings 2" charset="0"/>
              <a:buChar char=""/>
              <a:tabLst>
                <a:tab pos="723900" algn="l"/>
              </a:tabLst>
            </a:pPr>
            <a:r>
              <a:rPr lang="en-US" sz="1200" b="1">
                <a:solidFill>
                  <a:srgbClr val="000000"/>
                </a:solidFill>
                <a:latin typeface="Calibri" charset="0"/>
              </a:rPr>
              <a:t> </a:t>
            </a:r>
            <a:r>
              <a:rPr lang="en-US" sz="1200">
                <a:solidFill>
                  <a:srgbClr val="000000"/>
                </a:solidFill>
                <a:latin typeface="Calibri" charset="0"/>
              </a:rPr>
              <a:t>DKM </a:t>
            </a:r>
          </a:p>
        </p:txBody>
      </p:sp>
      <p:sp>
        <p:nvSpPr>
          <p:cNvPr id="14348" name="AutoShape 14"/>
          <p:cNvSpPr>
            <a:spLocks noChangeArrowheads="1"/>
          </p:cNvSpPr>
          <p:nvPr/>
        </p:nvSpPr>
        <p:spPr bwMode="auto">
          <a:xfrm>
            <a:off x="2971800" y="2171700"/>
            <a:ext cx="914400" cy="1849041"/>
          </a:xfrm>
          <a:prstGeom prst="flowChartAlternateProcess">
            <a:avLst/>
          </a:prstGeom>
          <a:solidFill>
            <a:srgbClr val="8EB4E3"/>
          </a:solidFill>
          <a:ln w="9360">
            <a:solidFill>
              <a:srgbClr val="ACC6D0"/>
            </a:solidFill>
            <a:miter lim="800000"/>
            <a:headEnd/>
            <a:tailEnd/>
          </a:ln>
        </p:spPr>
        <p:txBody>
          <a:bodyPr lIns="0" tIns="0" rIns="0" bIns="0" anchor="ctr"/>
          <a:lstStyle/>
          <a:p>
            <a:pPr eaLnBrk="0" hangingPunct="0">
              <a:lnSpc>
                <a:spcPct val="80000"/>
              </a:lnSpc>
              <a:tabLst>
                <a:tab pos="723900" algn="l"/>
              </a:tabLst>
            </a:pPr>
            <a:r>
              <a:rPr lang="en-US" sz="1200" b="1">
                <a:solidFill>
                  <a:srgbClr val="000000"/>
                </a:solidFill>
                <a:latin typeface="Calibri" charset="0"/>
              </a:rPr>
              <a:t>Kolej Vokasional</a:t>
            </a:r>
          </a:p>
          <a:p>
            <a:pPr eaLnBrk="0" hangingPunct="0">
              <a:lnSpc>
                <a:spcPct val="80000"/>
              </a:lnSpc>
              <a:tabLst>
                <a:tab pos="723900" algn="l"/>
              </a:tabLst>
            </a:pPr>
            <a:endParaRPr lang="en-US" sz="1200" b="1">
              <a:solidFill>
                <a:srgbClr val="000000"/>
              </a:solidFill>
              <a:latin typeface="Calibri" charset="0"/>
            </a:endParaRPr>
          </a:p>
          <a:p>
            <a:pPr eaLnBrk="0" hangingPunct="0">
              <a:lnSpc>
                <a:spcPct val="80000"/>
              </a:lnSpc>
              <a:buClr>
                <a:srgbClr val="1F497D"/>
              </a:buClr>
              <a:buSzPct val="45000"/>
              <a:buFont typeface="Wingdings 2" charset="0"/>
              <a:buChar char=""/>
              <a:tabLst>
                <a:tab pos="723900" algn="l"/>
              </a:tabLst>
            </a:pPr>
            <a:r>
              <a:rPr lang="en-US" sz="1200" b="1">
                <a:solidFill>
                  <a:srgbClr val="000000"/>
                </a:solidFill>
                <a:latin typeface="Calibri" charset="0"/>
              </a:rPr>
              <a:t> </a:t>
            </a:r>
            <a:r>
              <a:rPr lang="en-US" sz="1200">
                <a:solidFill>
                  <a:srgbClr val="000000"/>
                </a:solidFill>
                <a:latin typeface="Calibri" charset="0"/>
              </a:rPr>
              <a:t>SKM</a:t>
            </a:r>
          </a:p>
          <a:p>
            <a:pPr eaLnBrk="0" hangingPunct="0">
              <a:lnSpc>
                <a:spcPct val="80000"/>
              </a:lnSpc>
              <a:buClr>
                <a:srgbClr val="1F497D"/>
              </a:buClr>
              <a:buSzPct val="45000"/>
              <a:buFont typeface="Wingdings 2" charset="0"/>
              <a:buChar char=""/>
              <a:tabLst>
                <a:tab pos="723900" algn="l"/>
              </a:tabLst>
            </a:pPr>
            <a:r>
              <a:rPr lang="en-US" sz="1200">
                <a:solidFill>
                  <a:srgbClr val="000000"/>
                </a:solidFill>
                <a:latin typeface="Calibri" charset="0"/>
              </a:rPr>
              <a:t> DKM</a:t>
            </a:r>
          </a:p>
        </p:txBody>
      </p:sp>
      <p:sp>
        <p:nvSpPr>
          <p:cNvPr id="14349" name="AutoShape 15"/>
          <p:cNvSpPr>
            <a:spLocks noChangeArrowheads="1"/>
          </p:cNvSpPr>
          <p:nvPr/>
        </p:nvSpPr>
        <p:spPr bwMode="auto">
          <a:xfrm>
            <a:off x="4749800" y="3429000"/>
            <a:ext cx="889000" cy="606029"/>
          </a:xfrm>
          <a:prstGeom prst="flowChartAlternateProcess">
            <a:avLst/>
          </a:prstGeom>
          <a:solidFill>
            <a:srgbClr val="E7C7C7"/>
          </a:solidFill>
          <a:ln w="9360">
            <a:solidFill>
              <a:srgbClr val="E7C7C7"/>
            </a:solidFill>
            <a:miter lim="800000"/>
            <a:headEnd/>
            <a:tailEnd/>
          </a:ln>
        </p:spPr>
        <p:txBody>
          <a:bodyPr lIns="0" tIns="0" rIns="0" bIns="0" anchor="ctr"/>
          <a:lstStyle/>
          <a:p>
            <a:pPr eaLnBrk="0" hangingPunct="0">
              <a:lnSpc>
                <a:spcPct val="85000"/>
              </a:lnSpc>
              <a:tabLst>
                <a:tab pos="723900" algn="l"/>
                <a:tab pos="1447800" algn="l"/>
              </a:tabLst>
            </a:pPr>
            <a:r>
              <a:rPr lang="en-US" sz="1200" b="1">
                <a:solidFill>
                  <a:srgbClr val="000000"/>
                </a:solidFill>
                <a:latin typeface="Calibri" charset="0"/>
              </a:rPr>
              <a:t>GiatMARA</a:t>
            </a:r>
          </a:p>
          <a:p>
            <a:pPr eaLnBrk="0" hangingPunct="0">
              <a:lnSpc>
                <a:spcPct val="85000"/>
              </a:lnSpc>
              <a:tabLst>
                <a:tab pos="723900" algn="l"/>
                <a:tab pos="1447800" algn="l"/>
              </a:tabLst>
            </a:pPr>
            <a:endParaRPr lang="en-US" sz="1200">
              <a:solidFill>
                <a:srgbClr val="000000"/>
              </a:solidFill>
              <a:latin typeface="Calibri" charset="0"/>
            </a:endParaRPr>
          </a:p>
          <a:p>
            <a:pPr eaLnBrk="0" hangingPunct="0">
              <a:lnSpc>
                <a:spcPct val="85000"/>
              </a:lnSpc>
              <a:buSzPct val="45000"/>
              <a:buFont typeface="Wingdings 2" charset="0"/>
              <a:buChar char=""/>
              <a:tabLst>
                <a:tab pos="723900" algn="l"/>
                <a:tab pos="1447800" algn="l"/>
              </a:tabLst>
            </a:pPr>
            <a:r>
              <a:rPr lang="en-US" sz="1200">
                <a:solidFill>
                  <a:srgbClr val="000000"/>
                </a:solidFill>
                <a:latin typeface="Calibri" charset="0"/>
              </a:rPr>
              <a:t>SKM &amp; Sijil MARA</a:t>
            </a:r>
          </a:p>
        </p:txBody>
      </p:sp>
      <p:sp>
        <p:nvSpPr>
          <p:cNvPr id="14350" name="AutoShape 16"/>
          <p:cNvSpPr>
            <a:spLocks noChangeArrowheads="1"/>
          </p:cNvSpPr>
          <p:nvPr/>
        </p:nvSpPr>
        <p:spPr bwMode="auto">
          <a:xfrm>
            <a:off x="3924301" y="1707357"/>
            <a:ext cx="765175" cy="778669"/>
          </a:xfrm>
          <a:prstGeom prst="flowChartAlternateProcess">
            <a:avLst/>
          </a:prstGeom>
          <a:solidFill>
            <a:srgbClr val="D8CEB8"/>
          </a:solidFill>
          <a:ln w="9360">
            <a:solidFill>
              <a:srgbClr val="D8CEB8"/>
            </a:solidFill>
            <a:miter lim="800000"/>
            <a:headEnd/>
            <a:tailEnd/>
          </a:ln>
        </p:spPr>
        <p:txBody>
          <a:bodyPr lIns="0" tIns="64080" rIns="0" bIns="18360" anchor="ctr"/>
          <a:lstStyle/>
          <a:p>
            <a:pPr eaLnBrk="0" hangingPunct="0">
              <a:lnSpc>
                <a:spcPct val="85000"/>
              </a:lnSpc>
              <a:tabLst>
                <a:tab pos="723900" algn="l"/>
              </a:tabLst>
            </a:pPr>
            <a:r>
              <a:rPr lang="en-US" sz="1200" b="1">
                <a:solidFill>
                  <a:srgbClr val="000000"/>
                </a:solidFill>
                <a:latin typeface="Calibri" charset="0"/>
              </a:rPr>
              <a:t>IKTBN</a:t>
            </a:r>
          </a:p>
          <a:p>
            <a:pPr eaLnBrk="0" hangingPunct="0">
              <a:lnSpc>
                <a:spcPct val="85000"/>
              </a:lnSpc>
              <a:tabLst>
                <a:tab pos="723900" algn="l"/>
              </a:tabLst>
            </a:pPr>
            <a:endParaRPr lang="en-US" sz="1200">
              <a:solidFill>
                <a:srgbClr val="000000"/>
              </a:solidFill>
              <a:latin typeface="Calibri" charset="0"/>
            </a:endParaRPr>
          </a:p>
          <a:p>
            <a:pPr eaLnBrk="0" hangingPunct="0">
              <a:lnSpc>
                <a:spcPct val="85000"/>
              </a:lnSpc>
              <a:buSzPct val="45000"/>
              <a:buFont typeface="Wingdings 2" charset="0"/>
              <a:buChar char=""/>
              <a:tabLst>
                <a:tab pos="723900" algn="l"/>
              </a:tabLst>
            </a:pPr>
            <a:r>
              <a:rPr lang="en-US" sz="1200">
                <a:solidFill>
                  <a:srgbClr val="000000"/>
                </a:solidFill>
                <a:latin typeface="Calibri" charset="0"/>
              </a:rPr>
              <a:t> DKM</a:t>
            </a:r>
          </a:p>
          <a:p>
            <a:pPr eaLnBrk="0" hangingPunct="0">
              <a:lnSpc>
                <a:spcPct val="85000"/>
              </a:lnSpc>
              <a:buSzPct val="45000"/>
              <a:buFont typeface="Wingdings 2" charset="0"/>
              <a:buChar char=""/>
              <a:tabLst>
                <a:tab pos="723900" algn="l"/>
              </a:tabLst>
            </a:pPr>
            <a:r>
              <a:rPr lang="en-US" sz="1200">
                <a:solidFill>
                  <a:srgbClr val="000000"/>
                </a:solidFill>
                <a:latin typeface="Calibri" charset="0"/>
              </a:rPr>
              <a:t> DKLM</a:t>
            </a:r>
          </a:p>
        </p:txBody>
      </p:sp>
      <p:sp>
        <p:nvSpPr>
          <p:cNvPr id="14351" name="AutoShape 17"/>
          <p:cNvSpPr>
            <a:spLocks noChangeArrowheads="1"/>
          </p:cNvSpPr>
          <p:nvPr/>
        </p:nvSpPr>
        <p:spPr bwMode="auto">
          <a:xfrm>
            <a:off x="8128001" y="3233738"/>
            <a:ext cx="765175" cy="763191"/>
          </a:xfrm>
          <a:prstGeom prst="flowChartAlternateProcess">
            <a:avLst/>
          </a:prstGeom>
          <a:solidFill>
            <a:srgbClr val="BBAD87"/>
          </a:solidFill>
          <a:ln w="9360">
            <a:solidFill>
              <a:srgbClr val="BBAD87"/>
            </a:solidFill>
            <a:miter lim="800000"/>
            <a:headEnd/>
            <a:tailEnd/>
          </a:ln>
        </p:spPr>
        <p:txBody>
          <a:bodyPr lIns="0" tIns="64080" rIns="0" bIns="18360" anchor="ctr"/>
          <a:lstStyle/>
          <a:p>
            <a:pPr eaLnBrk="0" hangingPunct="0">
              <a:lnSpc>
                <a:spcPct val="85000"/>
              </a:lnSpc>
              <a:tabLst>
                <a:tab pos="723900" algn="l"/>
              </a:tabLst>
            </a:pPr>
            <a:r>
              <a:rPr lang="en-US" sz="1200" b="1">
                <a:solidFill>
                  <a:srgbClr val="000000"/>
                </a:solidFill>
                <a:latin typeface="Calibri" charset="0"/>
              </a:rPr>
              <a:t>CIDB</a:t>
            </a:r>
          </a:p>
          <a:p>
            <a:pPr eaLnBrk="0" hangingPunct="0">
              <a:lnSpc>
                <a:spcPct val="85000"/>
              </a:lnSpc>
              <a:tabLst>
                <a:tab pos="723900" algn="l"/>
              </a:tabLst>
            </a:pPr>
            <a:endParaRPr lang="en-US" sz="1200" b="1">
              <a:solidFill>
                <a:srgbClr val="000000"/>
              </a:solidFill>
              <a:latin typeface="Calibri" charset="0"/>
            </a:endParaRPr>
          </a:p>
          <a:p>
            <a:pPr eaLnBrk="0" hangingPunct="0">
              <a:lnSpc>
                <a:spcPct val="85000"/>
              </a:lnSpc>
              <a:buSzPct val="45000"/>
              <a:buFont typeface="Wingdings 2" charset="0"/>
              <a:buChar char=""/>
              <a:tabLst>
                <a:tab pos="723900" algn="l"/>
              </a:tabLst>
            </a:pPr>
            <a:r>
              <a:rPr lang="en-US" sz="1200" b="1">
                <a:solidFill>
                  <a:srgbClr val="000000"/>
                </a:solidFill>
                <a:latin typeface="Calibri" charset="0"/>
              </a:rPr>
              <a:t> </a:t>
            </a:r>
            <a:r>
              <a:rPr lang="en-US" sz="1200">
                <a:solidFill>
                  <a:srgbClr val="000000"/>
                </a:solidFill>
                <a:latin typeface="Calibri" charset="0"/>
              </a:rPr>
              <a:t>SKK</a:t>
            </a:r>
          </a:p>
        </p:txBody>
      </p:sp>
      <p:sp>
        <p:nvSpPr>
          <p:cNvPr id="14352" name="AutoShape 18"/>
          <p:cNvSpPr>
            <a:spLocks noChangeArrowheads="1"/>
          </p:cNvSpPr>
          <p:nvPr/>
        </p:nvSpPr>
        <p:spPr bwMode="auto">
          <a:xfrm>
            <a:off x="4724400" y="2114550"/>
            <a:ext cx="812800" cy="1314450"/>
          </a:xfrm>
          <a:prstGeom prst="flowChartAlternateProcess">
            <a:avLst/>
          </a:prstGeom>
          <a:solidFill>
            <a:srgbClr val="D7E4BD"/>
          </a:solidFill>
          <a:ln w="9360">
            <a:solidFill>
              <a:srgbClr val="EEA632"/>
            </a:solidFill>
            <a:miter lim="800000"/>
            <a:headEnd/>
            <a:tailEnd/>
          </a:ln>
        </p:spPr>
        <p:txBody>
          <a:bodyPr lIns="0" tIns="64080" rIns="0" bIns="18360" anchor="ctr"/>
          <a:lstStyle/>
          <a:p>
            <a:pPr eaLnBrk="0" hangingPunct="0">
              <a:lnSpc>
                <a:spcPct val="85000"/>
              </a:lnSpc>
              <a:tabLst>
                <a:tab pos="723900" algn="l"/>
              </a:tabLst>
            </a:pPr>
            <a:r>
              <a:rPr lang="en-US" sz="1200" b="1">
                <a:solidFill>
                  <a:srgbClr val="000000"/>
                </a:solidFill>
                <a:latin typeface="Calibri" charset="0"/>
              </a:rPr>
              <a:t>Institut</a:t>
            </a:r>
          </a:p>
          <a:p>
            <a:pPr eaLnBrk="0" hangingPunct="0">
              <a:lnSpc>
                <a:spcPct val="85000"/>
              </a:lnSpc>
              <a:tabLst>
                <a:tab pos="723900" algn="l"/>
              </a:tabLst>
            </a:pPr>
            <a:r>
              <a:rPr lang="en-US" sz="1200" b="1">
                <a:solidFill>
                  <a:srgbClr val="000000"/>
                </a:solidFill>
                <a:latin typeface="Calibri" charset="0"/>
              </a:rPr>
              <a:t>Pertanian;</a:t>
            </a:r>
          </a:p>
          <a:p>
            <a:pPr eaLnBrk="0" hangingPunct="0">
              <a:lnSpc>
                <a:spcPct val="85000"/>
              </a:lnSpc>
              <a:tabLst>
                <a:tab pos="723900" algn="l"/>
              </a:tabLst>
            </a:pPr>
            <a:r>
              <a:rPr lang="en-US" sz="1200" b="1">
                <a:solidFill>
                  <a:srgbClr val="000000"/>
                </a:solidFill>
                <a:latin typeface="Calibri" charset="0"/>
              </a:rPr>
              <a:t>JKM;</a:t>
            </a:r>
          </a:p>
          <a:p>
            <a:pPr eaLnBrk="0" hangingPunct="0">
              <a:lnSpc>
                <a:spcPct val="85000"/>
              </a:lnSpc>
              <a:tabLst>
                <a:tab pos="723900" algn="l"/>
              </a:tabLst>
            </a:pPr>
            <a:r>
              <a:rPr lang="en-US" sz="1200" b="1">
                <a:solidFill>
                  <a:srgbClr val="000000"/>
                </a:solidFill>
                <a:latin typeface="Calibri" charset="0"/>
              </a:rPr>
              <a:t>ATM;</a:t>
            </a:r>
          </a:p>
          <a:p>
            <a:pPr eaLnBrk="0" hangingPunct="0">
              <a:lnSpc>
                <a:spcPct val="85000"/>
              </a:lnSpc>
              <a:tabLst>
                <a:tab pos="723900" algn="l"/>
              </a:tabLst>
            </a:pPr>
            <a:r>
              <a:rPr lang="en-US" sz="1200" b="1">
                <a:solidFill>
                  <a:srgbClr val="000000"/>
                </a:solidFill>
                <a:latin typeface="Calibri" charset="0"/>
              </a:rPr>
              <a:t>Jab Penjara</a:t>
            </a:r>
          </a:p>
          <a:p>
            <a:pPr eaLnBrk="0" hangingPunct="0">
              <a:lnSpc>
                <a:spcPct val="85000"/>
              </a:lnSpc>
              <a:tabLst>
                <a:tab pos="723900" algn="l"/>
              </a:tabLst>
            </a:pPr>
            <a:endParaRPr lang="en-US" sz="1200">
              <a:solidFill>
                <a:srgbClr val="000000"/>
              </a:solidFill>
              <a:latin typeface="Calibri" charset="0"/>
            </a:endParaRPr>
          </a:p>
          <a:p>
            <a:pPr eaLnBrk="0" hangingPunct="0">
              <a:lnSpc>
                <a:spcPct val="85000"/>
              </a:lnSpc>
              <a:buSzPct val="45000"/>
              <a:buFont typeface="Wingdings 2" charset="0"/>
              <a:buChar char=""/>
              <a:tabLst>
                <a:tab pos="723900" algn="l"/>
              </a:tabLst>
            </a:pPr>
            <a:r>
              <a:rPr lang="en-US" sz="1200">
                <a:solidFill>
                  <a:srgbClr val="000000"/>
                </a:solidFill>
                <a:latin typeface="Calibri" charset="0"/>
              </a:rPr>
              <a:t> DKM</a:t>
            </a:r>
          </a:p>
          <a:p>
            <a:pPr eaLnBrk="0" hangingPunct="0">
              <a:lnSpc>
                <a:spcPct val="85000"/>
              </a:lnSpc>
              <a:buSzPct val="45000"/>
              <a:buFont typeface="Wingdings 2" charset="0"/>
              <a:buChar char=""/>
              <a:tabLst>
                <a:tab pos="723900" algn="l"/>
              </a:tabLst>
            </a:pPr>
            <a:r>
              <a:rPr lang="en-US" sz="1200">
                <a:solidFill>
                  <a:srgbClr val="000000"/>
                </a:solidFill>
                <a:latin typeface="Calibri" charset="0"/>
              </a:rPr>
              <a:t> SKM</a:t>
            </a:r>
          </a:p>
        </p:txBody>
      </p:sp>
      <p:sp>
        <p:nvSpPr>
          <p:cNvPr id="14353" name="AutoShape 19"/>
          <p:cNvSpPr>
            <a:spLocks noChangeArrowheads="1"/>
          </p:cNvSpPr>
          <p:nvPr/>
        </p:nvSpPr>
        <p:spPr bwMode="auto">
          <a:xfrm>
            <a:off x="7308850" y="2862263"/>
            <a:ext cx="744538" cy="1156097"/>
          </a:xfrm>
          <a:prstGeom prst="flowChartAlternateProcess">
            <a:avLst/>
          </a:prstGeom>
          <a:solidFill>
            <a:srgbClr val="E7C7C7"/>
          </a:solidFill>
          <a:ln w="9360">
            <a:solidFill>
              <a:srgbClr val="E7C7C7"/>
            </a:solidFill>
            <a:miter lim="800000"/>
            <a:headEnd/>
            <a:tailEnd/>
          </a:ln>
        </p:spPr>
        <p:txBody>
          <a:bodyPr lIns="0" tIns="18360" rIns="0" bIns="18360" anchor="ctr"/>
          <a:lstStyle/>
          <a:p>
            <a:pPr eaLnBrk="0" hangingPunct="0">
              <a:lnSpc>
                <a:spcPct val="85000"/>
              </a:lnSpc>
              <a:tabLst>
                <a:tab pos="723900" algn="l"/>
              </a:tabLst>
            </a:pPr>
            <a:r>
              <a:rPr lang="en-US" sz="1200" b="1">
                <a:solidFill>
                  <a:srgbClr val="000000"/>
                </a:solidFill>
                <a:latin typeface="Calibri" charset="0"/>
              </a:rPr>
              <a:t>IKM</a:t>
            </a:r>
          </a:p>
          <a:p>
            <a:pPr eaLnBrk="0" hangingPunct="0">
              <a:lnSpc>
                <a:spcPct val="85000"/>
              </a:lnSpc>
              <a:tabLst>
                <a:tab pos="723900" algn="l"/>
              </a:tabLst>
            </a:pPr>
            <a:endParaRPr lang="en-US" sz="1200" b="1">
              <a:solidFill>
                <a:srgbClr val="000000"/>
              </a:solidFill>
              <a:latin typeface="Calibri" charset="0"/>
            </a:endParaRPr>
          </a:p>
          <a:p>
            <a:pPr eaLnBrk="0" hangingPunct="0">
              <a:lnSpc>
                <a:spcPct val="85000"/>
              </a:lnSpc>
              <a:buClr>
                <a:srgbClr val="1F497D"/>
              </a:buClr>
              <a:buSzPct val="45000"/>
              <a:buFont typeface="Wingdings 2" charset="0"/>
              <a:buChar char=""/>
              <a:tabLst>
                <a:tab pos="723900" algn="l"/>
              </a:tabLst>
            </a:pPr>
            <a:r>
              <a:rPr lang="en-US" sz="1200" b="1">
                <a:solidFill>
                  <a:srgbClr val="000000"/>
                </a:solidFill>
                <a:latin typeface="Calibri" charset="0"/>
              </a:rPr>
              <a:t> </a:t>
            </a:r>
            <a:r>
              <a:rPr lang="en-US" sz="1200">
                <a:solidFill>
                  <a:srgbClr val="000000"/>
                </a:solidFill>
                <a:latin typeface="Calibri" charset="0"/>
              </a:rPr>
              <a:t>Sijil MARA</a:t>
            </a:r>
          </a:p>
        </p:txBody>
      </p:sp>
      <p:sp>
        <p:nvSpPr>
          <p:cNvPr id="14354" name="AutoShape 20"/>
          <p:cNvSpPr>
            <a:spLocks noChangeArrowheads="1"/>
          </p:cNvSpPr>
          <p:nvPr/>
        </p:nvSpPr>
        <p:spPr bwMode="auto">
          <a:xfrm>
            <a:off x="3905250" y="2674144"/>
            <a:ext cx="762000" cy="1383506"/>
          </a:xfrm>
          <a:prstGeom prst="flowChartAlternateProcess">
            <a:avLst/>
          </a:prstGeom>
          <a:solidFill>
            <a:srgbClr val="D8CEB8"/>
          </a:solidFill>
          <a:ln w="9360">
            <a:solidFill>
              <a:srgbClr val="D8CEB8"/>
            </a:solidFill>
            <a:miter lim="800000"/>
            <a:headEnd/>
            <a:tailEnd/>
          </a:ln>
        </p:spPr>
        <p:txBody>
          <a:bodyPr lIns="0" tIns="64080" rIns="0" bIns="18360" anchor="ctr"/>
          <a:lstStyle/>
          <a:p>
            <a:pPr eaLnBrk="0" hangingPunct="0">
              <a:lnSpc>
                <a:spcPct val="85000"/>
              </a:lnSpc>
              <a:tabLst>
                <a:tab pos="723900" algn="l"/>
              </a:tabLst>
            </a:pPr>
            <a:r>
              <a:rPr lang="en-US" sz="1200" b="1">
                <a:solidFill>
                  <a:srgbClr val="000000"/>
                </a:solidFill>
                <a:latin typeface="Calibri" charset="0"/>
              </a:rPr>
              <a:t>IKBN</a:t>
            </a:r>
          </a:p>
          <a:p>
            <a:pPr eaLnBrk="0" hangingPunct="0">
              <a:lnSpc>
                <a:spcPct val="85000"/>
              </a:lnSpc>
              <a:tabLst>
                <a:tab pos="723900" algn="l"/>
              </a:tabLst>
            </a:pPr>
            <a:endParaRPr lang="en-US" sz="1200" b="1">
              <a:solidFill>
                <a:srgbClr val="000000"/>
              </a:solidFill>
              <a:latin typeface="Calibri" charset="0"/>
            </a:endParaRPr>
          </a:p>
          <a:p>
            <a:pPr eaLnBrk="0" hangingPunct="0">
              <a:lnSpc>
                <a:spcPct val="85000"/>
              </a:lnSpc>
              <a:buSzPct val="45000"/>
              <a:buFont typeface="Wingdings 2" charset="0"/>
              <a:buChar char=""/>
              <a:tabLst>
                <a:tab pos="723900" algn="l"/>
              </a:tabLst>
            </a:pPr>
            <a:r>
              <a:rPr lang="en-US" sz="1200" b="1">
                <a:solidFill>
                  <a:srgbClr val="000000"/>
                </a:solidFill>
                <a:latin typeface="Calibri" charset="0"/>
              </a:rPr>
              <a:t> </a:t>
            </a:r>
            <a:r>
              <a:rPr lang="en-US" sz="1200">
                <a:solidFill>
                  <a:srgbClr val="000000"/>
                </a:solidFill>
                <a:latin typeface="Calibri" charset="0"/>
              </a:rPr>
              <a:t>SKM</a:t>
            </a:r>
            <a:r>
              <a:rPr lang="en-US" sz="1200" b="1">
                <a:solidFill>
                  <a:srgbClr val="000000"/>
                </a:solidFill>
                <a:latin typeface="Calibri" charset="0"/>
              </a:rPr>
              <a:t> </a:t>
            </a:r>
          </a:p>
        </p:txBody>
      </p:sp>
      <p:sp>
        <p:nvSpPr>
          <p:cNvPr id="14355" name="AutoShape 21"/>
          <p:cNvSpPr>
            <a:spLocks noChangeArrowheads="1"/>
          </p:cNvSpPr>
          <p:nvPr/>
        </p:nvSpPr>
        <p:spPr bwMode="auto">
          <a:xfrm>
            <a:off x="7308850" y="1666875"/>
            <a:ext cx="744538" cy="486966"/>
          </a:xfrm>
          <a:prstGeom prst="flowChartAlternateProcess">
            <a:avLst/>
          </a:prstGeom>
          <a:solidFill>
            <a:srgbClr val="E7C7C7"/>
          </a:solidFill>
          <a:ln w="9360">
            <a:solidFill>
              <a:srgbClr val="E7C7C7"/>
            </a:solidFill>
            <a:miter lim="800000"/>
            <a:headEnd/>
            <a:tailEnd/>
          </a:ln>
        </p:spPr>
        <p:txBody>
          <a:bodyPr lIns="0" tIns="18360" rIns="0" bIns="18360" anchor="ctr"/>
          <a:lstStyle/>
          <a:p>
            <a:pPr eaLnBrk="0" hangingPunct="0">
              <a:lnSpc>
                <a:spcPct val="85000"/>
              </a:lnSpc>
              <a:tabLst>
                <a:tab pos="723900" algn="l"/>
              </a:tabLst>
            </a:pPr>
            <a:r>
              <a:rPr lang="en-US" sz="1200" b="1">
                <a:solidFill>
                  <a:srgbClr val="000000"/>
                </a:solidFill>
                <a:latin typeface="Calibri" charset="0"/>
              </a:rPr>
              <a:t>GMI</a:t>
            </a:r>
          </a:p>
          <a:p>
            <a:pPr eaLnBrk="0" hangingPunct="0">
              <a:lnSpc>
                <a:spcPct val="85000"/>
              </a:lnSpc>
              <a:buClr>
                <a:srgbClr val="1F497D"/>
              </a:buClr>
              <a:buSzPct val="45000"/>
              <a:buFont typeface="Wingdings 2" charset="0"/>
              <a:buChar char=""/>
              <a:tabLst>
                <a:tab pos="723900" algn="l"/>
              </a:tabLst>
            </a:pPr>
            <a:r>
              <a:rPr lang="en-US" sz="1200" b="1">
                <a:solidFill>
                  <a:srgbClr val="000000"/>
                </a:solidFill>
                <a:latin typeface="Calibri" charset="0"/>
              </a:rPr>
              <a:t> </a:t>
            </a:r>
            <a:r>
              <a:rPr lang="en-US" sz="1200">
                <a:solidFill>
                  <a:srgbClr val="000000"/>
                </a:solidFill>
                <a:latin typeface="Calibri" charset="0"/>
              </a:rPr>
              <a:t>Adv. Diploma</a:t>
            </a:r>
          </a:p>
        </p:txBody>
      </p:sp>
      <p:sp>
        <p:nvSpPr>
          <p:cNvPr id="14356" name="AutoShape 22"/>
          <p:cNvSpPr>
            <a:spLocks noChangeArrowheads="1"/>
          </p:cNvSpPr>
          <p:nvPr/>
        </p:nvSpPr>
        <p:spPr bwMode="auto">
          <a:xfrm>
            <a:off x="7308850" y="2202657"/>
            <a:ext cx="744538" cy="545306"/>
          </a:xfrm>
          <a:prstGeom prst="flowChartAlternateProcess">
            <a:avLst/>
          </a:prstGeom>
          <a:solidFill>
            <a:srgbClr val="E7C7C7"/>
          </a:solidFill>
          <a:ln w="9360">
            <a:solidFill>
              <a:srgbClr val="E7C7C7"/>
            </a:solidFill>
            <a:miter lim="800000"/>
            <a:headEnd/>
            <a:tailEnd/>
          </a:ln>
        </p:spPr>
        <p:txBody>
          <a:bodyPr lIns="0" tIns="18360" rIns="0" bIns="18360" anchor="ctr"/>
          <a:lstStyle/>
          <a:p>
            <a:pPr eaLnBrk="0" hangingPunct="0">
              <a:lnSpc>
                <a:spcPct val="85000"/>
              </a:lnSpc>
              <a:tabLst>
                <a:tab pos="723900" algn="l"/>
              </a:tabLst>
            </a:pPr>
            <a:r>
              <a:rPr lang="en-US" sz="1200" b="1">
                <a:solidFill>
                  <a:srgbClr val="000000"/>
                </a:solidFill>
                <a:latin typeface="Calibri" charset="0"/>
              </a:rPr>
              <a:t>KKTM </a:t>
            </a:r>
          </a:p>
          <a:p>
            <a:pPr eaLnBrk="0" hangingPunct="0">
              <a:lnSpc>
                <a:spcPct val="85000"/>
              </a:lnSpc>
              <a:buClr>
                <a:srgbClr val="1F497D"/>
              </a:buClr>
              <a:buSzPct val="45000"/>
              <a:buFont typeface="Wingdings 2" charset="0"/>
              <a:buChar char=""/>
              <a:tabLst>
                <a:tab pos="723900" algn="l"/>
              </a:tabLst>
            </a:pPr>
            <a:r>
              <a:rPr lang="en-US" sz="1200" b="1">
                <a:solidFill>
                  <a:srgbClr val="000000"/>
                </a:solidFill>
                <a:latin typeface="Calibri" charset="0"/>
              </a:rPr>
              <a:t> </a:t>
            </a:r>
            <a:r>
              <a:rPr lang="en-US" sz="1200">
                <a:solidFill>
                  <a:srgbClr val="000000"/>
                </a:solidFill>
                <a:latin typeface="Calibri" charset="0"/>
              </a:rPr>
              <a:t>Diploma</a:t>
            </a:r>
            <a:r>
              <a:rPr lang="en-US" sz="1200" b="1">
                <a:solidFill>
                  <a:srgbClr val="000000"/>
                </a:solidFill>
                <a:latin typeface="Calibri" charset="0"/>
              </a:rPr>
              <a:t> </a:t>
            </a:r>
          </a:p>
        </p:txBody>
      </p:sp>
      <p:sp>
        <p:nvSpPr>
          <p:cNvPr id="14357" name="AutoShape 23"/>
          <p:cNvSpPr>
            <a:spLocks noChangeArrowheads="1"/>
          </p:cNvSpPr>
          <p:nvPr/>
        </p:nvSpPr>
        <p:spPr bwMode="auto">
          <a:xfrm>
            <a:off x="2209801" y="4114800"/>
            <a:ext cx="212725" cy="151210"/>
          </a:xfrm>
          <a:prstGeom prst="flowChartAlternateProcess">
            <a:avLst/>
          </a:prstGeom>
          <a:solidFill>
            <a:srgbClr val="FFC000"/>
          </a:solidFill>
          <a:ln w="9360">
            <a:solidFill>
              <a:srgbClr val="EEECE1"/>
            </a:solidFill>
            <a:miter lim="800000"/>
            <a:headEnd/>
            <a:tailEnd/>
          </a:ln>
        </p:spPr>
        <p:txBody>
          <a:bodyPr wrap="none" anchor="ctr"/>
          <a:lstStyle/>
          <a:p>
            <a:pPr eaLnBrk="0" hangingPunct="0"/>
            <a:endParaRPr lang="ms-MY">
              <a:latin typeface="Corbel" charset="0"/>
            </a:endParaRPr>
          </a:p>
        </p:txBody>
      </p:sp>
      <p:sp>
        <p:nvSpPr>
          <p:cNvPr id="14358" name="Rectangle 24"/>
          <p:cNvSpPr>
            <a:spLocks noChangeArrowheads="1"/>
          </p:cNvSpPr>
          <p:nvPr/>
        </p:nvSpPr>
        <p:spPr bwMode="auto">
          <a:xfrm>
            <a:off x="2362201" y="4057650"/>
            <a:ext cx="463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wrap="none" lIns="90000" tIns="91440" rIns="90000" bIns="91440">
            <a:spAutoFit/>
          </a:bodyPr>
          <a:lstStyle/>
          <a:p>
            <a:pPr eaLnBrk="0" hangingPunct="0"/>
            <a:r>
              <a:rPr lang="en-US" sz="1200">
                <a:solidFill>
                  <a:srgbClr val="000000"/>
                </a:solidFill>
                <a:latin typeface="Calibri" charset="0"/>
              </a:rPr>
              <a:t>KSM</a:t>
            </a:r>
          </a:p>
        </p:txBody>
      </p:sp>
      <p:sp>
        <p:nvSpPr>
          <p:cNvPr id="14359" name="AutoShape 25"/>
          <p:cNvSpPr>
            <a:spLocks noChangeArrowheads="1"/>
          </p:cNvSpPr>
          <p:nvPr/>
        </p:nvSpPr>
        <p:spPr bwMode="auto">
          <a:xfrm>
            <a:off x="3048001" y="4114800"/>
            <a:ext cx="212725" cy="151210"/>
          </a:xfrm>
          <a:prstGeom prst="flowChartAlternateProcess">
            <a:avLst/>
          </a:prstGeom>
          <a:solidFill>
            <a:srgbClr val="8EB4E3"/>
          </a:solidFill>
          <a:ln w="9360">
            <a:solidFill>
              <a:srgbClr val="ACC6D0"/>
            </a:solidFill>
            <a:miter lim="800000"/>
            <a:headEnd/>
            <a:tailEnd/>
          </a:ln>
        </p:spPr>
        <p:txBody>
          <a:bodyPr wrap="none" anchor="ctr"/>
          <a:lstStyle/>
          <a:p>
            <a:pPr eaLnBrk="0" hangingPunct="0"/>
            <a:endParaRPr lang="ms-MY">
              <a:latin typeface="Corbel" charset="0"/>
            </a:endParaRPr>
          </a:p>
        </p:txBody>
      </p:sp>
      <p:sp>
        <p:nvSpPr>
          <p:cNvPr id="14360" name="Rectangle 26"/>
          <p:cNvSpPr>
            <a:spLocks noChangeArrowheads="1"/>
          </p:cNvSpPr>
          <p:nvPr/>
        </p:nvSpPr>
        <p:spPr bwMode="auto">
          <a:xfrm>
            <a:off x="3224214" y="4057650"/>
            <a:ext cx="4727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wrap="none" lIns="90000" tIns="91440" rIns="90000" bIns="91440">
            <a:spAutoFit/>
          </a:bodyPr>
          <a:lstStyle/>
          <a:p>
            <a:pPr eaLnBrk="0" hangingPunct="0"/>
            <a:r>
              <a:rPr lang="en-US" sz="1200">
                <a:solidFill>
                  <a:srgbClr val="000000"/>
                </a:solidFill>
                <a:latin typeface="Calibri" charset="0"/>
              </a:rPr>
              <a:t>KPM</a:t>
            </a:r>
          </a:p>
        </p:txBody>
      </p:sp>
      <p:sp>
        <p:nvSpPr>
          <p:cNvPr id="14361" name="AutoShape 27"/>
          <p:cNvSpPr>
            <a:spLocks noChangeArrowheads="1"/>
          </p:cNvSpPr>
          <p:nvPr/>
        </p:nvSpPr>
        <p:spPr bwMode="auto">
          <a:xfrm>
            <a:off x="3962401" y="4114800"/>
            <a:ext cx="212725" cy="151210"/>
          </a:xfrm>
          <a:prstGeom prst="flowChartAlternateProcess">
            <a:avLst/>
          </a:prstGeom>
          <a:solidFill>
            <a:srgbClr val="D8CEB8"/>
          </a:solidFill>
          <a:ln w="9360">
            <a:solidFill>
              <a:srgbClr val="D8CEB8"/>
            </a:solidFill>
            <a:miter lim="800000"/>
            <a:headEnd/>
            <a:tailEnd/>
          </a:ln>
        </p:spPr>
        <p:txBody>
          <a:bodyPr wrap="none" anchor="ctr"/>
          <a:lstStyle/>
          <a:p>
            <a:pPr eaLnBrk="0" hangingPunct="0"/>
            <a:endParaRPr lang="ms-MY">
              <a:latin typeface="Corbel" charset="0"/>
            </a:endParaRPr>
          </a:p>
        </p:txBody>
      </p:sp>
      <p:sp>
        <p:nvSpPr>
          <p:cNvPr id="14362" name="Rectangle 28"/>
          <p:cNvSpPr>
            <a:spLocks noChangeArrowheads="1"/>
          </p:cNvSpPr>
          <p:nvPr/>
        </p:nvSpPr>
        <p:spPr bwMode="auto">
          <a:xfrm>
            <a:off x="4154489" y="4057650"/>
            <a:ext cx="4161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wrap="none" lIns="90000" tIns="91440" rIns="90000" bIns="91440">
            <a:spAutoFit/>
          </a:bodyPr>
          <a:lstStyle/>
          <a:p>
            <a:pPr eaLnBrk="0" hangingPunct="0"/>
            <a:r>
              <a:rPr lang="en-US" sz="1200">
                <a:solidFill>
                  <a:srgbClr val="000000"/>
                </a:solidFill>
                <a:latin typeface="Calibri" charset="0"/>
              </a:rPr>
              <a:t>KBS</a:t>
            </a:r>
          </a:p>
        </p:txBody>
      </p:sp>
      <p:sp>
        <p:nvSpPr>
          <p:cNvPr id="14363" name="AutoShape 29"/>
          <p:cNvSpPr>
            <a:spLocks noChangeArrowheads="1"/>
          </p:cNvSpPr>
          <p:nvPr/>
        </p:nvSpPr>
        <p:spPr bwMode="auto">
          <a:xfrm>
            <a:off x="4921251" y="4121944"/>
            <a:ext cx="212725" cy="151210"/>
          </a:xfrm>
          <a:prstGeom prst="flowChartAlternateProcess">
            <a:avLst/>
          </a:prstGeom>
          <a:solidFill>
            <a:srgbClr val="D7E4BD"/>
          </a:solidFill>
          <a:ln w="9360">
            <a:solidFill>
              <a:srgbClr val="EEA632"/>
            </a:solidFill>
            <a:miter lim="800000"/>
            <a:headEnd/>
            <a:tailEnd/>
          </a:ln>
        </p:spPr>
        <p:txBody>
          <a:bodyPr wrap="none" anchor="ctr"/>
          <a:lstStyle/>
          <a:p>
            <a:pPr eaLnBrk="0" hangingPunct="0"/>
            <a:endParaRPr lang="ms-MY">
              <a:latin typeface="Corbel" charset="0"/>
            </a:endParaRPr>
          </a:p>
        </p:txBody>
      </p:sp>
      <p:sp>
        <p:nvSpPr>
          <p:cNvPr id="14364" name="Rectangle 30"/>
          <p:cNvSpPr>
            <a:spLocks noChangeArrowheads="1"/>
          </p:cNvSpPr>
          <p:nvPr/>
        </p:nvSpPr>
        <p:spPr bwMode="auto">
          <a:xfrm>
            <a:off x="5105400" y="4057650"/>
            <a:ext cx="10962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wrap="none" lIns="90000" tIns="91440" rIns="90000" bIns="91440">
            <a:spAutoFit/>
          </a:bodyPr>
          <a:lstStyle/>
          <a:p>
            <a:pPr eaLnBrk="0" hangingPunct="0"/>
            <a:r>
              <a:rPr lang="en-US" sz="1200">
                <a:solidFill>
                  <a:srgbClr val="000000"/>
                </a:solidFill>
                <a:latin typeface="Calibri" charset="0"/>
              </a:rPr>
              <a:t>KPIAT/KDN/KP</a:t>
            </a:r>
          </a:p>
        </p:txBody>
      </p:sp>
      <p:sp>
        <p:nvSpPr>
          <p:cNvPr id="14365" name="AutoShape 31"/>
          <p:cNvSpPr>
            <a:spLocks noChangeArrowheads="1"/>
          </p:cNvSpPr>
          <p:nvPr/>
        </p:nvSpPr>
        <p:spPr bwMode="auto">
          <a:xfrm>
            <a:off x="4876801" y="4286250"/>
            <a:ext cx="212725" cy="151210"/>
          </a:xfrm>
          <a:prstGeom prst="flowChartAlternateProcess">
            <a:avLst/>
          </a:prstGeom>
          <a:solidFill>
            <a:srgbClr val="E7C7C7"/>
          </a:solidFill>
          <a:ln w="9360">
            <a:solidFill>
              <a:srgbClr val="E7C7C7"/>
            </a:solidFill>
            <a:miter lim="800000"/>
            <a:headEnd/>
            <a:tailEnd/>
          </a:ln>
        </p:spPr>
        <p:txBody>
          <a:bodyPr wrap="none" anchor="ctr"/>
          <a:lstStyle/>
          <a:p>
            <a:pPr eaLnBrk="0" hangingPunct="0"/>
            <a:endParaRPr lang="ms-MY">
              <a:latin typeface="Corbel" charset="0"/>
            </a:endParaRPr>
          </a:p>
        </p:txBody>
      </p:sp>
      <p:sp>
        <p:nvSpPr>
          <p:cNvPr id="14366" name="Rectangle 32"/>
          <p:cNvSpPr>
            <a:spLocks noChangeArrowheads="1"/>
          </p:cNvSpPr>
          <p:nvPr/>
        </p:nvSpPr>
        <p:spPr bwMode="auto">
          <a:xfrm>
            <a:off x="5105400" y="4229100"/>
            <a:ext cx="5536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wrap="none" lIns="90000" tIns="91440" rIns="90000" bIns="91440">
            <a:spAutoFit/>
          </a:bodyPr>
          <a:lstStyle/>
          <a:p>
            <a:pPr eaLnBrk="0" hangingPunct="0"/>
            <a:r>
              <a:rPr lang="en-US" sz="1200">
                <a:solidFill>
                  <a:srgbClr val="000000"/>
                </a:solidFill>
                <a:latin typeface="Calibri" charset="0"/>
              </a:rPr>
              <a:t>KKLW</a:t>
            </a:r>
          </a:p>
        </p:txBody>
      </p:sp>
      <p:sp>
        <p:nvSpPr>
          <p:cNvPr id="14367" name="AutoShape 33"/>
          <p:cNvSpPr>
            <a:spLocks noChangeArrowheads="1"/>
          </p:cNvSpPr>
          <p:nvPr/>
        </p:nvSpPr>
        <p:spPr bwMode="auto">
          <a:xfrm>
            <a:off x="8077201" y="4114800"/>
            <a:ext cx="212725" cy="151210"/>
          </a:xfrm>
          <a:prstGeom prst="flowChartAlternateProcess">
            <a:avLst/>
          </a:prstGeom>
          <a:solidFill>
            <a:srgbClr val="BBAD87"/>
          </a:solidFill>
          <a:ln w="9360">
            <a:solidFill>
              <a:srgbClr val="BBAD87"/>
            </a:solidFill>
            <a:miter lim="800000"/>
            <a:headEnd/>
            <a:tailEnd/>
          </a:ln>
        </p:spPr>
        <p:txBody>
          <a:bodyPr wrap="none" anchor="ctr"/>
          <a:lstStyle/>
          <a:p>
            <a:pPr eaLnBrk="0" hangingPunct="0"/>
            <a:endParaRPr lang="ms-MY">
              <a:latin typeface="Corbel" charset="0"/>
            </a:endParaRPr>
          </a:p>
        </p:txBody>
      </p:sp>
      <p:sp>
        <p:nvSpPr>
          <p:cNvPr id="14368" name="Rectangle 34"/>
          <p:cNvSpPr>
            <a:spLocks noChangeArrowheads="1"/>
          </p:cNvSpPr>
          <p:nvPr/>
        </p:nvSpPr>
        <p:spPr bwMode="auto">
          <a:xfrm>
            <a:off x="8229600" y="4057650"/>
            <a:ext cx="4254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wrap="none" lIns="90000" tIns="91440" rIns="90000" bIns="91440">
            <a:spAutoFit/>
          </a:bodyPr>
          <a:lstStyle/>
          <a:p>
            <a:pPr eaLnBrk="0" hangingPunct="0"/>
            <a:r>
              <a:rPr lang="en-US" sz="1200">
                <a:solidFill>
                  <a:srgbClr val="000000"/>
                </a:solidFill>
                <a:latin typeface="Calibri" charset="0"/>
              </a:rPr>
              <a:t>KKR</a:t>
            </a:r>
          </a:p>
        </p:txBody>
      </p:sp>
      <p:sp>
        <p:nvSpPr>
          <p:cNvPr id="14369" name="Rectangle 35"/>
          <p:cNvSpPr>
            <a:spLocks noChangeArrowheads="1"/>
          </p:cNvSpPr>
          <p:nvPr/>
        </p:nvSpPr>
        <p:spPr bwMode="auto">
          <a:xfrm>
            <a:off x="609601" y="4286250"/>
            <a:ext cx="8302625" cy="36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0" tIns="0" rIns="0" bIns="0" anchor="b"/>
          <a:lstStyle/>
          <a:p>
            <a:pPr eaLnBrk="0" hangingPunct="0">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000">
                <a:solidFill>
                  <a:srgbClr val="000000"/>
                </a:solidFill>
                <a:latin typeface="Calibri" charset="0"/>
              </a:rPr>
              <a:t>Note  </a:t>
            </a:r>
            <a:r>
              <a:rPr lang="en-US" sz="1000">
                <a:latin typeface="Corbel" charset="0"/>
              </a:rPr>
              <a:t>Skills Sector using credentials </a:t>
            </a:r>
            <a:br>
              <a:rPr lang="en-US" sz="1000">
                <a:latin typeface="Corbel" charset="0"/>
              </a:rPr>
            </a:br>
            <a:r>
              <a:rPr lang="en-US" sz="1000">
                <a:latin typeface="Corbel" charset="0"/>
              </a:rPr>
              <a:t>          under the Malaysian Skills Certification System </a:t>
            </a:r>
            <a:br>
              <a:rPr lang="en-US" sz="1000">
                <a:latin typeface="Corbel" charset="0"/>
              </a:rPr>
            </a:br>
            <a:r>
              <a:rPr lang="en-US" sz="1000">
                <a:latin typeface="Corbel" charset="0"/>
              </a:rPr>
              <a:t>          operated by the DSD.</a:t>
            </a:r>
            <a:endParaRPr lang="en-US" sz="1000">
              <a:solidFill>
                <a:srgbClr val="000000"/>
              </a:solidFill>
              <a:latin typeface="Calibri" charset="0"/>
            </a:endParaRPr>
          </a:p>
        </p:txBody>
      </p:sp>
      <p:sp>
        <p:nvSpPr>
          <p:cNvPr id="37" name="AutoShape 9"/>
          <p:cNvSpPr>
            <a:spLocks noChangeArrowheads="1"/>
          </p:cNvSpPr>
          <p:nvPr/>
        </p:nvSpPr>
        <p:spPr bwMode="auto">
          <a:xfrm>
            <a:off x="5562601" y="2114550"/>
            <a:ext cx="773113" cy="1885950"/>
          </a:xfrm>
          <a:prstGeom prst="flowChartAlternateProcess">
            <a:avLst/>
          </a:prstGeom>
          <a:solidFill>
            <a:schemeClr val="accent6">
              <a:lumMod val="60000"/>
              <a:lumOff val="40000"/>
            </a:schemeClr>
          </a:solidFill>
          <a:ln w="38100">
            <a:solidFill>
              <a:srgbClr val="C0504D"/>
            </a:solidFill>
            <a:miter lim="800000"/>
            <a:headEnd/>
            <a:tailEnd/>
          </a:ln>
          <a:effectLst/>
        </p:spPr>
        <p:txBody>
          <a:bodyPr wrap="none" lIns="0" tIns="64080" rIns="0" bIns="18360" anchor="ctr"/>
          <a:lstStyle/>
          <a:p>
            <a:pPr eaLnBrk="0" fontAlgn="auto" hangingPunct="0">
              <a:lnSpc>
                <a:spcPct val="85000"/>
              </a:lnSpc>
              <a:spcBef>
                <a:spcPts val="0"/>
              </a:spcBef>
              <a:spcAft>
                <a:spcPts val="0"/>
              </a:spcAft>
              <a:tabLst>
                <a:tab pos="723900" algn="l"/>
              </a:tabLst>
              <a:defRPr/>
            </a:pPr>
            <a:r>
              <a:rPr lang="en-MY" sz="1200" b="1" dirty="0">
                <a:solidFill>
                  <a:srgbClr val="000000"/>
                </a:solidFill>
                <a:latin typeface="Calibri" charset="0"/>
                <a:ea typeface="+mn-ea"/>
                <a:cs typeface="+mn-cs"/>
              </a:rPr>
              <a:t>ILK/IPT</a:t>
            </a:r>
          </a:p>
          <a:p>
            <a:pPr eaLnBrk="0" fontAlgn="auto" hangingPunct="0">
              <a:lnSpc>
                <a:spcPct val="85000"/>
              </a:lnSpc>
              <a:spcBef>
                <a:spcPts val="0"/>
              </a:spcBef>
              <a:spcAft>
                <a:spcPts val="0"/>
              </a:spcAft>
              <a:tabLst>
                <a:tab pos="723900" algn="l"/>
              </a:tabLst>
              <a:defRPr/>
            </a:pPr>
            <a:r>
              <a:rPr lang="en-MY" sz="1200" b="1" dirty="0" err="1">
                <a:solidFill>
                  <a:srgbClr val="000000"/>
                </a:solidFill>
                <a:latin typeface="Calibri" charset="0"/>
                <a:ea typeface="+mn-ea"/>
                <a:cs typeface="+mn-cs"/>
              </a:rPr>
              <a:t>Swasta</a:t>
            </a:r>
            <a:endParaRPr lang="en-MY" sz="1200" b="1" dirty="0">
              <a:solidFill>
                <a:srgbClr val="000000"/>
              </a:solidFill>
              <a:latin typeface="Calibri" charset="0"/>
              <a:ea typeface="+mn-ea"/>
              <a:cs typeface="+mn-cs"/>
            </a:endParaRPr>
          </a:p>
          <a:p>
            <a:pPr eaLnBrk="0" fontAlgn="auto" hangingPunct="0">
              <a:lnSpc>
                <a:spcPct val="85000"/>
              </a:lnSpc>
              <a:spcBef>
                <a:spcPts val="0"/>
              </a:spcBef>
              <a:spcAft>
                <a:spcPts val="0"/>
              </a:spcAft>
              <a:tabLst>
                <a:tab pos="723900" algn="l"/>
              </a:tabLst>
              <a:defRPr/>
            </a:pPr>
            <a:endParaRPr lang="en-MY" sz="1200" b="1" dirty="0">
              <a:solidFill>
                <a:srgbClr val="000000"/>
              </a:solidFill>
              <a:latin typeface="Calibri" charset="0"/>
              <a:ea typeface="+mn-ea"/>
              <a:cs typeface="+mn-cs"/>
            </a:endParaRPr>
          </a:p>
          <a:p>
            <a:pPr eaLnBrk="0" fontAlgn="auto" hangingPunct="0">
              <a:lnSpc>
                <a:spcPct val="85000"/>
              </a:lnSpc>
              <a:spcBef>
                <a:spcPts val="0"/>
              </a:spcBef>
              <a:spcAft>
                <a:spcPts val="0"/>
              </a:spcAft>
              <a:buSzPct val="45000"/>
              <a:buFont typeface="Wingdings 2" charset="2"/>
              <a:buChar char=""/>
              <a:tabLst>
                <a:tab pos="723900" algn="l"/>
              </a:tabLst>
              <a:defRPr/>
            </a:pPr>
            <a:r>
              <a:rPr lang="en-MY" sz="1200" b="1" dirty="0">
                <a:solidFill>
                  <a:srgbClr val="000000"/>
                </a:solidFill>
                <a:latin typeface="Calibri" charset="0"/>
                <a:ea typeface="+mn-ea"/>
                <a:cs typeface="+mn-cs"/>
              </a:rPr>
              <a:t> </a:t>
            </a:r>
            <a:r>
              <a:rPr lang="en-MY" sz="1200" dirty="0">
                <a:solidFill>
                  <a:srgbClr val="000000"/>
                </a:solidFill>
                <a:latin typeface="Calibri" charset="0"/>
                <a:ea typeface="+mn-ea"/>
                <a:cs typeface="+mn-cs"/>
              </a:rPr>
              <a:t>Adv Dip</a:t>
            </a:r>
          </a:p>
          <a:p>
            <a:pPr eaLnBrk="0" fontAlgn="auto" hangingPunct="0">
              <a:lnSpc>
                <a:spcPct val="85000"/>
              </a:lnSpc>
              <a:spcBef>
                <a:spcPts val="0"/>
              </a:spcBef>
              <a:spcAft>
                <a:spcPts val="0"/>
              </a:spcAft>
              <a:buSzPct val="45000"/>
              <a:buFont typeface="Wingdings 2" charset="2"/>
              <a:buChar char=""/>
              <a:tabLst>
                <a:tab pos="723900" algn="l"/>
              </a:tabLst>
              <a:defRPr/>
            </a:pPr>
            <a:r>
              <a:rPr lang="en-MY" sz="1200" dirty="0">
                <a:solidFill>
                  <a:srgbClr val="000000"/>
                </a:solidFill>
                <a:latin typeface="Calibri" charset="0"/>
                <a:ea typeface="+mn-ea"/>
                <a:cs typeface="+mn-cs"/>
              </a:rPr>
              <a:t> Dip</a:t>
            </a:r>
          </a:p>
          <a:p>
            <a:pPr eaLnBrk="0" fontAlgn="auto" hangingPunct="0">
              <a:lnSpc>
                <a:spcPct val="85000"/>
              </a:lnSpc>
              <a:spcBef>
                <a:spcPts val="0"/>
              </a:spcBef>
              <a:spcAft>
                <a:spcPts val="0"/>
              </a:spcAft>
              <a:buSzPct val="45000"/>
              <a:buFont typeface="Wingdings 2" charset="2"/>
              <a:buChar char=""/>
              <a:tabLst>
                <a:tab pos="723900" algn="l"/>
              </a:tabLst>
              <a:defRPr/>
            </a:pPr>
            <a:r>
              <a:rPr lang="en-MY" sz="1200" dirty="0">
                <a:solidFill>
                  <a:srgbClr val="000000"/>
                </a:solidFill>
                <a:latin typeface="Calibri" charset="0"/>
                <a:ea typeface="+mn-ea"/>
                <a:cs typeface="+mn-cs"/>
              </a:rPr>
              <a:t> DKM/</a:t>
            </a:r>
          </a:p>
          <a:p>
            <a:pPr eaLnBrk="0" fontAlgn="auto" hangingPunct="0">
              <a:lnSpc>
                <a:spcPct val="85000"/>
              </a:lnSpc>
              <a:spcBef>
                <a:spcPts val="0"/>
              </a:spcBef>
              <a:spcAft>
                <a:spcPts val="0"/>
              </a:spcAft>
              <a:buSzPct val="45000"/>
              <a:buFont typeface="Wingdings 2" charset="2"/>
              <a:buChar char=""/>
              <a:tabLst>
                <a:tab pos="723900" algn="l"/>
              </a:tabLst>
              <a:defRPr/>
            </a:pPr>
            <a:r>
              <a:rPr lang="en-MY" sz="1200" dirty="0">
                <a:solidFill>
                  <a:srgbClr val="000000"/>
                </a:solidFill>
                <a:latin typeface="Calibri" charset="0"/>
                <a:ea typeface="+mn-ea"/>
                <a:cs typeface="+mn-cs"/>
              </a:rPr>
              <a:t>DLKM</a:t>
            </a:r>
          </a:p>
          <a:p>
            <a:pPr eaLnBrk="0" fontAlgn="auto" hangingPunct="0">
              <a:lnSpc>
                <a:spcPct val="85000"/>
              </a:lnSpc>
              <a:spcBef>
                <a:spcPts val="0"/>
              </a:spcBef>
              <a:spcAft>
                <a:spcPts val="0"/>
              </a:spcAft>
              <a:buSzPct val="45000"/>
              <a:buFont typeface="Wingdings 2" charset="2"/>
              <a:buChar char=""/>
              <a:tabLst>
                <a:tab pos="723900" algn="l"/>
              </a:tabLst>
              <a:defRPr/>
            </a:pPr>
            <a:r>
              <a:rPr lang="en-MY" sz="1200" dirty="0">
                <a:solidFill>
                  <a:srgbClr val="000000"/>
                </a:solidFill>
                <a:latin typeface="Calibri" charset="0"/>
                <a:ea typeface="+mn-ea"/>
                <a:cs typeface="+mn-cs"/>
              </a:rPr>
              <a:t> </a:t>
            </a:r>
            <a:r>
              <a:rPr lang="en-MY" sz="1200" dirty="0" err="1">
                <a:solidFill>
                  <a:srgbClr val="000000"/>
                </a:solidFill>
                <a:latin typeface="Calibri" charset="0"/>
                <a:ea typeface="+mn-ea"/>
                <a:cs typeface="+mn-cs"/>
              </a:rPr>
              <a:t>Sijil</a:t>
            </a:r>
            <a:r>
              <a:rPr lang="en-MY" sz="1200" dirty="0">
                <a:solidFill>
                  <a:srgbClr val="000000"/>
                </a:solidFill>
                <a:latin typeface="Calibri" charset="0"/>
                <a:ea typeface="+mn-ea"/>
                <a:cs typeface="+mn-cs"/>
              </a:rPr>
              <a:t>/SKM</a:t>
            </a:r>
          </a:p>
        </p:txBody>
      </p:sp>
      <p:sp>
        <p:nvSpPr>
          <p:cNvPr id="38" name="AutoShape 31"/>
          <p:cNvSpPr>
            <a:spLocks noChangeArrowheads="1"/>
          </p:cNvSpPr>
          <p:nvPr/>
        </p:nvSpPr>
        <p:spPr bwMode="auto">
          <a:xfrm>
            <a:off x="6477001" y="4114800"/>
            <a:ext cx="212725" cy="151210"/>
          </a:xfrm>
          <a:prstGeom prst="flowChartAlternateProcess">
            <a:avLst/>
          </a:prstGeom>
          <a:solidFill>
            <a:schemeClr val="tx2">
              <a:lumMod val="20000"/>
              <a:lumOff val="80000"/>
            </a:schemeClr>
          </a:solidFill>
          <a:ln w="9360">
            <a:solidFill>
              <a:srgbClr val="E7C7C7"/>
            </a:solidFill>
            <a:miter lim="800000"/>
            <a:headEnd/>
            <a:tailEnd/>
          </a:ln>
          <a:effectLst/>
        </p:spPr>
        <p:txBody>
          <a:bodyPr wrap="none" anchor="ctr"/>
          <a:lstStyle/>
          <a:p>
            <a:pPr eaLnBrk="0" fontAlgn="auto" hangingPunct="0">
              <a:spcBef>
                <a:spcPts val="0"/>
              </a:spcBef>
              <a:spcAft>
                <a:spcPts val="0"/>
              </a:spcAft>
              <a:defRPr/>
            </a:pPr>
            <a:endParaRPr lang="ms-MY">
              <a:latin typeface="+mn-lt"/>
              <a:ea typeface="+mn-ea"/>
              <a:cs typeface="+mn-cs"/>
            </a:endParaRPr>
          </a:p>
        </p:txBody>
      </p:sp>
      <p:sp>
        <p:nvSpPr>
          <p:cNvPr id="14372" name="AutoShape 31"/>
          <p:cNvSpPr>
            <a:spLocks noChangeArrowheads="1"/>
          </p:cNvSpPr>
          <p:nvPr/>
        </p:nvSpPr>
        <p:spPr bwMode="auto">
          <a:xfrm>
            <a:off x="7315201" y="4114800"/>
            <a:ext cx="212725" cy="151210"/>
          </a:xfrm>
          <a:prstGeom prst="flowChartAlternateProcess">
            <a:avLst/>
          </a:prstGeom>
          <a:solidFill>
            <a:srgbClr val="E7C7C7"/>
          </a:solidFill>
          <a:ln w="9360">
            <a:solidFill>
              <a:srgbClr val="E7C7C7"/>
            </a:solidFill>
            <a:miter lim="800000"/>
            <a:headEnd/>
            <a:tailEnd/>
          </a:ln>
        </p:spPr>
        <p:txBody>
          <a:bodyPr wrap="none" anchor="ctr"/>
          <a:lstStyle/>
          <a:p>
            <a:pPr eaLnBrk="0" hangingPunct="0"/>
            <a:endParaRPr lang="ms-MY">
              <a:latin typeface="Corbel" charset="0"/>
            </a:endParaRPr>
          </a:p>
        </p:txBody>
      </p:sp>
      <p:sp>
        <p:nvSpPr>
          <p:cNvPr id="14373" name="Rectangle 32"/>
          <p:cNvSpPr>
            <a:spLocks noChangeArrowheads="1"/>
          </p:cNvSpPr>
          <p:nvPr/>
        </p:nvSpPr>
        <p:spPr bwMode="auto">
          <a:xfrm>
            <a:off x="7467600" y="4057650"/>
            <a:ext cx="5536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wrap="none" lIns="90000" tIns="91440" rIns="90000" bIns="91440">
            <a:spAutoFit/>
          </a:bodyPr>
          <a:lstStyle/>
          <a:p>
            <a:pPr eaLnBrk="0" hangingPunct="0"/>
            <a:r>
              <a:rPr lang="en-US" sz="1200">
                <a:solidFill>
                  <a:srgbClr val="000000"/>
                </a:solidFill>
                <a:latin typeface="Calibri" charset="0"/>
              </a:rPr>
              <a:t>KKLW</a:t>
            </a:r>
          </a:p>
        </p:txBody>
      </p:sp>
      <p:sp>
        <p:nvSpPr>
          <p:cNvPr id="14374" name="Rectangle 32"/>
          <p:cNvSpPr>
            <a:spLocks noChangeArrowheads="1"/>
          </p:cNvSpPr>
          <p:nvPr/>
        </p:nvSpPr>
        <p:spPr bwMode="auto">
          <a:xfrm>
            <a:off x="6629401" y="4057650"/>
            <a:ext cx="4727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wrap="none" lIns="90000" tIns="91440" rIns="90000" bIns="91440">
            <a:spAutoFit/>
          </a:bodyPr>
          <a:lstStyle/>
          <a:p>
            <a:pPr eaLnBrk="0" hangingPunct="0"/>
            <a:r>
              <a:rPr lang="en-US" sz="1200">
                <a:solidFill>
                  <a:srgbClr val="000000"/>
                </a:solidFill>
                <a:latin typeface="Calibri" charset="0"/>
              </a:rPr>
              <a:t>KPM</a:t>
            </a:r>
          </a:p>
        </p:txBody>
      </p:sp>
      <p:sp>
        <p:nvSpPr>
          <p:cNvPr id="42" name="Rectangle 41"/>
          <p:cNvSpPr/>
          <p:nvPr/>
        </p:nvSpPr>
        <p:spPr>
          <a:xfrm>
            <a:off x="0" y="0"/>
            <a:ext cx="9144000" cy="85725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MY"/>
          </a:p>
        </p:txBody>
      </p:sp>
      <p:sp>
        <p:nvSpPr>
          <p:cNvPr id="14376" name="Rectangle 2"/>
          <p:cNvSpPr>
            <a:spLocks noGrp="1" noChangeArrowheads="1"/>
          </p:cNvSpPr>
          <p:nvPr>
            <p:ph type="title"/>
          </p:nvPr>
        </p:nvSpPr>
        <p:spPr>
          <a:xfrm>
            <a:off x="201613" y="144066"/>
            <a:ext cx="8761412" cy="827484"/>
          </a:xfrm>
        </p:spPr>
        <p:txBody>
          <a:bodyPr>
            <a:normAutofit fontScale="90000"/>
          </a:bodyPr>
          <a:lstStyle/>
          <a:p>
            <a:r>
              <a:rPr lang="en-US" sz="3200" b="1" u="sng" dirty="0">
                <a:solidFill>
                  <a:srgbClr val="FF0000"/>
                </a:solidFill>
                <a:latin typeface="Arial" charset="0"/>
              </a:rPr>
              <a:t>Various standards, accreditation &amp; certification </a:t>
            </a:r>
            <a:r>
              <a:rPr lang="en-US" sz="2800" b="1" dirty="0">
                <a:latin typeface="Arial" charset="0"/>
              </a:rPr>
              <a:t>in Skill Sector and Vocational &amp; Technical Sector</a:t>
            </a:r>
            <a:endParaRPr lang="en-US" sz="2800" b="1" u="sng" dirty="0">
              <a:latin typeface="Arial" charset="0"/>
            </a:endParaRPr>
          </a:p>
        </p:txBody>
      </p:sp>
    </p:spTree>
    <p:extLst>
      <p:ext uri="{BB962C8B-B14F-4D97-AF65-F5344CB8AC3E}">
        <p14:creationId xmlns:p14="http://schemas.microsoft.com/office/powerpoint/2010/main" val="403533295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TVET Issues and Challenges</a:t>
            </a:r>
            <a:r>
              <a:rPr lang="en-MY" dirty="0"/>
              <a:t/>
            </a:r>
            <a:br>
              <a:rPr lang="en-MY" dirty="0"/>
            </a:br>
            <a:endParaRPr lang="en-US" dirty="0"/>
          </a:p>
        </p:txBody>
      </p:sp>
      <p:pic>
        <p:nvPicPr>
          <p:cNvPr id="5" name="image2.png"/>
          <p:cNvPicPr/>
          <p:nvPr/>
        </p:nvPicPr>
        <p:blipFill>
          <a:blip r:embed="rId2" cstate="print"/>
          <a:stretch>
            <a:fillRect/>
          </a:stretch>
        </p:blipFill>
        <p:spPr>
          <a:xfrm>
            <a:off x="1600200" y="666750"/>
            <a:ext cx="6248400" cy="3581400"/>
          </a:xfrm>
          <a:prstGeom prst="rect">
            <a:avLst/>
          </a:prstGeom>
        </p:spPr>
      </p:pic>
      <p:sp>
        <p:nvSpPr>
          <p:cNvPr id="8" name="TextBox 7"/>
          <p:cNvSpPr txBox="1"/>
          <p:nvPr/>
        </p:nvSpPr>
        <p:spPr>
          <a:xfrm>
            <a:off x="685800" y="4400550"/>
            <a:ext cx="7391400" cy="646331"/>
          </a:xfrm>
          <a:prstGeom prst="rect">
            <a:avLst/>
          </a:prstGeom>
          <a:noFill/>
        </p:spPr>
        <p:txBody>
          <a:bodyPr wrap="square" rtlCol="0">
            <a:spAutoFit/>
          </a:bodyPr>
          <a:lstStyle/>
          <a:p>
            <a:r>
              <a:rPr lang="en-US" b="1" dirty="0" smtClean="0"/>
              <a:t>Source</a:t>
            </a:r>
            <a:r>
              <a:rPr lang="en-US" dirty="0"/>
              <a:t>: </a:t>
            </a:r>
            <a:r>
              <a:rPr lang="en-US" sz="1400" dirty="0"/>
              <a:t>The 11</a:t>
            </a:r>
            <a:r>
              <a:rPr lang="en-US" sz="1400" baseline="30000" dirty="0"/>
              <a:t>th</a:t>
            </a:r>
            <a:r>
              <a:rPr lang="en-US" sz="1400" dirty="0"/>
              <a:t> Malaysia Plan, Economic Planning Unit, Prime Minister’s Department (2015) </a:t>
            </a:r>
          </a:p>
          <a:p>
            <a:r>
              <a:rPr lang="en-US" dirty="0" smtClean="0"/>
              <a:t>  </a:t>
            </a:r>
            <a:endParaRPr lang="en-US" dirty="0"/>
          </a:p>
        </p:txBody>
      </p:sp>
    </p:spTree>
    <p:extLst>
      <p:ext uri="{BB962C8B-B14F-4D97-AF65-F5344CB8AC3E}">
        <p14:creationId xmlns:p14="http://schemas.microsoft.com/office/powerpoint/2010/main" val="3998629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8"/>
          <p:cNvSpPr txBox="1">
            <a:spLocks noChangeArrowheads="1"/>
          </p:cNvSpPr>
          <p:nvPr/>
        </p:nvSpPr>
        <p:spPr bwMode="auto">
          <a:xfrm>
            <a:off x="620713" y="719138"/>
            <a:ext cx="4495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C00000"/>
                </a:solidFill>
              </a:rPr>
              <a:t>Establishing a Single System for Accreditation</a:t>
            </a:r>
          </a:p>
        </p:txBody>
      </p:sp>
      <p:sp>
        <p:nvSpPr>
          <p:cNvPr id="16386" name="TextBox 10"/>
          <p:cNvSpPr txBox="1">
            <a:spLocks noChangeArrowheads="1"/>
          </p:cNvSpPr>
          <p:nvPr/>
        </p:nvSpPr>
        <p:spPr bwMode="auto">
          <a:xfrm>
            <a:off x="5657850" y="739379"/>
            <a:ext cx="3581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C00000"/>
                </a:solidFill>
              </a:rPr>
              <a:t>Harmonising TVET Institutions Rating Systems to Improve  Comparability</a:t>
            </a:r>
          </a:p>
        </p:txBody>
      </p:sp>
      <p:grpSp>
        <p:nvGrpSpPr>
          <p:cNvPr id="16387" name="Group 50"/>
          <p:cNvGrpSpPr>
            <a:grpSpLocks/>
          </p:cNvGrpSpPr>
          <p:nvPr/>
        </p:nvGrpSpPr>
        <p:grpSpPr bwMode="auto">
          <a:xfrm>
            <a:off x="5257800" y="1600200"/>
            <a:ext cx="1600200" cy="1499577"/>
            <a:chOff x="4031196" y="2286000"/>
            <a:chExt cx="1836204" cy="2293284"/>
          </a:xfrm>
        </p:grpSpPr>
        <p:pic>
          <p:nvPicPr>
            <p:cNvPr id="16422" name="Picture 14" descr="star rating JP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11216" y="2286000"/>
              <a:ext cx="1286062" cy="142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3" name="TextBox 15"/>
            <p:cNvSpPr txBox="1">
              <a:spLocks noChangeArrowheads="1"/>
            </p:cNvSpPr>
            <p:nvPr/>
          </p:nvSpPr>
          <p:spPr bwMode="auto">
            <a:xfrm>
              <a:off x="4031196" y="3779130"/>
              <a:ext cx="1836204" cy="80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t>Star Rating (JPK)</a:t>
              </a:r>
            </a:p>
          </p:txBody>
        </p:sp>
      </p:grpSp>
      <p:grpSp>
        <p:nvGrpSpPr>
          <p:cNvPr id="16388" name="Group 49"/>
          <p:cNvGrpSpPr>
            <a:grpSpLocks/>
          </p:cNvGrpSpPr>
          <p:nvPr/>
        </p:nvGrpSpPr>
        <p:grpSpPr bwMode="auto">
          <a:xfrm>
            <a:off x="4571999" y="4098131"/>
            <a:ext cx="3375025" cy="825638"/>
            <a:chOff x="1995435" y="4876800"/>
            <a:chExt cx="4309267" cy="1406834"/>
          </a:xfrm>
        </p:grpSpPr>
        <p:pic>
          <p:nvPicPr>
            <p:cNvPr id="16420" name="Picture 13" descr="myspek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2978" y="4876800"/>
              <a:ext cx="2271724" cy="94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1" name="TextBox 16"/>
            <p:cNvSpPr txBox="1">
              <a:spLocks noChangeArrowheads="1"/>
            </p:cNvSpPr>
            <p:nvPr/>
          </p:nvSpPr>
          <p:spPr bwMode="auto">
            <a:xfrm>
              <a:off x="1995435" y="5392101"/>
              <a:ext cx="2808312" cy="89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err="1"/>
                <a:t>MySpeKK</a:t>
              </a:r>
              <a:r>
                <a:rPr lang="en-US" sz="1400" b="1" dirty="0"/>
                <a:t> </a:t>
              </a:r>
              <a:r>
                <a:rPr lang="en-US" sz="1400" b="1" dirty="0" smtClean="0"/>
                <a:t>(Community College)</a:t>
              </a:r>
              <a:endParaRPr lang="en-US" sz="1400" b="1" dirty="0"/>
            </a:p>
          </p:txBody>
        </p:sp>
      </p:grpSp>
      <p:grpSp>
        <p:nvGrpSpPr>
          <p:cNvPr id="16389" name="Group 48"/>
          <p:cNvGrpSpPr>
            <a:grpSpLocks/>
          </p:cNvGrpSpPr>
          <p:nvPr/>
        </p:nvGrpSpPr>
        <p:grpSpPr bwMode="auto">
          <a:xfrm>
            <a:off x="7381876" y="1769269"/>
            <a:ext cx="1838325" cy="1723578"/>
            <a:chOff x="7064152" y="2791852"/>
            <a:chExt cx="2232248" cy="2791675"/>
          </a:xfrm>
        </p:grpSpPr>
        <p:pic>
          <p:nvPicPr>
            <p:cNvPr id="16418" name="Picture 12" descr="polyrat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95994" y="2791852"/>
              <a:ext cx="1432827" cy="205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9" name="TextBox 17"/>
            <p:cNvSpPr txBox="1">
              <a:spLocks noChangeArrowheads="1"/>
            </p:cNvSpPr>
            <p:nvPr/>
          </p:nvSpPr>
          <p:spPr bwMode="auto">
            <a:xfrm>
              <a:off x="7064152" y="4736069"/>
              <a:ext cx="2232248" cy="847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t>PolyRate (Politeknik)</a:t>
              </a:r>
            </a:p>
          </p:txBody>
        </p:sp>
      </p:grpSp>
      <p:sp>
        <p:nvSpPr>
          <p:cNvPr id="16390" name="Rectangle 18"/>
          <p:cNvSpPr>
            <a:spLocks noChangeArrowheads="1"/>
          </p:cNvSpPr>
          <p:nvPr/>
        </p:nvSpPr>
        <p:spPr bwMode="auto">
          <a:xfrm>
            <a:off x="4724401" y="3314700"/>
            <a:ext cx="26574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Harmonised single rating system</a:t>
            </a:r>
          </a:p>
        </p:txBody>
      </p:sp>
      <p:sp>
        <p:nvSpPr>
          <p:cNvPr id="16391" name="Title 1"/>
          <p:cNvSpPr>
            <a:spLocks noGrp="1"/>
          </p:cNvSpPr>
          <p:nvPr>
            <p:ph type="title"/>
          </p:nvPr>
        </p:nvSpPr>
        <p:spPr>
          <a:xfrm>
            <a:off x="0" y="0"/>
            <a:ext cx="9144000" cy="800100"/>
          </a:xfrm>
        </p:spPr>
        <p:txBody>
          <a:bodyPr/>
          <a:lstStyle/>
          <a:p>
            <a:r>
              <a:rPr lang="en-US" sz="3200" b="1">
                <a:latin typeface="Arial Black" charset="0"/>
              </a:rPr>
              <a:t>Strengthening TVET governance </a:t>
            </a:r>
          </a:p>
        </p:txBody>
      </p:sp>
      <p:sp>
        <p:nvSpPr>
          <p:cNvPr id="25" name="Oval 24"/>
          <p:cNvSpPr/>
          <p:nvPr/>
        </p:nvSpPr>
        <p:spPr>
          <a:xfrm>
            <a:off x="152401" y="876301"/>
            <a:ext cx="423863" cy="327422"/>
          </a:xfrm>
          <a:prstGeom prst="ellipse">
            <a:avLst/>
          </a:prstGeom>
          <a:solidFill>
            <a:srgbClr val="FF00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MY" sz="2400" b="1" dirty="0">
                <a:solidFill>
                  <a:schemeClr val="bg1"/>
                </a:solidFill>
              </a:rPr>
              <a:t>1</a:t>
            </a:r>
          </a:p>
        </p:txBody>
      </p:sp>
      <p:grpSp>
        <p:nvGrpSpPr>
          <p:cNvPr id="16393" name="Group 43"/>
          <p:cNvGrpSpPr>
            <a:grpSpLocks/>
          </p:cNvGrpSpPr>
          <p:nvPr/>
        </p:nvGrpSpPr>
        <p:grpSpPr bwMode="auto">
          <a:xfrm>
            <a:off x="895350" y="4341022"/>
            <a:ext cx="2457450" cy="635303"/>
            <a:chOff x="896061" y="5788383"/>
            <a:chExt cx="2456739" cy="846710"/>
          </a:xfrm>
        </p:grpSpPr>
        <p:pic>
          <p:nvPicPr>
            <p:cNvPr id="20" name="Picture 19" descr="LogoMQALatest.jpg"/>
            <p:cNvPicPr>
              <a:picLocks noChangeAspect="1"/>
            </p:cNvPicPr>
            <p:nvPr/>
          </p:nvPicPr>
          <p:blipFill>
            <a:blip r:embed="rId5" cstate="print"/>
            <a:stretch>
              <a:fillRect/>
            </a:stretch>
          </p:blipFill>
          <p:spPr>
            <a:xfrm>
              <a:off x="1987313" y="5857963"/>
              <a:ext cx="1365487" cy="771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416" name="object 4"/>
            <p:cNvSpPr>
              <a:spLocks noChangeArrowheads="1"/>
            </p:cNvSpPr>
            <p:nvPr/>
          </p:nvSpPr>
          <p:spPr bwMode="auto">
            <a:xfrm>
              <a:off x="896061" y="5788383"/>
              <a:ext cx="627939" cy="841017"/>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16417" name="TextBox 46"/>
            <p:cNvSpPr txBox="1">
              <a:spLocks noChangeArrowheads="1"/>
            </p:cNvSpPr>
            <p:nvPr/>
          </p:nvSpPr>
          <p:spPr bwMode="auto">
            <a:xfrm>
              <a:off x="1600200" y="6019801"/>
              <a:ext cx="457200" cy="61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&amp;</a:t>
              </a:r>
            </a:p>
          </p:txBody>
        </p:sp>
      </p:grpSp>
      <p:grpSp>
        <p:nvGrpSpPr>
          <p:cNvPr id="16394" name="Group 52"/>
          <p:cNvGrpSpPr>
            <a:grpSpLocks/>
          </p:cNvGrpSpPr>
          <p:nvPr/>
        </p:nvGrpSpPr>
        <p:grpSpPr bwMode="auto">
          <a:xfrm>
            <a:off x="4876800" y="2876550"/>
            <a:ext cx="2449512" cy="1257300"/>
            <a:chOff x="4876800" y="3810000"/>
            <a:chExt cx="2449758" cy="1676400"/>
          </a:xfrm>
        </p:grpSpPr>
        <p:cxnSp>
          <p:nvCxnSpPr>
            <p:cNvPr id="52" name="Straight Arrow Connector 51"/>
            <p:cNvCxnSpPr/>
            <p:nvPr/>
          </p:nvCxnSpPr>
          <p:spPr>
            <a:xfrm flipV="1">
              <a:off x="5943707" y="3810000"/>
              <a:ext cx="0"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6869312" y="4143375"/>
              <a:ext cx="457246" cy="381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62" idx="4"/>
            </p:cNvCxnSpPr>
            <p:nvPr/>
          </p:nvCxnSpPr>
          <p:spPr>
            <a:xfrm>
              <a:off x="6058019" y="5105400"/>
              <a:ext cx="495350" cy="381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4876800" y="4343400"/>
              <a:ext cx="2362437" cy="76200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grpSp>
      <p:grpSp>
        <p:nvGrpSpPr>
          <p:cNvPr id="16395" name="Group 42"/>
          <p:cNvGrpSpPr>
            <a:grpSpLocks/>
          </p:cNvGrpSpPr>
          <p:nvPr/>
        </p:nvGrpSpPr>
        <p:grpSpPr bwMode="auto">
          <a:xfrm>
            <a:off x="304800" y="1352550"/>
            <a:ext cx="3124200" cy="2895600"/>
            <a:chOff x="304800" y="1600200"/>
            <a:chExt cx="3124200" cy="4065345"/>
          </a:xfrm>
        </p:grpSpPr>
        <p:sp>
          <p:nvSpPr>
            <p:cNvPr id="5" name="Rectangle 4"/>
            <p:cNvSpPr/>
            <p:nvPr/>
          </p:nvSpPr>
          <p:spPr>
            <a:xfrm>
              <a:off x="990600" y="1600200"/>
              <a:ext cx="2438400" cy="457200"/>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MY" sz="2800" b="1" dirty="0">
                  <a:solidFill>
                    <a:schemeClr val="tx1"/>
                  </a:solidFill>
                </a:rPr>
                <a:t>TVET</a:t>
              </a:r>
            </a:p>
          </p:txBody>
        </p:sp>
        <p:sp>
          <p:nvSpPr>
            <p:cNvPr id="6" name="Rectangle 5"/>
            <p:cNvSpPr/>
            <p:nvPr/>
          </p:nvSpPr>
          <p:spPr>
            <a:xfrm>
              <a:off x="990600" y="5029200"/>
              <a:ext cx="2438400" cy="6363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MY" dirty="0">
                  <a:solidFill>
                    <a:schemeClr val="tx1"/>
                  </a:solidFill>
                </a:rPr>
                <a:t>Single &amp; independent quality assurance</a:t>
              </a:r>
            </a:p>
          </p:txBody>
        </p:sp>
        <p:sp>
          <p:nvSpPr>
            <p:cNvPr id="10" name="Rectangle 9"/>
            <p:cNvSpPr/>
            <p:nvPr/>
          </p:nvSpPr>
          <p:spPr>
            <a:xfrm>
              <a:off x="990600" y="220980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FF"/>
                  </a:solidFill>
                </a:rPr>
                <a:t>Doctoral Degree</a:t>
              </a:r>
              <a:endParaRPr lang="en-MY" dirty="0">
                <a:solidFill>
                  <a:srgbClr val="0000FF"/>
                </a:solidFill>
              </a:endParaRPr>
            </a:p>
          </p:txBody>
        </p:sp>
        <p:sp>
          <p:nvSpPr>
            <p:cNvPr id="33" name="Rectangle 32"/>
            <p:cNvSpPr/>
            <p:nvPr/>
          </p:nvSpPr>
          <p:spPr>
            <a:xfrm>
              <a:off x="990600" y="251460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FF"/>
                  </a:solidFill>
                </a:rPr>
                <a:t>Masters Degree</a:t>
              </a:r>
              <a:endParaRPr lang="en-MY" dirty="0">
                <a:solidFill>
                  <a:srgbClr val="0000FF"/>
                </a:solidFill>
              </a:endParaRPr>
            </a:p>
          </p:txBody>
        </p:sp>
        <p:sp>
          <p:nvSpPr>
            <p:cNvPr id="34" name="Rectangle 33"/>
            <p:cNvSpPr/>
            <p:nvPr/>
          </p:nvSpPr>
          <p:spPr>
            <a:xfrm>
              <a:off x="990600" y="281940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FF"/>
                  </a:solidFill>
                </a:rPr>
                <a:t>Bachelor Degree</a:t>
              </a:r>
              <a:endParaRPr lang="en-MY" dirty="0">
                <a:solidFill>
                  <a:srgbClr val="0000FF"/>
                </a:solidFill>
              </a:endParaRPr>
            </a:p>
          </p:txBody>
        </p:sp>
        <p:sp>
          <p:nvSpPr>
            <p:cNvPr id="35" name="Rectangle 34"/>
            <p:cNvSpPr/>
            <p:nvPr/>
          </p:nvSpPr>
          <p:spPr>
            <a:xfrm>
              <a:off x="990600" y="312420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FF"/>
                  </a:solidFill>
                </a:rPr>
                <a:t>Advanced Diploma</a:t>
              </a:r>
              <a:endParaRPr lang="en-MY" dirty="0">
                <a:solidFill>
                  <a:srgbClr val="0000FF"/>
                </a:solidFill>
              </a:endParaRPr>
            </a:p>
          </p:txBody>
        </p:sp>
        <p:sp>
          <p:nvSpPr>
            <p:cNvPr id="36" name="Rectangle 35"/>
            <p:cNvSpPr/>
            <p:nvPr/>
          </p:nvSpPr>
          <p:spPr>
            <a:xfrm>
              <a:off x="990600" y="342900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FF"/>
                  </a:solidFill>
                </a:rPr>
                <a:t>Diploma</a:t>
              </a:r>
              <a:endParaRPr lang="en-MY" dirty="0">
                <a:solidFill>
                  <a:srgbClr val="0000FF"/>
                </a:solidFill>
              </a:endParaRPr>
            </a:p>
          </p:txBody>
        </p:sp>
        <p:sp>
          <p:nvSpPr>
            <p:cNvPr id="37" name="Rectangle 36"/>
            <p:cNvSpPr/>
            <p:nvPr/>
          </p:nvSpPr>
          <p:spPr>
            <a:xfrm>
              <a:off x="990600" y="373380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FF"/>
                  </a:solidFill>
                </a:rPr>
                <a:t>Certificate Level 3</a:t>
              </a:r>
              <a:endParaRPr lang="en-MY" dirty="0">
                <a:solidFill>
                  <a:srgbClr val="0000FF"/>
                </a:solidFill>
              </a:endParaRPr>
            </a:p>
          </p:txBody>
        </p:sp>
        <p:sp>
          <p:nvSpPr>
            <p:cNvPr id="38" name="Rectangle 37"/>
            <p:cNvSpPr/>
            <p:nvPr/>
          </p:nvSpPr>
          <p:spPr>
            <a:xfrm>
              <a:off x="990600" y="403860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FF"/>
                  </a:solidFill>
                </a:rPr>
                <a:t>Certificate Level 2</a:t>
              </a:r>
              <a:endParaRPr lang="en-MY" dirty="0">
                <a:solidFill>
                  <a:srgbClr val="0000FF"/>
                </a:solidFill>
              </a:endParaRPr>
            </a:p>
          </p:txBody>
        </p:sp>
        <p:sp>
          <p:nvSpPr>
            <p:cNvPr id="39" name="Rectangle 38"/>
            <p:cNvSpPr/>
            <p:nvPr/>
          </p:nvSpPr>
          <p:spPr>
            <a:xfrm>
              <a:off x="990600" y="434340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FF"/>
                  </a:solidFill>
                </a:rPr>
                <a:t>Certificate Level 1</a:t>
              </a:r>
              <a:endParaRPr lang="en-MY" dirty="0">
                <a:solidFill>
                  <a:srgbClr val="0000FF"/>
                </a:solidFill>
              </a:endParaRPr>
            </a:p>
          </p:txBody>
        </p:sp>
        <p:cxnSp>
          <p:nvCxnSpPr>
            <p:cNvPr id="41" name="Straight Arrow Connector 40"/>
            <p:cNvCxnSpPr/>
            <p:nvPr/>
          </p:nvCxnSpPr>
          <p:spPr>
            <a:xfrm flipV="1">
              <a:off x="762000" y="2209800"/>
              <a:ext cx="0" cy="243840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6408" name="TextBox 44"/>
            <p:cNvSpPr txBox="1">
              <a:spLocks noChangeArrowheads="1"/>
            </p:cNvSpPr>
            <p:nvPr/>
          </p:nvSpPr>
          <p:spPr bwMode="auto">
            <a:xfrm>
              <a:off x="304800" y="4343400"/>
              <a:ext cx="4572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L1</a:t>
              </a:r>
            </a:p>
          </p:txBody>
        </p:sp>
        <p:sp>
          <p:nvSpPr>
            <p:cNvPr id="16409" name="TextBox 45"/>
            <p:cNvSpPr txBox="1">
              <a:spLocks noChangeArrowheads="1"/>
            </p:cNvSpPr>
            <p:nvPr/>
          </p:nvSpPr>
          <p:spPr bwMode="auto">
            <a:xfrm>
              <a:off x="304800" y="2209800"/>
              <a:ext cx="4572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L8</a:t>
              </a:r>
            </a:p>
          </p:txBody>
        </p:sp>
        <p:cxnSp>
          <p:nvCxnSpPr>
            <p:cNvPr id="42" name="Straight Connector 41"/>
            <p:cNvCxnSpPr>
              <a:stCxn id="6" idx="0"/>
              <a:endCxn id="39" idx="2"/>
            </p:cNvCxnSpPr>
            <p:nvPr/>
          </p:nvCxnSpPr>
          <p:spPr>
            <a:xfrm flipV="1">
              <a:off x="2209800" y="4648199"/>
              <a:ext cx="0" cy="38100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sp>
        <p:nvSpPr>
          <p:cNvPr id="54" name="Oval 53"/>
          <p:cNvSpPr/>
          <p:nvPr/>
        </p:nvSpPr>
        <p:spPr>
          <a:xfrm>
            <a:off x="5214938" y="876301"/>
            <a:ext cx="423862" cy="327422"/>
          </a:xfrm>
          <a:prstGeom prst="ellipse">
            <a:avLst/>
          </a:prstGeom>
          <a:solidFill>
            <a:srgbClr val="FF00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MY" sz="2400" b="1" dirty="0">
                <a:solidFill>
                  <a:schemeClr val="bg1"/>
                </a:solidFill>
              </a:rPr>
              <a:t>2</a:t>
            </a:r>
          </a:p>
        </p:txBody>
      </p:sp>
      <p:sp>
        <p:nvSpPr>
          <p:cNvPr id="43" name="TextBox 42"/>
          <p:cNvSpPr txBox="1"/>
          <p:nvPr/>
        </p:nvSpPr>
        <p:spPr>
          <a:xfrm>
            <a:off x="3429000" y="4866501"/>
            <a:ext cx="1874882" cy="276999"/>
          </a:xfrm>
          <a:prstGeom prst="rect">
            <a:avLst/>
          </a:prstGeom>
          <a:noFill/>
        </p:spPr>
        <p:txBody>
          <a:bodyPr wrap="none" rtlCol="0">
            <a:spAutoFit/>
          </a:bodyPr>
          <a:lstStyle/>
          <a:p>
            <a:r>
              <a:rPr lang="en-US" sz="1200" dirty="0" smtClean="0"/>
              <a:t>Source: DSD, MOHR (2016)</a:t>
            </a:r>
            <a:endParaRPr lang="en-US" sz="1200" dirty="0"/>
          </a:p>
        </p:txBody>
      </p:sp>
    </p:spTree>
    <p:extLst>
      <p:ext uri="{BB962C8B-B14F-4D97-AF65-F5344CB8AC3E}">
        <p14:creationId xmlns:p14="http://schemas.microsoft.com/office/powerpoint/2010/main" val="15097655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E:\All Data Backup\Slide Korporat\Slide Korporat 2019 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463"/>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xmlns="" id="{81A0B0C2-37C2-4DD3-9864-0CEAE633EE2A}"/>
              </a:ext>
            </a:extLst>
          </p:cNvPr>
          <p:cNvSpPr txBox="1">
            <a:spLocks/>
          </p:cNvSpPr>
          <p:nvPr/>
        </p:nvSpPr>
        <p:spPr bwMode="auto">
          <a:xfrm>
            <a:off x="1646040" y="-247650"/>
            <a:ext cx="7497960" cy="3962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344" tIns="45670" rIns="91344" bIns="45670"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12" charset="0"/>
              </a:defRPr>
            </a:lvl2pPr>
            <a:lvl3pPr algn="ctr" rtl="0" eaLnBrk="0" fontAlgn="base" hangingPunct="0">
              <a:spcBef>
                <a:spcPct val="0"/>
              </a:spcBef>
              <a:spcAft>
                <a:spcPct val="0"/>
              </a:spcAft>
              <a:defRPr sz="4400">
                <a:solidFill>
                  <a:schemeClr val="tx1"/>
                </a:solidFill>
                <a:latin typeface="Calibri" pitchFamily="-112" charset="0"/>
              </a:defRPr>
            </a:lvl3pPr>
            <a:lvl4pPr algn="ctr" rtl="0" eaLnBrk="0" fontAlgn="base" hangingPunct="0">
              <a:spcBef>
                <a:spcPct val="0"/>
              </a:spcBef>
              <a:spcAft>
                <a:spcPct val="0"/>
              </a:spcAft>
              <a:defRPr sz="4400">
                <a:solidFill>
                  <a:schemeClr val="tx1"/>
                </a:solidFill>
                <a:latin typeface="Calibri" pitchFamily="-112" charset="0"/>
              </a:defRPr>
            </a:lvl4pPr>
            <a:lvl5pPr algn="ctr" rtl="0" eaLnBrk="0" fontAlgn="base" hangingPunct="0">
              <a:spcBef>
                <a:spcPct val="0"/>
              </a:spcBef>
              <a:spcAft>
                <a:spcPct val="0"/>
              </a:spcAft>
              <a:defRPr sz="4400">
                <a:solidFill>
                  <a:schemeClr val="tx1"/>
                </a:solidFill>
                <a:latin typeface="Calibri" pitchFamily="-112" charset="0"/>
              </a:defRPr>
            </a:lvl5pPr>
            <a:lvl6pPr marL="457200" algn="ctr" rtl="0" fontAlgn="base">
              <a:spcBef>
                <a:spcPct val="0"/>
              </a:spcBef>
              <a:spcAft>
                <a:spcPct val="0"/>
              </a:spcAft>
              <a:defRPr sz="4400">
                <a:solidFill>
                  <a:schemeClr val="tx1"/>
                </a:solidFill>
                <a:latin typeface="Calibri" pitchFamily="-112" charset="0"/>
              </a:defRPr>
            </a:lvl6pPr>
            <a:lvl7pPr marL="914400" algn="ctr" rtl="0" fontAlgn="base">
              <a:spcBef>
                <a:spcPct val="0"/>
              </a:spcBef>
              <a:spcAft>
                <a:spcPct val="0"/>
              </a:spcAft>
              <a:defRPr sz="4400">
                <a:solidFill>
                  <a:schemeClr val="tx1"/>
                </a:solidFill>
                <a:latin typeface="Calibri" pitchFamily="-112" charset="0"/>
              </a:defRPr>
            </a:lvl7pPr>
            <a:lvl8pPr marL="1371600" algn="ctr" rtl="0" fontAlgn="base">
              <a:spcBef>
                <a:spcPct val="0"/>
              </a:spcBef>
              <a:spcAft>
                <a:spcPct val="0"/>
              </a:spcAft>
              <a:defRPr sz="4400">
                <a:solidFill>
                  <a:schemeClr val="tx1"/>
                </a:solidFill>
                <a:latin typeface="Calibri" pitchFamily="-112" charset="0"/>
              </a:defRPr>
            </a:lvl8pPr>
            <a:lvl9pPr marL="1828800" algn="ctr" rtl="0" fontAlgn="base">
              <a:spcBef>
                <a:spcPct val="0"/>
              </a:spcBef>
              <a:spcAft>
                <a:spcPct val="0"/>
              </a:spcAft>
              <a:defRPr sz="4400">
                <a:solidFill>
                  <a:schemeClr val="tx1"/>
                </a:solidFill>
                <a:latin typeface="Calibri" pitchFamily="-112" charset="0"/>
              </a:defRPr>
            </a:lvl9pPr>
          </a:lstStyle>
          <a:p>
            <a:pPr>
              <a:defRPr/>
            </a:pPr>
            <a:endParaRPr lang="en-US" altLang="en-US" sz="4000" dirty="0">
              <a:ln w="12700">
                <a:solidFill>
                  <a:schemeClr val="tx2">
                    <a:lumMod val="75000"/>
                  </a:schemeClr>
                </a:solidFill>
                <a:prstDash val="solid"/>
              </a:ln>
              <a:solidFill>
                <a:schemeClr val="tx2">
                  <a:lumMod val="60000"/>
                  <a:lumOff val="40000"/>
                </a:schemeClr>
              </a:solidFill>
              <a:effectLst>
                <a:outerShdw blurRad="50800" dist="38100" algn="l" rotWithShape="0">
                  <a:prstClr val="black">
                    <a:alpha val="40000"/>
                  </a:prstClr>
                </a:outerShdw>
              </a:effectLst>
              <a:latin typeface="Rockwell Extra Bold" pitchFamily="18" charset="0"/>
            </a:endParaRPr>
          </a:p>
          <a:p>
            <a:pPr>
              <a:defRPr/>
            </a:pPr>
            <a:r>
              <a:rPr lang="en-US" altLang="en-US" sz="2400" dirty="0" smtClean="0">
                <a:ln w="12700">
                  <a:solidFill>
                    <a:schemeClr val="tx2">
                      <a:lumMod val="75000"/>
                    </a:schemeClr>
                  </a:solidFill>
                  <a:prstDash val="solid"/>
                </a:ln>
                <a:solidFill>
                  <a:schemeClr val="tx2">
                    <a:lumMod val="60000"/>
                    <a:lumOff val="40000"/>
                  </a:schemeClr>
                </a:solidFill>
                <a:effectLst>
                  <a:outerShdw blurRad="50800" dist="38100" algn="l" rotWithShape="0">
                    <a:prstClr val="black">
                      <a:alpha val="40000"/>
                    </a:prstClr>
                  </a:outerShdw>
                </a:effectLst>
                <a:latin typeface="Bookman Old Style" panose="02050604050505020204" pitchFamily="18" charset="0"/>
              </a:rPr>
              <a:t>MALAYSIA SKILLS DEVELOPMENT : WHAT MATTER?</a:t>
            </a:r>
          </a:p>
        </p:txBody>
      </p:sp>
    </p:spTree>
    <p:extLst>
      <p:ext uri="{BB962C8B-B14F-4D97-AF65-F5344CB8AC3E}">
        <p14:creationId xmlns:p14="http://schemas.microsoft.com/office/powerpoint/2010/main" val="5392488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fill="hold" grpId="0" nodeType="afterEffect">
                                  <p:stCondLst>
                                    <p:cond delay="0"/>
                                  </p:stCondLst>
                                  <p:childTnLst>
                                    <p:animClr clrSpc="hsl" dir="ccw">
                                      <p:cBhvr override="childStyle">
                                        <p:cTn id="6"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8600" y="449208"/>
            <a:ext cx="8458200" cy="522343"/>
          </a:xfrm>
          <a:prstGeom prst="roundRect">
            <a:avLst/>
          </a:prstGeom>
          <a:scene3d>
            <a:camera prst="perspectiveRelaxedModerately"/>
            <a:lightRig rig="threePt" dir="t"/>
          </a:scene3d>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2000" b="1" dirty="0">
                <a:solidFill>
                  <a:schemeClr val="tx1"/>
                </a:solidFill>
              </a:rPr>
              <a:t>NATIONAL HUMAN CAPITAL DEVELOPMENT COUNCIL </a:t>
            </a:r>
          </a:p>
        </p:txBody>
      </p:sp>
      <p:sp>
        <p:nvSpPr>
          <p:cNvPr id="9" name="Rounded Rectangle 8"/>
          <p:cNvSpPr/>
          <p:nvPr/>
        </p:nvSpPr>
        <p:spPr>
          <a:xfrm>
            <a:off x="3717925" y="1822847"/>
            <a:ext cx="1576388" cy="446484"/>
          </a:xfrm>
          <a:prstGeom prst="roundRect">
            <a:avLst/>
          </a:prstGeom>
          <a:solidFill>
            <a:schemeClr val="accent3">
              <a:lumMod val="60000"/>
              <a:lumOff val="4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dirty="0"/>
              <a:t>Providers</a:t>
            </a:r>
          </a:p>
        </p:txBody>
      </p:sp>
      <p:sp>
        <p:nvSpPr>
          <p:cNvPr id="11" name="Rounded Rectangle 10"/>
          <p:cNvSpPr/>
          <p:nvPr/>
        </p:nvSpPr>
        <p:spPr>
          <a:xfrm>
            <a:off x="379414" y="1756173"/>
            <a:ext cx="1355725" cy="683419"/>
          </a:xfrm>
          <a:prstGeom prst="round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600" dirty="0" err="1"/>
              <a:t>Majlis</a:t>
            </a:r>
            <a:r>
              <a:rPr lang="en-US" sz="1600" dirty="0"/>
              <a:t> </a:t>
            </a:r>
            <a:r>
              <a:rPr lang="en-US" sz="1600" dirty="0" err="1"/>
              <a:t>Kemahiran</a:t>
            </a:r>
            <a:r>
              <a:rPr lang="en-US" sz="1600" dirty="0"/>
              <a:t> </a:t>
            </a:r>
            <a:r>
              <a:rPr lang="en-US" sz="1600" dirty="0" err="1"/>
              <a:t>Industri</a:t>
            </a:r>
            <a:endParaRPr lang="en-US" sz="1600" dirty="0"/>
          </a:p>
        </p:txBody>
      </p:sp>
      <p:sp>
        <p:nvSpPr>
          <p:cNvPr id="15" name="Rounded Rectangle 14"/>
          <p:cNvSpPr/>
          <p:nvPr/>
        </p:nvSpPr>
        <p:spPr>
          <a:xfrm>
            <a:off x="7454900" y="1822847"/>
            <a:ext cx="1371600" cy="632222"/>
          </a:xfrm>
          <a:prstGeom prst="roundRect">
            <a:avLst/>
          </a:prstGeom>
          <a:solidFill>
            <a:srgbClr val="FFFF99"/>
          </a:soli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600" dirty="0"/>
              <a:t>Performance Committee</a:t>
            </a:r>
          </a:p>
        </p:txBody>
      </p:sp>
      <p:cxnSp>
        <p:nvCxnSpPr>
          <p:cNvPr id="52" name="Straight Arrow Connector 51"/>
          <p:cNvCxnSpPr/>
          <p:nvPr/>
        </p:nvCxnSpPr>
        <p:spPr>
          <a:xfrm flipH="1">
            <a:off x="4541838" y="2269332"/>
            <a:ext cx="0" cy="273844"/>
          </a:xfrm>
          <a:prstGeom prst="straightConnector1">
            <a:avLst/>
          </a:prstGeom>
          <a:ln w="1905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4530725" y="922735"/>
            <a:ext cx="0" cy="273844"/>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7415" name="TextBox 26"/>
          <p:cNvSpPr txBox="1">
            <a:spLocks noChangeAspect="1"/>
          </p:cNvSpPr>
          <p:nvPr/>
        </p:nvSpPr>
        <p:spPr bwMode="auto">
          <a:xfrm>
            <a:off x="142875" y="1196578"/>
            <a:ext cx="1828800" cy="3775472"/>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u="sng"/>
              <a:t>Demand Side</a:t>
            </a:r>
          </a:p>
        </p:txBody>
      </p:sp>
      <p:sp>
        <p:nvSpPr>
          <p:cNvPr id="17416" name="TextBox 101"/>
          <p:cNvSpPr txBox="1">
            <a:spLocks noChangeAspect="1"/>
          </p:cNvSpPr>
          <p:nvPr/>
        </p:nvSpPr>
        <p:spPr bwMode="auto">
          <a:xfrm>
            <a:off x="2209800" y="1196578"/>
            <a:ext cx="4800600" cy="3775472"/>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u="sng"/>
              <a:t>Supply Side</a:t>
            </a:r>
          </a:p>
        </p:txBody>
      </p:sp>
      <p:sp>
        <p:nvSpPr>
          <p:cNvPr id="17417" name="TextBox 125"/>
          <p:cNvSpPr txBox="1">
            <a:spLocks noChangeAspect="1"/>
          </p:cNvSpPr>
          <p:nvPr/>
        </p:nvSpPr>
        <p:spPr bwMode="auto">
          <a:xfrm>
            <a:off x="7313614" y="1166813"/>
            <a:ext cx="1654175" cy="3775472"/>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u="sng"/>
              <a:t>Performance Monitoring</a:t>
            </a:r>
          </a:p>
        </p:txBody>
      </p:sp>
      <p:cxnSp>
        <p:nvCxnSpPr>
          <p:cNvPr id="144" name="Straight Arrow Connector 143"/>
          <p:cNvCxnSpPr/>
          <p:nvPr/>
        </p:nvCxnSpPr>
        <p:spPr>
          <a:xfrm flipV="1">
            <a:off x="1076325" y="922735"/>
            <a:ext cx="0" cy="273844"/>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flipV="1">
            <a:off x="8001000" y="922735"/>
            <a:ext cx="0" cy="273844"/>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447926" y="2840831"/>
            <a:ext cx="4365625" cy="200144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47" name="Rounded Rectangle 46"/>
          <p:cNvSpPr/>
          <p:nvPr/>
        </p:nvSpPr>
        <p:spPr>
          <a:xfrm>
            <a:off x="2819400" y="2463403"/>
            <a:ext cx="3581400" cy="594122"/>
          </a:xfrm>
          <a:prstGeom prst="roundRect">
            <a:avLst/>
          </a:prstGeom>
          <a:solidFill>
            <a:schemeClr val="tx1"/>
          </a:soli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600" b="1" u="sng" dirty="0">
                <a:solidFill>
                  <a:schemeClr val="bg1"/>
                </a:solidFill>
              </a:rPr>
              <a:t>JPK &amp; MQA</a:t>
            </a:r>
          </a:p>
          <a:p>
            <a:pPr algn="ctr">
              <a:defRPr/>
            </a:pPr>
            <a:r>
              <a:rPr lang="en-US" sz="1600" b="1" dirty="0">
                <a:solidFill>
                  <a:schemeClr val="bg1"/>
                </a:solidFill>
              </a:rPr>
              <a:t>Quality Assurance &amp; Qualifications</a:t>
            </a:r>
          </a:p>
        </p:txBody>
      </p:sp>
      <p:sp>
        <p:nvSpPr>
          <p:cNvPr id="148" name="Oval 147"/>
          <p:cNvSpPr/>
          <p:nvPr/>
        </p:nvSpPr>
        <p:spPr>
          <a:xfrm>
            <a:off x="2643189" y="3137298"/>
            <a:ext cx="1665287" cy="421481"/>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1400" b="1" dirty="0"/>
          </a:p>
          <a:p>
            <a:pPr algn="ctr">
              <a:defRPr/>
            </a:pPr>
            <a:r>
              <a:rPr lang="en-US" sz="1400" b="1" dirty="0"/>
              <a:t>PHASE 1: </a:t>
            </a:r>
          </a:p>
          <a:p>
            <a:pPr algn="ctr">
              <a:defRPr/>
            </a:pPr>
            <a:r>
              <a:rPr lang="en-US" sz="1400" b="1" dirty="0"/>
              <a:t>2015 - 2016</a:t>
            </a:r>
          </a:p>
          <a:p>
            <a:pPr algn="ctr">
              <a:defRPr/>
            </a:pPr>
            <a:endParaRPr lang="en-US" dirty="0"/>
          </a:p>
        </p:txBody>
      </p:sp>
      <p:sp>
        <p:nvSpPr>
          <p:cNvPr id="149" name="Oval 148"/>
          <p:cNvSpPr/>
          <p:nvPr/>
        </p:nvSpPr>
        <p:spPr>
          <a:xfrm>
            <a:off x="4630738" y="3132535"/>
            <a:ext cx="1998662" cy="421481"/>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en-US" sz="1400" b="1" dirty="0"/>
          </a:p>
          <a:p>
            <a:pPr algn="ctr">
              <a:defRPr/>
            </a:pPr>
            <a:r>
              <a:rPr lang="en-US" sz="1400" b="1" dirty="0">
                <a:solidFill>
                  <a:srgbClr val="0000FF"/>
                </a:solidFill>
              </a:rPr>
              <a:t>PHASE 2: </a:t>
            </a:r>
          </a:p>
          <a:p>
            <a:pPr algn="ctr">
              <a:defRPr/>
            </a:pPr>
            <a:r>
              <a:rPr lang="en-US" sz="1400" b="1" dirty="0">
                <a:solidFill>
                  <a:srgbClr val="0000FF"/>
                </a:solidFill>
              </a:rPr>
              <a:t>2017 AND BEYOND</a:t>
            </a:r>
          </a:p>
          <a:p>
            <a:pPr algn="ctr">
              <a:defRPr/>
            </a:pPr>
            <a:endParaRPr lang="en-US" dirty="0"/>
          </a:p>
        </p:txBody>
      </p:sp>
      <p:grpSp>
        <p:nvGrpSpPr>
          <p:cNvPr id="17424" name="Group 158"/>
          <p:cNvGrpSpPr>
            <a:grpSpLocks/>
          </p:cNvGrpSpPr>
          <p:nvPr/>
        </p:nvGrpSpPr>
        <p:grpSpPr bwMode="auto">
          <a:xfrm>
            <a:off x="6854825" y="2546747"/>
            <a:ext cx="1384300" cy="1346597"/>
            <a:chOff x="6768790" y="3253309"/>
            <a:chExt cx="1384611" cy="1937561"/>
          </a:xfrm>
        </p:grpSpPr>
        <p:cxnSp>
          <p:nvCxnSpPr>
            <p:cNvPr id="156" name="Straight Arrow Connector 155"/>
            <p:cNvCxnSpPr/>
            <p:nvPr/>
          </p:nvCxnSpPr>
          <p:spPr>
            <a:xfrm flipH="1" flipV="1">
              <a:off x="8153401" y="3253309"/>
              <a:ext cx="0" cy="1937561"/>
            </a:xfrm>
            <a:prstGeom prst="straightConnector1">
              <a:avLst/>
            </a:prstGeom>
            <a:ln w="1905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H="1">
              <a:off x="6768790" y="5189157"/>
              <a:ext cx="1371908" cy="0"/>
            </a:xfrm>
            <a:prstGeom prst="straightConnector1">
              <a:avLst/>
            </a:prstGeom>
            <a:ln w="1905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160" name="Rounded Rectangle 159"/>
          <p:cNvSpPr/>
          <p:nvPr/>
        </p:nvSpPr>
        <p:spPr>
          <a:xfrm>
            <a:off x="304800" y="4114800"/>
            <a:ext cx="1485900" cy="62865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600" dirty="0">
              <a:solidFill>
                <a:schemeClr val="tx1"/>
              </a:solidFill>
            </a:endParaRPr>
          </a:p>
          <a:p>
            <a:pPr algn="ctr">
              <a:defRPr/>
            </a:pPr>
            <a:r>
              <a:rPr lang="en-US" sz="1600" dirty="0">
                <a:solidFill>
                  <a:schemeClr val="tx1"/>
                </a:solidFill>
              </a:rPr>
              <a:t>Professional /Regulatory Bodies</a:t>
            </a:r>
          </a:p>
          <a:p>
            <a:pPr algn="ctr">
              <a:defRPr/>
            </a:pPr>
            <a:endParaRPr lang="en-US" dirty="0"/>
          </a:p>
        </p:txBody>
      </p:sp>
      <p:grpSp>
        <p:nvGrpSpPr>
          <p:cNvPr id="17426" name="Group 169"/>
          <p:cNvGrpSpPr>
            <a:grpSpLocks/>
          </p:cNvGrpSpPr>
          <p:nvPr/>
        </p:nvGrpSpPr>
        <p:grpSpPr bwMode="auto">
          <a:xfrm>
            <a:off x="1066801" y="2461023"/>
            <a:ext cx="1438275" cy="1653778"/>
            <a:chOff x="1066800" y="3281254"/>
            <a:chExt cx="1438274" cy="2205146"/>
          </a:xfrm>
        </p:grpSpPr>
        <p:grpSp>
          <p:nvGrpSpPr>
            <p:cNvPr id="17434" name="Group 90"/>
            <p:cNvGrpSpPr>
              <a:grpSpLocks/>
            </p:cNvGrpSpPr>
            <p:nvPr/>
          </p:nvGrpSpPr>
          <p:grpSpPr bwMode="auto">
            <a:xfrm>
              <a:off x="1066800" y="3281254"/>
              <a:ext cx="1438274" cy="1908282"/>
              <a:chOff x="1066800" y="3581400"/>
              <a:chExt cx="1143000" cy="1371600"/>
            </a:xfrm>
          </p:grpSpPr>
          <p:cxnSp>
            <p:nvCxnSpPr>
              <p:cNvPr id="88" name="Straight Arrow Connector 87"/>
              <p:cNvCxnSpPr/>
              <p:nvPr/>
            </p:nvCxnSpPr>
            <p:spPr>
              <a:xfrm flipV="1">
                <a:off x="1066800" y="3581400"/>
                <a:ext cx="0" cy="1371591"/>
              </a:xfrm>
              <a:prstGeom prst="straightConnector1">
                <a:avLst/>
              </a:prstGeom>
              <a:ln w="1905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1074370" y="4952991"/>
                <a:ext cx="1135430" cy="0"/>
              </a:xfrm>
              <a:prstGeom prst="straightConnector1">
                <a:avLst/>
              </a:prstGeom>
              <a:ln w="1905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grpSp>
        <p:cxnSp>
          <p:nvCxnSpPr>
            <p:cNvPr id="168" name="Straight Arrow Connector 167"/>
            <p:cNvCxnSpPr/>
            <p:nvPr/>
          </p:nvCxnSpPr>
          <p:spPr>
            <a:xfrm>
              <a:off x="1066800" y="5105381"/>
              <a:ext cx="0" cy="381019"/>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17427" name="Rectangle 171"/>
          <p:cNvSpPr>
            <a:spLocks noChangeArrowheads="1"/>
          </p:cNvSpPr>
          <p:nvPr/>
        </p:nvSpPr>
        <p:spPr bwMode="auto">
          <a:xfrm>
            <a:off x="7938" y="17860"/>
            <a:ext cx="90678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latin typeface="Arial Black" charset="0"/>
              </a:rPr>
              <a:t> A new comprehensive model…..</a:t>
            </a:r>
            <a:endParaRPr lang="en-US" sz="3200">
              <a:latin typeface="Arial Black" charset="0"/>
            </a:endParaRPr>
          </a:p>
        </p:txBody>
      </p:sp>
      <p:cxnSp>
        <p:nvCxnSpPr>
          <p:cNvPr id="175" name="Straight Arrow Connector 174"/>
          <p:cNvCxnSpPr/>
          <p:nvPr/>
        </p:nvCxnSpPr>
        <p:spPr>
          <a:xfrm>
            <a:off x="1735139" y="2045494"/>
            <a:ext cx="1982787" cy="0"/>
          </a:xfrm>
          <a:prstGeom prst="straightConnector1">
            <a:avLst/>
          </a:prstGeom>
          <a:ln w="19050">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flipV="1">
            <a:off x="5294314" y="2045494"/>
            <a:ext cx="2160587" cy="10716"/>
          </a:xfrm>
          <a:prstGeom prst="straightConnector1">
            <a:avLst/>
          </a:prstGeom>
          <a:ln w="19050">
            <a:prstDash val="dash"/>
            <a:headEnd type="arrow"/>
            <a:tailEnd type="arrow"/>
          </a:ln>
        </p:spPr>
        <p:style>
          <a:lnRef idx="1">
            <a:schemeClr val="accent1"/>
          </a:lnRef>
          <a:fillRef idx="0">
            <a:schemeClr val="accent1"/>
          </a:fillRef>
          <a:effectRef idx="0">
            <a:schemeClr val="accent1"/>
          </a:effectRef>
          <a:fontRef idx="minor">
            <a:schemeClr val="tx1"/>
          </a:fontRef>
        </p:style>
      </p:cxnSp>
      <p:pic>
        <p:nvPicPr>
          <p:cNvPr id="17430" name="Picture 18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1" y="3543300"/>
            <a:ext cx="183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1" name="Picture 18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9688" y="3558779"/>
            <a:ext cx="18780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 name="Right Arrow 184"/>
          <p:cNvSpPr/>
          <p:nvPr/>
        </p:nvSpPr>
        <p:spPr>
          <a:xfrm>
            <a:off x="4456113" y="4086225"/>
            <a:ext cx="4191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ounded Rectangle 34"/>
          <p:cNvSpPr/>
          <p:nvPr/>
        </p:nvSpPr>
        <p:spPr>
          <a:xfrm>
            <a:off x="333375" y="1756172"/>
            <a:ext cx="1485900" cy="70485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600" dirty="0">
              <a:solidFill>
                <a:schemeClr val="tx1"/>
              </a:solidFill>
            </a:endParaRPr>
          </a:p>
          <a:p>
            <a:pPr algn="ctr">
              <a:defRPr/>
            </a:pPr>
            <a:r>
              <a:rPr lang="en-US" sz="1600" dirty="0">
                <a:solidFill>
                  <a:schemeClr val="tx1"/>
                </a:solidFill>
              </a:rPr>
              <a:t>Industry Skills Committee (ISC)</a:t>
            </a:r>
          </a:p>
          <a:p>
            <a:pPr algn="ctr">
              <a:defRPr/>
            </a:pPr>
            <a:endParaRPr lang="en-US" dirty="0"/>
          </a:p>
        </p:txBody>
      </p:sp>
      <p:sp>
        <p:nvSpPr>
          <p:cNvPr id="2" name="TextBox 1"/>
          <p:cNvSpPr txBox="1"/>
          <p:nvPr/>
        </p:nvSpPr>
        <p:spPr>
          <a:xfrm>
            <a:off x="3429000" y="4866501"/>
            <a:ext cx="1874882" cy="276999"/>
          </a:xfrm>
          <a:prstGeom prst="rect">
            <a:avLst/>
          </a:prstGeom>
          <a:noFill/>
        </p:spPr>
        <p:txBody>
          <a:bodyPr wrap="none" rtlCol="0">
            <a:spAutoFit/>
          </a:bodyPr>
          <a:lstStyle/>
          <a:p>
            <a:r>
              <a:rPr lang="en-US" sz="1200" dirty="0" smtClean="0"/>
              <a:t>Source: DSD, MOHR (2016)</a:t>
            </a:r>
            <a:endParaRPr lang="en-US" sz="1200" dirty="0"/>
          </a:p>
        </p:txBody>
      </p:sp>
    </p:spTree>
    <p:extLst>
      <p:ext uri="{BB962C8B-B14F-4D97-AF65-F5344CB8AC3E}">
        <p14:creationId xmlns:p14="http://schemas.microsoft.com/office/powerpoint/2010/main" val="37571158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971550" y="3813572"/>
            <a:ext cx="6769100" cy="917972"/>
          </a:xfrm>
        </p:spPr>
        <p:txBody>
          <a:bodyPr/>
          <a:lstStyle/>
          <a:p>
            <a:pPr marL="0" indent="0" algn="just">
              <a:buFontTx/>
              <a:buNone/>
            </a:pPr>
            <a:r>
              <a:rPr lang="en-US" sz="1800" dirty="0">
                <a:latin typeface="Arial" charset="0"/>
                <a:cs typeface="Arial" charset="0"/>
              </a:rPr>
              <a:t>Skills and talent have become the major ingredients for Malaysia to become a high-income economy by 2020. The key objective is to develop a highly skilled workforce.</a:t>
            </a:r>
          </a:p>
          <a:p>
            <a:pPr marL="0" indent="0" algn="just">
              <a:buFontTx/>
              <a:buNone/>
            </a:pPr>
            <a:endParaRPr lang="en-US" sz="1800" dirty="0">
              <a:latin typeface="Arial" charset="0"/>
              <a:cs typeface="Arial" charset="0"/>
            </a:endParaRPr>
          </a:p>
        </p:txBody>
      </p:sp>
      <p:sp>
        <p:nvSpPr>
          <p:cNvPr id="8" name="Title 1"/>
          <p:cNvSpPr>
            <a:spLocks noGrp="1"/>
          </p:cNvSpPr>
          <p:nvPr>
            <p:ph type="title"/>
          </p:nvPr>
        </p:nvSpPr>
        <p:spPr>
          <a:solidFill>
            <a:srgbClr val="CC3300"/>
          </a:solidFill>
          <a:ln>
            <a:miter lim="800000"/>
            <a:headEnd/>
            <a:tailEnd/>
          </a:ln>
          <a:extLst/>
        </p:spPr>
        <p:txBody>
          <a:bodyPr/>
          <a:lstStyle/>
          <a:p>
            <a:pPr>
              <a:defRPr/>
            </a:pP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ea typeface="+mj-ea"/>
                <a:cs typeface="+mj-cs"/>
              </a:rPr>
              <a:t>Skills &amp; </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ea typeface="+mj-ea"/>
                <a:cs typeface="+mj-cs"/>
              </a:rPr>
              <a:t>Talent </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mj-ea"/>
              <a:cs typeface="+mj-cs"/>
            </a:endParaRPr>
          </a:p>
        </p:txBody>
      </p:sp>
      <p:pic>
        <p:nvPicPr>
          <p:cNvPr id="4" name="Picture 3" descr="images (10).jpg"/>
          <p:cNvPicPr>
            <a:picLocks noChangeAspect="1"/>
          </p:cNvPicPr>
          <p:nvPr/>
        </p:nvPicPr>
        <p:blipFill>
          <a:blip r:embed="rId2" cstate="print"/>
          <a:stretch>
            <a:fillRect/>
          </a:stretch>
        </p:blipFill>
        <p:spPr>
          <a:xfrm>
            <a:off x="1331640" y="789552"/>
            <a:ext cx="5904656" cy="2376264"/>
          </a:xfrm>
          <a:prstGeom prst="rect">
            <a:avLst/>
          </a:prstGeom>
          <a:ln>
            <a:noFill/>
          </a:ln>
          <a:effectLst>
            <a:softEdge rad="112500"/>
          </a:effectLst>
        </p:spPr>
      </p:pic>
      <p:sp>
        <p:nvSpPr>
          <p:cNvPr id="6" name="TextBox 5"/>
          <p:cNvSpPr txBox="1"/>
          <p:nvPr/>
        </p:nvSpPr>
        <p:spPr>
          <a:xfrm>
            <a:off x="3429000" y="4866501"/>
            <a:ext cx="1874882" cy="276999"/>
          </a:xfrm>
          <a:prstGeom prst="rect">
            <a:avLst/>
          </a:prstGeom>
          <a:noFill/>
        </p:spPr>
        <p:txBody>
          <a:bodyPr wrap="none" rtlCol="0">
            <a:spAutoFit/>
          </a:bodyPr>
          <a:lstStyle/>
          <a:p>
            <a:r>
              <a:rPr lang="en-US" sz="1200" dirty="0" smtClean="0"/>
              <a:t>Source: DSD, MOHR (2016)</a:t>
            </a:r>
            <a:endParaRPr lang="en-US" sz="1200" dirty="0"/>
          </a:p>
        </p:txBody>
      </p:sp>
    </p:spTree>
    <p:extLst>
      <p:ext uri="{BB962C8B-B14F-4D97-AF65-F5344CB8AC3E}">
        <p14:creationId xmlns:p14="http://schemas.microsoft.com/office/powerpoint/2010/main" val="39036836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05979"/>
            <a:ext cx="8229600" cy="613171"/>
          </a:xfrm>
          <a:solidFill>
            <a:schemeClr val="tx1">
              <a:lumMod val="85000"/>
              <a:lumOff val="15000"/>
            </a:schemeClr>
          </a:solidFill>
          <a:ln>
            <a:miter lim="800000"/>
            <a:headEnd/>
            <a:tailEnd/>
          </a:ln>
          <a:extLst/>
        </p:spPr>
        <p:txBody>
          <a:bodyPr/>
          <a:lstStyle/>
          <a:p>
            <a:pPr>
              <a:defRP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ea typeface="+mj-ea"/>
                <a:cs typeface="+mj-cs"/>
              </a:rPr>
              <a:t>SKILLS INDEX</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a typeface="+mj-ea"/>
              <a:cs typeface="+mj-cs"/>
            </a:endParaRPr>
          </a:p>
        </p:txBody>
      </p:sp>
      <p:sp>
        <p:nvSpPr>
          <p:cNvPr id="19458" name="Rectangle 10"/>
          <p:cNvSpPr>
            <a:spLocks noChangeArrowheads="1"/>
          </p:cNvSpPr>
          <p:nvPr/>
        </p:nvSpPr>
        <p:spPr bwMode="auto">
          <a:xfrm>
            <a:off x="611188" y="844154"/>
            <a:ext cx="756126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r>
              <a:rPr lang="en-US" sz="1400" dirty="0"/>
              <a:t>As a person’s skills are manifested in the competency in performing a job, the National Employment Returns (2011) has reported on skill deficits based on MASCO occupational categories for NKEA sectors. Based on Figure </a:t>
            </a:r>
            <a:r>
              <a:rPr lang="en-US" sz="1400" dirty="0">
                <a:solidFill>
                  <a:srgbClr val="FF0000"/>
                </a:solidFill>
              </a:rPr>
              <a:t>3.3</a:t>
            </a:r>
            <a:r>
              <a:rPr lang="en-US" sz="1400" dirty="0"/>
              <a:t>, information technology and language skills are the main skills deficit experienced by the high and mid-skilled occupation categories while problem solving and language skills are the main deficit faced by the low-skilled occupation category. </a:t>
            </a:r>
          </a:p>
        </p:txBody>
      </p:sp>
      <p:pic>
        <p:nvPicPr>
          <p:cNvPr id="19459" name="Picture 2"/>
          <p:cNvPicPr>
            <a:picLocks noChangeAspect="1" noChangeArrowheads="1"/>
          </p:cNvPicPr>
          <p:nvPr/>
        </p:nvPicPr>
        <p:blipFill>
          <a:blip r:embed="rId2">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l="15224" t="20673" r="16985" b="13750"/>
          <a:stretch>
            <a:fillRect/>
          </a:stretch>
        </p:blipFill>
        <p:spPr bwMode="auto">
          <a:xfrm>
            <a:off x="755650" y="2463403"/>
            <a:ext cx="5976938" cy="2214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8915" name="Rectangle 3"/>
          <p:cNvSpPr>
            <a:spLocks noChangeArrowheads="1"/>
          </p:cNvSpPr>
          <p:nvPr/>
        </p:nvSpPr>
        <p:spPr bwMode="auto">
          <a:xfrm>
            <a:off x="755651" y="2215322"/>
            <a:ext cx="6048375" cy="261610"/>
          </a:xfrm>
          <a:prstGeom prst="rect">
            <a:avLst/>
          </a:prstGeom>
          <a:noFill/>
          <a:ln w="9525">
            <a:noFill/>
            <a:miter lim="800000"/>
            <a:headEnd/>
            <a:tailEnd/>
          </a:ln>
          <a:effectLst/>
        </p:spPr>
        <p:txBody>
          <a:bodyPr anchor="ctr">
            <a:spAutoFit/>
          </a:bodyPr>
          <a:lstStyle/>
          <a:p>
            <a:pPr>
              <a:tabLst>
                <a:tab pos="1285875" algn="l"/>
              </a:tabLst>
              <a:defRPr/>
            </a:pPr>
            <a:r>
              <a:rPr lang="en-US" sz="1100" b="1" dirty="0">
                <a:latin typeface="+mn-lt"/>
                <a:ea typeface="Calibri" pitchFamily="34" charset="0"/>
                <a:cs typeface="Times New Roman" pitchFamily="18" charset="0"/>
              </a:rPr>
              <a:t>Figure </a:t>
            </a:r>
            <a:r>
              <a:rPr lang="en-US" sz="1100" b="1" dirty="0">
                <a:solidFill>
                  <a:srgbClr val="FF0000"/>
                </a:solidFill>
                <a:latin typeface="+mn-lt"/>
                <a:ea typeface="Calibri" pitchFamily="34" charset="0"/>
                <a:cs typeface="Times New Roman" pitchFamily="18" charset="0"/>
              </a:rPr>
              <a:t>3.3: </a:t>
            </a:r>
            <a:r>
              <a:rPr lang="en-US" sz="1100" b="1" dirty="0">
                <a:latin typeface="+mn-lt"/>
                <a:ea typeface="Calibri" pitchFamily="34" charset="0"/>
                <a:cs typeface="Times New Roman" pitchFamily="18" charset="0"/>
              </a:rPr>
              <a:t>Skills Deficit Indicators by Occupation Category</a:t>
            </a:r>
            <a:endParaRPr lang="en-US" dirty="0">
              <a:latin typeface="+mn-lt"/>
              <a:ea typeface="+mn-ea"/>
              <a:cs typeface="Arial" pitchFamily="34" charset="0"/>
            </a:endParaRPr>
          </a:p>
        </p:txBody>
      </p:sp>
      <p:sp>
        <p:nvSpPr>
          <p:cNvPr id="19461" name="Rectangle 4"/>
          <p:cNvSpPr>
            <a:spLocks noChangeArrowheads="1"/>
          </p:cNvSpPr>
          <p:nvPr/>
        </p:nvSpPr>
        <p:spPr bwMode="auto">
          <a:xfrm>
            <a:off x="6732589" y="3577739"/>
            <a:ext cx="20161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tabLst>
                <a:tab pos="1285875" algn="l"/>
              </a:tabLst>
            </a:pPr>
            <a:r>
              <a:rPr lang="en-US" sz="900" i="1">
                <a:ea typeface="Calibri" charset="0"/>
                <a:cs typeface="Times New Roman" charset="0"/>
              </a:rPr>
              <a:t>Notes: Based on MASCO classifications, Managers, Professionals, Technician/ Associate, Clerical support, Service/Sales and Elementary refer to category 1,2,3,4,5 and 9 respectively. Source: World Bank, Developing Skills for Innovation and High Income Economy in Malaysia, 2013</a:t>
            </a:r>
            <a:endParaRPr lang="en-US" sz="900">
              <a:ea typeface="Arial" charset="0"/>
              <a:cs typeface="Arial" charset="0"/>
            </a:endParaRPr>
          </a:p>
        </p:txBody>
      </p:sp>
      <p:sp>
        <p:nvSpPr>
          <p:cNvPr id="8" name="TextBox 7"/>
          <p:cNvSpPr txBox="1"/>
          <p:nvPr/>
        </p:nvSpPr>
        <p:spPr>
          <a:xfrm>
            <a:off x="3429000" y="4866501"/>
            <a:ext cx="1874882" cy="276999"/>
          </a:xfrm>
          <a:prstGeom prst="rect">
            <a:avLst/>
          </a:prstGeom>
          <a:noFill/>
        </p:spPr>
        <p:txBody>
          <a:bodyPr wrap="none" rtlCol="0">
            <a:spAutoFit/>
          </a:bodyPr>
          <a:lstStyle/>
          <a:p>
            <a:r>
              <a:rPr lang="en-US" sz="1200" dirty="0" smtClean="0"/>
              <a:t>Source: DSD, MOHR (2016)</a:t>
            </a:r>
            <a:endParaRPr lang="en-US" sz="1200" dirty="0"/>
          </a:p>
        </p:txBody>
      </p:sp>
    </p:spTree>
    <p:extLst>
      <p:ext uri="{BB962C8B-B14F-4D97-AF65-F5344CB8AC3E}">
        <p14:creationId xmlns:p14="http://schemas.microsoft.com/office/powerpoint/2010/main" val="23500021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205978"/>
            <a:ext cx="8229600" cy="594122"/>
          </a:xfrm>
        </p:spPr>
        <p:txBody>
          <a:bodyPr>
            <a:normAutofit fontScale="90000"/>
          </a:bodyPr>
          <a:lstStyle/>
          <a:p>
            <a:r>
              <a:rPr lang="en-US">
                <a:latin typeface="Arial" charset="0"/>
              </a:rPr>
              <a:t>Akta 652</a:t>
            </a:r>
          </a:p>
        </p:txBody>
      </p:sp>
      <p:pic>
        <p:nvPicPr>
          <p:cNvPr id="215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40594"/>
            <a:ext cx="3276600" cy="368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21507" name="Text Box 3"/>
          <p:cNvSpPr txBox="1">
            <a:spLocks noChangeArrowheads="1"/>
          </p:cNvSpPr>
          <p:nvPr/>
        </p:nvSpPr>
        <p:spPr bwMode="auto">
          <a:xfrm>
            <a:off x="3933826" y="914400"/>
            <a:ext cx="4881563"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45000" rIns="90000" bIns="45000"/>
          <a:lstStyle>
            <a:lvl1pPr marL="342900" indent="-342900" eaLnBrk="0" hangingPunct="0">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charset="0"/>
                <a:ea typeface="ＭＳ Ｐゴシック" charset="0"/>
                <a:cs typeface="ＭＳ Ｐゴシック" charset="0"/>
              </a:defRPr>
            </a:lvl1pPr>
            <a:lvl2pPr marL="800100" indent="-342900" eaLnBrk="0" hangingPunct="0">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charset="0"/>
                <a:ea typeface="ＭＳ Ｐゴシック" charset="0"/>
              </a:defRPr>
            </a:lvl2pPr>
            <a:lvl3pPr marL="1257300" indent="-342900" eaLnBrk="0" hangingPunct="0">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charset="0"/>
                <a:ea typeface="ＭＳ Ｐゴシック"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charset="0"/>
                <a:ea typeface="ＭＳ Ｐゴシック"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charset="0"/>
                <a:ea typeface="ＭＳ Ｐゴシック" charset="0"/>
              </a:defRPr>
            </a:lvl9pPr>
          </a:lstStyle>
          <a:p>
            <a:pPr>
              <a:spcBef>
                <a:spcPts val="638"/>
              </a:spcBef>
              <a:buFontTx/>
              <a:buBlip>
                <a:blip r:embed="rId4"/>
              </a:buBlip>
            </a:pPr>
            <a:r>
              <a:rPr lang="en-US" dirty="0" err="1">
                <a:solidFill>
                  <a:srgbClr val="000000"/>
                </a:solidFill>
                <a:latin typeface="Calibri" charset="0"/>
              </a:rPr>
              <a:t>Diwartakan</a:t>
            </a:r>
            <a:r>
              <a:rPr lang="en-US" dirty="0">
                <a:solidFill>
                  <a:srgbClr val="000000"/>
                </a:solidFill>
                <a:latin typeface="Calibri" charset="0"/>
              </a:rPr>
              <a:t> </a:t>
            </a:r>
            <a:r>
              <a:rPr lang="en-US" dirty="0" err="1">
                <a:solidFill>
                  <a:srgbClr val="000000"/>
                </a:solidFill>
                <a:latin typeface="Calibri" charset="0"/>
              </a:rPr>
              <a:t>pada</a:t>
            </a:r>
            <a:r>
              <a:rPr lang="en-US" dirty="0">
                <a:solidFill>
                  <a:srgbClr val="000000"/>
                </a:solidFill>
                <a:latin typeface="Calibri" charset="0"/>
              </a:rPr>
              <a:t> 29 Jun 2006 </a:t>
            </a:r>
          </a:p>
          <a:p>
            <a:pPr>
              <a:spcBef>
                <a:spcPts val="600"/>
              </a:spcBef>
              <a:buFontTx/>
              <a:buBlip>
                <a:blip r:embed="rId4"/>
              </a:buBlip>
            </a:pPr>
            <a:r>
              <a:rPr lang="en-US" dirty="0" err="1">
                <a:solidFill>
                  <a:srgbClr val="000000"/>
                </a:solidFill>
                <a:latin typeface="Calibri" charset="0"/>
              </a:rPr>
              <a:t>Mandat</a:t>
            </a:r>
            <a:r>
              <a:rPr lang="en-US" dirty="0">
                <a:solidFill>
                  <a:srgbClr val="000000"/>
                </a:solidFill>
                <a:latin typeface="Calibri" charset="0"/>
              </a:rPr>
              <a:t>:</a:t>
            </a:r>
          </a:p>
          <a:p>
            <a:pPr lvl="1">
              <a:spcBef>
                <a:spcPts val="638"/>
              </a:spcBef>
              <a:buSzPct val="45000"/>
              <a:buFont typeface="Wingdings" charset="0"/>
              <a:buChar char="§"/>
            </a:pPr>
            <a:r>
              <a:rPr lang="en-US" dirty="0" err="1">
                <a:solidFill>
                  <a:srgbClr val="000000"/>
                </a:solidFill>
                <a:latin typeface="Calibri" charset="0"/>
              </a:rPr>
              <a:t>Membangunkan</a:t>
            </a:r>
            <a:r>
              <a:rPr lang="en-US" dirty="0">
                <a:solidFill>
                  <a:srgbClr val="000000"/>
                </a:solidFill>
                <a:latin typeface="Calibri" charset="0"/>
              </a:rPr>
              <a:t> </a:t>
            </a:r>
            <a:r>
              <a:rPr lang="en-US" i="1" dirty="0">
                <a:solidFill>
                  <a:srgbClr val="000000"/>
                </a:solidFill>
                <a:latin typeface="Calibri" charset="0"/>
              </a:rPr>
              <a:t>National Occupational Skills Standards (NOSS)   </a:t>
            </a:r>
          </a:p>
          <a:p>
            <a:pPr lvl="1">
              <a:spcBef>
                <a:spcPts val="638"/>
              </a:spcBef>
              <a:buSzPct val="45000"/>
              <a:buFont typeface="Wingdings" charset="0"/>
              <a:buChar char="§"/>
            </a:pPr>
            <a:r>
              <a:rPr lang="en-US" dirty="0" err="1">
                <a:solidFill>
                  <a:srgbClr val="000000"/>
                </a:solidFill>
                <a:latin typeface="Calibri" charset="0"/>
              </a:rPr>
              <a:t>Menggunakan</a:t>
            </a:r>
            <a:r>
              <a:rPr lang="en-US" dirty="0">
                <a:solidFill>
                  <a:srgbClr val="000000"/>
                </a:solidFill>
                <a:latin typeface="Calibri" charset="0"/>
              </a:rPr>
              <a:t> NOSS </a:t>
            </a:r>
            <a:r>
              <a:rPr lang="en-US" dirty="0" err="1">
                <a:solidFill>
                  <a:srgbClr val="000000"/>
                </a:solidFill>
                <a:latin typeface="Calibri" charset="0"/>
              </a:rPr>
              <a:t>untuk</a:t>
            </a:r>
            <a:r>
              <a:rPr lang="en-US" dirty="0">
                <a:solidFill>
                  <a:srgbClr val="000000"/>
                </a:solidFill>
                <a:latin typeface="Calibri" charset="0"/>
              </a:rPr>
              <a:t>:</a:t>
            </a:r>
          </a:p>
          <a:p>
            <a:pPr lvl="2">
              <a:spcBef>
                <a:spcPts val="638"/>
              </a:spcBef>
              <a:buSzPct val="45000"/>
              <a:buFont typeface="Wingdings" charset="0"/>
              <a:buChar char="ü"/>
            </a:pPr>
            <a:r>
              <a:rPr lang="en-US" dirty="0" err="1">
                <a:solidFill>
                  <a:srgbClr val="000000"/>
                </a:solidFill>
                <a:latin typeface="Calibri" charset="0"/>
              </a:rPr>
              <a:t>Mentauliah</a:t>
            </a:r>
            <a:r>
              <a:rPr lang="en-US" dirty="0">
                <a:solidFill>
                  <a:srgbClr val="000000"/>
                </a:solidFill>
                <a:latin typeface="Calibri" charset="0"/>
              </a:rPr>
              <a:t> program </a:t>
            </a:r>
            <a:r>
              <a:rPr lang="en-US" dirty="0" err="1">
                <a:solidFill>
                  <a:srgbClr val="000000"/>
                </a:solidFill>
                <a:latin typeface="Calibri" charset="0"/>
              </a:rPr>
              <a:t>kemahiran</a:t>
            </a:r>
            <a:r>
              <a:rPr lang="en-US" dirty="0">
                <a:solidFill>
                  <a:srgbClr val="000000"/>
                </a:solidFill>
                <a:latin typeface="Calibri" charset="0"/>
              </a:rPr>
              <a:t>;</a:t>
            </a:r>
          </a:p>
          <a:p>
            <a:pPr lvl="2">
              <a:spcBef>
                <a:spcPts val="638"/>
              </a:spcBef>
              <a:buSzPct val="45000"/>
              <a:buFont typeface="Wingdings" charset="0"/>
              <a:buChar char="ü"/>
            </a:pPr>
            <a:r>
              <a:rPr lang="en-US" dirty="0" err="1">
                <a:solidFill>
                  <a:srgbClr val="000000"/>
                </a:solidFill>
                <a:latin typeface="Calibri" charset="0"/>
              </a:rPr>
              <a:t>Mempersijilkan</a:t>
            </a:r>
            <a:r>
              <a:rPr lang="en-US" dirty="0">
                <a:solidFill>
                  <a:srgbClr val="000000"/>
                </a:solidFill>
                <a:latin typeface="Calibri" charset="0"/>
              </a:rPr>
              <a:t> </a:t>
            </a:r>
            <a:r>
              <a:rPr lang="en-US" dirty="0" err="1">
                <a:solidFill>
                  <a:srgbClr val="000000"/>
                </a:solidFill>
                <a:latin typeface="Calibri" charset="0"/>
              </a:rPr>
              <a:t>individu</a:t>
            </a:r>
            <a:r>
              <a:rPr lang="en-US" dirty="0">
                <a:solidFill>
                  <a:srgbClr val="000000"/>
                </a:solidFill>
                <a:latin typeface="Calibri" charset="0"/>
              </a:rPr>
              <a:t> </a:t>
            </a:r>
            <a:r>
              <a:rPr lang="en-US" dirty="0" err="1">
                <a:solidFill>
                  <a:srgbClr val="000000"/>
                </a:solidFill>
                <a:latin typeface="Calibri" charset="0"/>
              </a:rPr>
              <a:t>dengan</a:t>
            </a:r>
            <a:r>
              <a:rPr lang="en-US" dirty="0">
                <a:solidFill>
                  <a:srgbClr val="000000"/>
                </a:solidFill>
                <a:latin typeface="Calibri" charset="0"/>
              </a:rPr>
              <a:t> SKM/DKM/DLKM</a:t>
            </a:r>
          </a:p>
          <a:p>
            <a:pPr lvl="1">
              <a:spcBef>
                <a:spcPts val="638"/>
              </a:spcBef>
              <a:buSzPct val="45000"/>
            </a:pPr>
            <a:r>
              <a:rPr lang="en-US" dirty="0">
                <a:solidFill>
                  <a:srgbClr val="000000"/>
                </a:solidFill>
                <a:latin typeface="Calibri" charset="0"/>
              </a:rPr>
              <a:t> </a:t>
            </a:r>
          </a:p>
          <a:p>
            <a:pPr>
              <a:spcBef>
                <a:spcPts val="638"/>
              </a:spcBef>
            </a:pPr>
            <a:endParaRPr lang="en-US" dirty="0">
              <a:solidFill>
                <a:srgbClr val="000000"/>
              </a:solidFill>
              <a:latin typeface="Calibri" charset="0"/>
            </a:endParaRPr>
          </a:p>
        </p:txBody>
      </p:sp>
      <p:sp>
        <p:nvSpPr>
          <p:cNvPr id="7" name="Rectangle 6"/>
          <p:cNvSpPr/>
          <p:nvPr/>
        </p:nvSpPr>
        <p:spPr>
          <a:xfrm>
            <a:off x="8610600" y="4800600"/>
            <a:ext cx="457200"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dirty="0">
                <a:solidFill>
                  <a:schemeClr val="tx1"/>
                </a:solidFill>
              </a:rPr>
              <a:t>19</a:t>
            </a:r>
            <a:endParaRPr lang="en-MY" dirty="0">
              <a:solidFill>
                <a:schemeClr val="tx1"/>
              </a:solidFill>
            </a:endParaRPr>
          </a:p>
        </p:txBody>
      </p:sp>
    </p:spTree>
    <p:extLst>
      <p:ext uri="{BB962C8B-B14F-4D97-AF65-F5344CB8AC3E}">
        <p14:creationId xmlns:p14="http://schemas.microsoft.com/office/powerpoint/2010/main" val="146805423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roup 79"/>
          <p:cNvGrpSpPr>
            <a:grpSpLocks/>
          </p:cNvGrpSpPr>
          <p:nvPr/>
        </p:nvGrpSpPr>
        <p:grpSpPr bwMode="auto">
          <a:xfrm>
            <a:off x="3995739" y="735806"/>
            <a:ext cx="4860925" cy="4104085"/>
            <a:chOff x="3995936" y="980728"/>
            <a:chExt cx="4860032" cy="5472608"/>
          </a:xfrm>
        </p:grpSpPr>
        <p:pic>
          <p:nvPicPr>
            <p:cNvPr id="23559" name="Picture 4" descr="Cove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0265" t="8768" r="11617" b="11223"/>
            <a:stretch>
              <a:fillRect/>
            </a:stretch>
          </p:blipFill>
          <p:spPr bwMode="auto">
            <a:xfrm>
              <a:off x="4355976" y="1196752"/>
              <a:ext cx="4499992"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78"/>
            <p:cNvSpPr/>
            <p:nvPr/>
          </p:nvSpPr>
          <p:spPr>
            <a:xfrm>
              <a:off x="3995936" y="980728"/>
              <a:ext cx="2088766" cy="39611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grpSp>
      <p:sp>
        <p:nvSpPr>
          <p:cNvPr id="77" name="Title 1"/>
          <p:cNvSpPr>
            <a:spLocks noGrp="1"/>
          </p:cNvSpPr>
          <p:nvPr>
            <p:ph type="title"/>
          </p:nvPr>
        </p:nvSpPr>
        <p:spPr>
          <a:xfrm>
            <a:off x="457200" y="205979"/>
            <a:ext cx="8229600" cy="613171"/>
          </a:xfrm>
          <a:solidFill>
            <a:schemeClr val="accent1">
              <a:lumMod val="50000"/>
            </a:schemeClr>
          </a:solidFill>
          <a:ln>
            <a:miter lim="800000"/>
            <a:headEnd/>
            <a:tailEnd/>
          </a:ln>
          <a:extLst/>
        </p:spPr>
        <p:txBody>
          <a:bodyPr>
            <a:normAutofit fontScale="90000"/>
          </a:bodyPr>
          <a:lstStyle/>
          <a:p>
            <a:pPr>
              <a:defRPr/>
            </a:pP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ea typeface="+mj-ea"/>
                <a:cs typeface="+mj-cs"/>
              </a:rPr>
              <a:t>Role &amp; Function of DSD</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mj-ea"/>
              <a:cs typeface="+mj-cs"/>
            </a:endParaRPr>
          </a:p>
        </p:txBody>
      </p:sp>
      <p:graphicFrame>
        <p:nvGraphicFramePr>
          <p:cNvPr id="78" name="Diagram 77"/>
          <p:cNvGraphicFramePr/>
          <p:nvPr>
            <p:extLst>
              <p:ext uri="{D42A27DB-BD31-4B8C-83A1-F6EECF244321}">
                <p14:modId xmlns:p14="http://schemas.microsoft.com/office/powerpoint/2010/main" val="277276802"/>
              </p:ext>
            </p:extLst>
          </p:nvPr>
        </p:nvGraphicFramePr>
        <p:xfrm>
          <a:off x="0" y="627535"/>
          <a:ext cx="5256584" cy="4232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 name="Rectangle 80"/>
          <p:cNvSpPr/>
          <p:nvPr/>
        </p:nvSpPr>
        <p:spPr>
          <a:xfrm>
            <a:off x="1208377" y="2411040"/>
            <a:ext cx="2903033" cy="646331"/>
          </a:xfrm>
          <a:prstGeom prst="rect">
            <a:avLst/>
          </a:prstGeom>
          <a:noFill/>
        </p:spPr>
        <p:txBody>
          <a:bodyPr wrap="none">
            <a:spAutoFit/>
          </a:bodyPr>
          <a:lstStyle/>
          <a:p>
            <a:pPr algn="ctr">
              <a:defRPr/>
            </a:pPr>
            <a:r>
              <a:rPr lang="en-US" sz="3600" b="1" dirty="0">
                <a:ln w="24500" cmpd="dbl">
                  <a:solidFill>
                    <a:schemeClr val="accent2">
                      <a:shade val="85000"/>
                      <a:satMod val="155000"/>
                    </a:schemeClr>
                  </a:solidFill>
                  <a:prstDash val="solid"/>
                  <a:miter lim="800000"/>
                </a:ln>
                <a:solidFill>
                  <a:srgbClr val="FF6600"/>
                </a:solidFill>
                <a:effectLst>
                  <a:outerShdw blurRad="38100" dist="38100" dir="7020000" algn="tl">
                    <a:srgbClr val="000000">
                      <a:alpha val="35000"/>
                    </a:srgbClr>
                  </a:outerShdw>
                </a:effectLst>
                <a:latin typeface="Arial Black" pitchFamily="34" charset="0"/>
                <a:ea typeface="+mn-ea"/>
                <a:cs typeface="Arial" pitchFamily="34" charset="0"/>
              </a:rPr>
              <a:t>FUNCTION</a:t>
            </a:r>
            <a:endParaRPr lang="en-MY" sz="3600" b="1" dirty="0">
              <a:ln w="24500" cmpd="dbl">
                <a:solidFill>
                  <a:schemeClr val="accent2">
                    <a:shade val="85000"/>
                    <a:satMod val="155000"/>
                  </a:schemeClr>
                </a:solidFill>
                <a:prstDash val="solid"/>
                <a:miter lim="800000"/>
              </a:ln>
              <a:solidFill>
                <a:srgbClr val="FF6600"/>
              </a:solidFill>
              <a:effectLst>
                <a:outerShdw blurRad="38100" dist="38100" dir="7020000" algn="tl">
                  <a:srgbClr val="000000">
                    <a:alpha val="35000"/>
                  </a:srgbClr>
                </a:outerShdw>
              </a:effectLst>
              <a:latin typeface="Arial Black" pitchFamily="34" charset="0"/>
              <a:ea typeface="+mn-ea"/>
              <a:cs typeface="Arial" pitchFamily="34" charset="0"/>
            </a:endParaRPr>
          </a:p>
        </p:txBody>
      </p:sp>
      <p:sp>
        <p:nvSpPr>
          <p:cNvPr id="82" name="Rectangle 81"/>
          <p:cNvSpPr/>
          <p:nvPr/>
        </p:nvSpPr>
        <p:spPr>
          <a:xfrm>
            <a:off x="5364088" y="1676065"/>
            <a:ext cx="677108" cy="1316426"/>
          </a:xfrm>
          <a:prstGeom prst="rect">
            <a:avLst/>
          </a:prstGeom>
          <a:solidFill>
            <a:srgbClr val="FFCC66"/>
          </a:solidFill>
        </p:spPr>
        <p:txBody>
          <a:bodyPr vert="vert270" wrap="none">
            <a:spAutoFit/>
          </a:bodyPr>
          <a:lstStyle/>
          <a:p>
            <a:pPr algn="ctr">
              <a:defRPr/>
            </a:pPr>
            <a:r>
              <a:rPr lang="en-US" sz="3200" b="1" dirty="0">
                <a:ln w="24500" cmpd="dbl">
                  <a:solidFill>
                    <a:srgbClr val="0000FF"/>
                  </a:solidFill>
                  <a:prstDash val="solid"/>
                  <a:miter lim="800000"/>
                </a:ln>
                <a:effectLst>
                  <a:outerShdw blurRad="38100" dist="38100" dir="7020000" algn="tl">
                    <a:srgbClr val="000000">
                      <a:alpha val="35000"/>
                    </a:srgbClr>
                  </a:outerShdw>
                </a:effectLst>
                <a:latin typeface="Arial Black" pitchFamily="34" charset="0"/>
                <a:ea typeface="+mn-ea"/>
                <a:cs typeface="Arial" pitchFamily="34" charset="0"/>
              </a:rPr>
              <a:t>ROLE</a:t>
            </a:r>
            <a:endParaRPr lang="en-MY" sz="3200" b="1" dirty="0">
              <a:ln w="24500" cmpd="dbl">
                <a:solidFill>
                  <a:srgbClr val="0000FF"/>
                </a:solidFill>
                <a:prstDash val="solid"/>
                <a:miter lim="800000"/>
              </a:ln>
              <a:effectLst>
                <a:outerShdw blurRad="38100" dist="38100" dir="7020000" algn="tl">
                  <a:srgbClr val="000000">
                    <a:alpha val="35000"/>
                  </a:srgbClr>
                </a:outerShdw>
              </a:effectLst>
              <a:latin typeface="Arial Black" pitchFamily="34" charset="0"/>
              <a:ea typeface="+mn-ea"/>
              <a:cs typeface="Arial" pitchFamily="34" charset="0"/>
            </a:endParaRPr>
          </a:p>
        </p:txBody>
      </p:sp>
      <p:sp>
        <p:nvSpPr>
          <p:cNvPr id="10" name="TextBox 9"/>
          <p:cNvSpPr txBox="1"/>
          <p:nvPr/>
        </p:nvSpPr>
        <p:spPr>
          <a:xfrm>
            <a:off x="3429000" y="4866501"/>
            <a:ext cx="1874882" cy="276999"/>
          </a:xfrm>
          <a:prstGeom prst="rect">
            <a:avLst/>
          </a:prstGeom>
          <a:noFill/>
        </p:spPr>
        <p:txBody>
          <a:bodyPr wrap="none" rtlCol="0">
            <a:spAutoFit/>
          </a:bodyPr>
          <a:lstStyle/>
          <a:p>
            <a:r>
              <a:rPr lang="en-US" sz="1200" dirty="0" smtClean="0"/>
              <a:t>Source: DSD, MOHR (2016)</a:t>
            </a:r>
            <a:endParaRPr lang="en-US" sz="1200" dirty="0"/>
          </a:p>
        </p:txBody>
      </p:sp>
    </p:spTree>
    <p:extLst>
      <p:ext uri="{BB962C8B-B14F-4D97-AF65-F5344CB8AC3E}">
        <p14:creationId xmlns:p14="http://schemas.microsoft.com/office/powerpoint/2010/main" val="1224668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8"/>
                                        </p:tgtEl>
                                        <p:attrNameLst>
                                          <p:attrName>style.visibility</p:attrName>
                                        </p:attrNameLst>
                                      </p:cBhvr>
                                      <p:to>
                                        <p:strVal val="visible"/>
                                      </p:to>
                                    </p:set>
                                    <p:anim calcmode="lin" valueType="num">
                                      <p:cBhvr>
                                        <p:cTn id="7" dur="1000" fill="hold"/>
                                        <p:tgtEl>
                                          <p:spTgt spid="78"/>
                                        </p:tgtEl>
                                        <p:attrNameLst>
                                          <p:attrName>ppt_w</p:attrName>
                                        </p:attrNameLst>
                                      </p:cBhvr>
                                      <p:tavLst>
                                        <p:tav tm="0">
                                          <p:val>
                                            <p:fltVal val="0"/>
                                          </p:val>
                                        </p:tav>
                                        <p:tav tm="100000">
                                          <p:val>
                                            <p:strVal val="#ppt_w"/>
                                          </p:val>
                                        </p:tav>
                                      </p:tavLst>
                                    </p:anim>
                                    <p:anim calcmode="lin" valueType="num">
                                      <p:cBhvr>
                                        <p:cTn id="8" dur="1000" fill="hold"/>
                                        <p:tgtEl>
                                          <p:spTgt spid="78"/>
                                        </p:tgtEl>
                                        <p:attrNameLst>
                                          <p:attrName>ppt_h</p:attrName>
                                        </p:attrNameLst>
                                      </p:cBhvr>
                                      <p:tavLst>
                                        <p:tav tm="0">
                                          <p:val>
                                            <p:fltVal val="0"/>
                                          </p:val>
                                        </p:tav>
                                        <p:tav tm="100000">
                                          <p:val>
                                            <p:strVal val="#ppt_h"/>
                                          </p:val>
                                        </p:tav>
                                      </p:tavLst>
                                    </p:anim>
                                    <p:anim calcmode="lin" valueType="num">
                                      <p:cBhvr>
                                        <p:cTn id="9" dur="1000" fill="hold"/>
                                        <p:tgtEl>
                                          <p:spTgt spid="78"/>
                                        </p:tgtEl>
                                        <p:attrNameLst>
                                          <p:attrName>style.rotation</p:attrName>
                                        </p:attrNameLst>
                                      </p:cBhvr>
                                      <p:tavLst>
                                        <p:tav tm="0">
                                          <p:val>
                                            <p:fltVal val="90"/>
                                          </p:val>
                                        </p:tav>
                                        <p:tav tm="100000">
                                          <p:val>
                                            <p:fltVal val="0"/>
                                          </p:val>
                                        </p:tav>
                                      </p:tavLst>
                                    </p:anim>
                                    <p:animEffect transition="in" filter="fade">
                                      <p:cBhvr>
                                        <p:cTn id="10"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8"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910828"/>
            <a:ext cx="7358062" cy="391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539552" y="303498"/>
            <a:ext cx="8229600" cy="457200"/>
          </a:xfrm>
          <a:prstGeom prst="rect">
            <a:avLst/>
          </a:prstGeom>
          <a:noFill/>
          <a:ln w="9525">
            <a:noFill/>
            <a:miter lim="800000"/>
            <a:headEnd/>
            <a:tailEnd/>
          </a:ln>
        </p:spPr>
        <p:txBody>
          <a:bodyPr anchor="ctr"/>
          <a:lstStyle/>
          <a:p>
            <a:pPr algn="ctr" fontAlgn="auto">
              <a:spcBef>
                <a:spcPts val="0"/>
              </a:spcBef>
              <a:spcAft>
                <a:spcPts val="0"/>
              </a:spcAft>
              <a:defRPr/>
            </a:pPr>
            <a:r>
              <a:rPr lang="ms-MY" sz="3200" b="1" kern="0" spc="50" dirty="0">
                <a:ln w="13500">
                  <a:solidFill>
                    <a:schemeClr val="accent1">
                      <a:shade val="2500"/>
                      <a:alpha val="6500"/>
                    </a:schemeClr>
                  </a:solidFill>
                  <a:prstDash val="solid"/>
                </a:ln>
                <a:effectLst>
                  <a:outerShdw blurRad="38100" dist="38100" dir="2700000" algn="tl">
                    <a:srgbClr val="000000">
                      <a:alpha val="43137"/>
                    </a:srgbClr>
                  </a:outerShdw>
                </a:effectLst>
                <a:latin typeface="+mj-lt"/>
                <a:ea typeface="+mj-ea"/>
                <a:cs typeface="+mj-cs"/>
              </a:rPr>
              <a:t>Malaysian Occupational Skills Qualification Framework (MOSQF)</a:t>
            </a:r>
            <a:endParaRPr lang="en-US" sz="3200" b="1" kern="0" spc="50" dirty="0">
              <a:ln w="13500">
                <a:solidFill>
                  <a:schemeClr val="accent1">
                    <a:shade val="2500"/>
                    <a:alpha val="6500"/>
                  </a:schemeClr>
                </a:solidFill>
                <a:prstDash val="solid"/>
              </a:ln>
              <a:effectLst>
                <a:outerShdw blurRad="38100" dist="38100" dir="2700000" algn="tl">
                  <a:srgbClr val="000000">
                    <a:alpha val="43137"/>
                  </a:srgbClr>
                </a:outerShdw>
              </a:effectLst>
              <a:latin typeface="+mj-lt"/>
              <a:ea typeface="+mj-ea"/>
              <a:cs typeface="+mj-cs"/>
            </a:endParaRPr>
          </a:p>
        </p:txBody>
      </p:sp>
      <p:sp>
        <p:nvSpPr>
          <p:cNvPr id="6" name="TextBox 5"/>
          <p:cNvSpPr txBox="1"/>
          <p:nvPr/>
        </p:nvSpPr>
        <p:spPr>
          <a:xfrm>
            <a:off x="3429000" y="4866501"/>
            <a:ext cx="1874882" cy="276999"/>
          </a:xfrm>
          <a:prstGeom prst="rect">
            <a:avLst/>
          </a:prstGeom>
          <a:noFill/>
        </p:spPr>
        <p:txBody>
          <a:bodyPr wrap="none" rtlCol="0">
            <a:spAutoFit/>
          </a:bodyPr>
          <a:lstStyle/>
          <a:p>
            <a:r>
              <a:rPr lang="en-US" sz="1200" dirty="0" smtClean="0"/>
              <a:t>Source: DSD, MOHR (2016)</a:t>
            </a:r>
            <a:endParaRPr lang="en-US" sz="1200" dirty="0"/>
          </a:p>
        </p:txBody>
      </p:sp>
    </p:spTree>
    <p:extLst>
      <p:ext uri="{BB962C8B-B14F-4D97-AF65-F5344CB8AC3E}">
        <p14:creationId xmlns:p14="http://schemas.microsoft.com/office/powerpoint/2010/main" val="313329353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1" y="1259682"/>
            <a:ext cx="2360613" cy="234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26" y="1393031"/>
            <a:ext cx="930275" cy="696516"/>
          </a:xfrm>
          <a:prstGeom prst="rect">
            <a:avLst/>
          </a:pr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pic>
      <p:sp>
        <p:nvSpPr>
          <p:cNvPr id="26627" name="Rectangle 4"/>
          <p:cNvSpPr>
            <a:spLocks noChangeArrowheads="1"/>
          </p:cNvSpPr>
          <p:nvPr/>
        </p:nvSpPr>
        <p:spPr bwMode="auto">
          <a:xfrm>
            <a:off x="762000" y="86916"/>
            <a:ext cx="7848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txBody>
          <a:bodyPr lIns="92160" tIns="46080" rIns="92160" bIns="46080" anchor="b"/>
          <a:lstStyle/>
          <a:p>
            <a: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a:solidFill>
                  <a:srgbClr val="0070C0"/>
                </a:solidFill>
                <a:latin typeface="Calibri" charset="0"/>
              </a:rPr>
              <a:t>Malaysian Skills Certification System: </a:t>
            </a:r>
          </a:p>
          <a:p>
            <a: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a:solidFill>
                  <a:srgbClr val="002060"/>
                </a:solidFill>
                <a:latin typeface="Calibri" charset="0"/>
              </a:rPr>
              <a:t>3 main approaches</a:t>
            </a:r>
          </a:p>
        </p:txBody>
      </p:sp>
      <p:sp>
        <p:nvSpPr>
          <p:cNvPr id="26628" name="Rectangle 5"/>
          <p:cNvSpPr>
            <a:spLocks noChangeArrowheads="1"/>
          </p:cNvSpPr>
          <p:nvPr/>
        </p:nvSpPr>
        <p:spPr bwMode="auto">
          <a:xfrm>
            <a:off x="611188" y="1658541"/>
            <a:ext cx="2132012" cy="148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txBody>
          <a:bodyPr lIns="90000" tIns="46800" rIns="90000" bIns="46800"/>
          <a:lstStyle/>
          <a:p>
            <a:pPr eaLnBrk="0" hangingPunct="0">
              <a:spcBef>
                <a:spcPts val="650"/>
              </a:spcBef>
              <a:tabLst>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pPr>
            <a:r>
              <a:rPr lang="en-US" sz="2400" b="1">
                <a:solidFill>
                  <a:srgbClr val="FF0000"/>
                </a:solidFill>
                <a:latin typeface="Calibri" charset="0"/>
              </a:rPr>
              <a:t>Accredited Centres &amp;</a:t>
            </a:r>
          </a:p>
          <a:p>
            <a:pPr eaLnBrk="0" hangingPunct="0">
              <a:spcBef>
                <a:spcPts val="650"/>
              </a:spcBef>
              <a:tabLst>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pPr>
            <a:r>
              <a:rPr lang="en-US" sz="2400" b="1">
                <a:solidFill>
                  <a:srgbClr val="FF0000"/>
                </a:solidFill>
                <a:latin typeface="Calibri" charset="0"/>
              </a:rPr>
              <a:t>Programmes</a:t>
            </a:r>
          </a:p>
          <a:p>
            <a:pPr eaLnBrk="0" hangingPunct="0">
              <a:spcBef>
                <a:spcPts val="650"/>
              </a:spcBef>
              <a:tabLst>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pPr>
            <a:endParaRPr lang="en-US">
              <a:solidFill>
                <a:srgbClr val="FFFF00"/>
              </a:solidFill>
              <a:latin typeface="Calibri" charset="0"/>
            </a:endParaRPr>
          </a:p>
        </p:txBody>
      </p:sp>
      <p:sp>
        <p:nvSpPr>
          <p:cNvPr id="26629" name="Rectangle 6"/>
          <p:cNvSpPr>
            <a:spLocks noChangeArrowheads="1"/>
          </p:cNvSpPr>
          <p:nvPr/>
        </p:nvSpPr>
        <p:spPr bwMode="auto">
          <a:xfrm>
            <a:off x="5508626" y="1168003"/>
            <a:ext cx="2797175" cy="91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txBody>
          <a:bodyPr lIns="90000" tIns="46800" rIns="90000" bIns="46800"/>
          <a:lstStyle/>
          <a:p>
            <a:pPr eaLnBrk="0" hangingPunct="0">
              <a:spcBef>
                <a:spcPts val="650"/>
              </a:spcBef>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pPr>
            <a:r>
              <a:rPr lang="en-US" sz="2400" b="1" dirty="0">
                <a:solidFill>
                  <a:srgbClr val="FF0000"/>
                </a:solidFill>
                <a:latin typeface="Calibri" charset="0"/>
              </a:rPr>
              <a:t>National Dual Training System</a:t>
            </a:r>
          </a:p>
          <a:p>
            <a:pPr eaLnBrk="0" hangingPunct="0">
              <a:spcBef>
                <a:spcPts val="650"/>
              </a:spcBef>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pPr>
            <a:r>
              <a:rPr lang="en-US" b="1" i="1" dirty="0" err="1">
                <a:solidFill>
                  <a:srgbClr val="000000"/>
                </a:solidFill>
                <a:latin typeface="Calibri" charset="0"/>
              </a:rPr>
              <a:t>Sistem</a:t>
            </a:r>
            <a:r>
              <a:rPr lang="en-US" b="1" i="1" dirty="0">
                <a:solidFill>
                  <a:srgbClr val="000000"/>
                </a:solidFill>
                <a:latin typeface="Calibri" charset="0"/>
              </a:rPr>
              <a:t> </a:t>
            </a:r>
            <a:r>
              <a:rPr lang="en-US" b="1" i="1" dirty="0" err="1">
                <a:solidFill>
                  <a:srgbClr val="000000"/>
                </a:solidFill>
                <a:latin typeface="Calibri" charset="0"/>
              </a:rPr>
              <a:t>Latihan</a:t>
            </a:r>
            <a:r>
              <a:rPr lang="en-US" b="1" i="1" dirty="0">
                <a:solidFill>
                  <a:srgbClr val="000000"/>
                </a:solidFill>
                <a:latin typeface="Calibri" charset="0"/>
              </a:rPr>
              <a:t> Dual </a:t>
            </a:r>
            <a:r>
              <a:rPr lang="en-US" b="1" i="1" dirty="0" err="1">
                <a:solidFill>
                  <a:srgbClr val="000000"/>
                </a:solidFill>
                <a:latin typeface="Calibri" charset="0"/>
              </a:rPr>
              <a:t>Nasional</a:t>
            </a:r>
            <a:r>
              <a:rPr lang="en-US" b="1" i="1" dirty="0">
                <a:solidFill>
                  <a:srgbClr val="000000"/>
                </a:solidFill>
                <a:latin typeface="Calibri" charset="0"/>
              </a:rPr>
              <a:t> (SLDN)</a:t>
            </a:r>
            <a:r>
              <a:rPr lang="ar-sa" b="1" i="1" dirty="0">
                <a:solidFill>
                  <a:srgbClr val="000000"/>
                </a:solidFill>
                <a:latin typeface="Calibri" charset="0"/>
              </a:rPr>
              <a:t>‏</a:t>
            </a:r>
            <a:r>
              <a:rPr lang="en-US" b="1" i="1" dirty="0">
                <a:solidFill>
                  <a:srgbClr val="000000"/>
                </a:solidFill>
                <a:latin typeface="Calibri" charset="0"/>
              </a:rPr>
              <a:t> </a:t>
            </a:r>
          </a:p>
          <a:p>
            <a:pPr eaLnBrk="0" hangingPunct="0">
              <a:spcBef>
                <a:spcPts val="650"/>
              </a:spcBef>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pPr>
            <a:r>
              <a:rPr lang="en-US" b="1" dirty="0">
                <a:solidFill>
                  <a:srgbClr val="000000"/>
                </a:solidFill>
                <a:latin typeface="Calibri" charset="0"/>
              </a:rPr>
              <a:t>30% in workplaces and 70% in training institutions.</a:t>
            </a:r>
          </a:p>
          <a:p>
            <a:pPr eaLnBrk="0" hangingPunct="0">
              <a:spcBef>
                <a:spcPts val="650"/>
              </a:spcBef>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pPr>
            <a:endParaRPr lang="en-US" b="1" dirty="0">
              <a:solidFill>
                <a:srgbClr val="000000"/>
              </a:solidFill>
              <a:latin typeface="Calibri" charset="0"/>
            </a:endParaRPr>
          </a:p>
        </p:txBody>
      </p:sp>
      <p:sp>
        <p:nvSpPr>
          <p:cNvPr id="26630" name="Rectangle 7"/>
          <p:cNvSpPr>
            <a:spLocks noChangeArrowheads="1"/>
          </p:cNvSpPr>
          <p:nvPr/>
        </p:nvSpPr>
        <p:spPr bwMode="auto">
          <a:xfrm>
            <a:off x="5257800" y="3562350"/>
            <a:ext cx="3810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txBody>
          <a:bodyPr lIns="90000" tIns="46800" rIns="90000" bIns="46800"/>
          <a:lstStyle/>
          <a:p>
            <a:pPr eaLnBrk="0" hangingPunct="0">
              <a:spcBef>
                <a:spcPts val="600"/>
              </a:spcBef>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pPr>
            <a:r>
              <a:rPr lang="en-US" sz="2400" b="1" dirty="0">
                <a:solidFill>
                  <a:srgbClr val="FF0000"/>
                </a:solidFill>
                <a:latin typeface="Calibri" charset="0"/>
              </a:rPr>
              <a:t>Recognition of Prior Achievement.</a:t>
            </a:r>
          </a:p>
          <a:p>
            <a:pPr eaLnBrk="0" hangingPunct="0">
              <a:spcBef>
                <a:spcPts val="600"/>
              </a:spcBef>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pPr>
            <a:r>
              <a:rPr lang="en-US" b="1" i="1" dirty="0" err="1">
                <a:solidFill>
                  <a:srgbClr val="000000"/>
                </a:solidFill>
                <a:latin typeface="Calibri" charset="0"/>
              </a:rPr>
              <a:t>Pengiktirafan</a:t>
            </a:r>
            <a:r>
              <a:rPr lang="en-US" b="1" i="1" dirty="0">
                <a:solidFill>
                  <a:srgbClr val="000000"/>
                </a:solidFill>
                <a:latin typeface="Calibri" charset="0"/>
              </a:rPr>
              <a:t> </a:t>
            </a:r>
            <a:r>
              <a:rPr lang="en-US" b="1" i="1" dirty="0" err="1">
                <a:solidFill>
                  <a:srgbClr val="000000"/>
                </a:solidFill>
                <a:latin typeface="Calibri" charset="0"/>
              </a:rPr>
              <a:t>Pencapaian</a:t>
            </a:r>
            <a:r>
              <a:rPr lang="en-US" b="1" i="1" dirty="0">
                <a:solidFill>
                  <a:srgbClr val="000000"/>
                </a:solidFill>
                <a:latin typeface="Calibri" charset="0"/>
              </a:rPr>
              <a:t> </a:t>
            </a:r>
            <a:r>
              <a:rPr lang="en-US" b="1" i="1" dirty="0" err="1">
                <a:solidFill>
                  <a:srgbClr val="000000"/>
                </a:solidFill>
                <a:latin typeface="Calibri" charset="0"/>
              </a:rPr>
              <a:t>Terdahulu</a:t>
            </a:r>
            <a:r>
              <a:rPr lang="en-US" b="1" i="1" dirty="0">
                <a:solidFill>
                  <a:srgbClr val="000000"/>
                </a:solidFill>
                <a:latin typeface="Calibri" charset="0"/>
              </a:rPr>
              <a:t> (PPT)</a:t>
            </a:r>
            <a:r>
              <a:rPr lang="ar-sa" b="1" dirty="0">
                <a:solidFill>
                  <a:srgbClr val="000000"/>
                </a:solidFill>
                <a:latin typeface="Calibri" charset="0"/>
              </a:rPr>
              <a:t>‏</a:t>
            </a:r>
            <a:endParaRPr lang="en-US" b="1" dirty="0">
              <a:solidFill>
                <a:srgbClr val="000000"/>
              </a:solidFill>
              <a:latin typeface="Calibri" charset="0"/>
            </a:endParaRPr>
          </a:p>
          <a:p>
            <a:pPr eaLnBrk="0" hangingPunct="0">
              <a:spcBef>
                <a:spcPts val="600"/>
              </a:spcBef>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pPr>
            <a:r>
              <a:rPr lang="en-US" dirty="0">
                <a:solidFill>
                  <a:srgbClr val="000000"/>
                </a:solidFill>
                <a:latin typeface="Calibri" charset="0"/>
              </a:rPr>
              <a:t>	</a:t>
            </a:r>
          </a:p>
        </p:txBody>
      </p:sp>
      <p:sp>
        <p:nvSpPr>
          <p:cNvPr id="26631" name="Oval 8"/>
          <p:cNvSpPr>
            <a:spLocks noChangeArrowheads="1"/>
          </p:cNvSpPr>
          <p:nvPr/>
        </p:nvSpPr>
        <p:spPr bwMode="auto">
          <a:xfrm>
            <a:off x="1981200" y="1143001"/>
            <a:ext cx="857250" cy="535781"/>
          </a:xfrm>
          <a:prstGeom prst="ellipse">
            <a:avLst/>
          </a:prstGeom>
          <a:solidFill>
            <a:srgbClr val="4F81BD"/>
          </a:solidFill>
          <a:ln w="25560">
            <a:solidFill>
              <a:srgbClr val="3A5F8B"/>
            </a:solidFill>
            <a:round/>
            <a:headEnd/>
            <a:tailEnd/>
          </a:ln>
        </p:spPr>
        <p:txBody>
          <a:bodyPr lIns="90000" tIns="45000" rIns="90000" bIns="45000" anchor="ctr"/>
          <a:lstStyle/>
          <a:p>
            <a:pPr algn="ctr" eaLnBrk="0" hangingPunct="0">
              <a:tabLst>
                <a:tab pos="723900" algn="l"/>
              </a:tabLst>
            </a:pPr>
            <a:r>
              <a:rPr lang="en-US" sz="3200" b="1">
                <a:solidFill>
                  <a:srgbClr val="000000"/>
                </a:solidFill>
                <a:latin typeface="Calibri" charset="0"/>
              </a:rPr>
              <a:t>1</a:t>
            </a:r>
          </a:p>
        </p:txBody>
      </p:sp>
      <p:sp>
        <p:nvSpPr>
          <p:cNvPr id="26632" name="Oval 9"/>
          <p:cNvSpPr>
            <a:spLocks noChangeArrowheads="1"/>
          </p:cNvSpPr>
          <p:nvPr/>
        </p:nvSpPr>
        <p:spPr bwMode="auto">
          <a:xfrm>
            <a:off x="4572000" y="3314701"/>
            <a:ext cx="857250" cy="535781"/>
          </a:xfrm>
          <a:prstGeom prst="ellipse">
            <a:avLst/>
          </a:prstGeom>
          <a:solidFill>
            <a:srgbClr val="4F81BD"/>
          </a:solidFill>
          <a:ln w="25560">
            <a:solidFill>
              <a:srgbClr val="3A5F8B"/>
            </a:solidFill>
            <a:round/>
            <a:headEnd/>
            <a:tailEnd/>
          </a:ln>
        </p:spPr>
        <p:txBody>
          <a:bodyPr lIns="90000" tIns="45000" rIns="90000" bIns="45000" anchor="ctr"/>
          <a:lstStyle/>
          <a:p>
            <a:pPr algn="ctr" eaLnBrk="0" hangingPunct="0">
              <a:tabLst>
                <a:tab pos="723900" algn="l"/>
              </a:tabLst>
            </a:pPr>
            <a:r>
              <a:rPr lang="en-US" sz="3200" b="1">
                <a:solidFill>
                  <a:srgbClr val="000000"/>
                </a:solidFill>
                <a:latin typeface="Calibri" charset="0"/>
              </a:rPr>
              <a:t>3</a:t>
            </a:r>
          </a:p>
        </p:txBody>
      </p:sp>
      <p:sp>
        <p:nvSpPr>
          <p:cNvPr id="26633" name="Oval 10"/>
          <p:cNvSpPr>
            <a:spLocks noChangeArrowheads="1"/>
          </p:cNvSpPr>
          <p:nvPr/>
        </p:nvSpPr>
        <p:spPr bwMode="auto">
          <a:xfrm>
            <a:off x="4572000" y="1125142"/>
            <a:ext cx="857250" cy="535781"/>
          </a:xfrm>
          <a:prstGeom prst="ellipse">
            <a:avLst/>
          </a:prstGeom>
          <a:solidFill>
            <a:srgbClr val="4F81BD"/>
          </a:solidFill>
          <a:ln w="25560">
            <a:solidFill>
              <a:srgbClr val="3A5F8B"/>
            </a:solidFill>
            <a:round/>
            <a:headEnd/>
            <a:tailEnd/>
          </a:ln>
        </p:spPr>
        <p:txBody>
          <a:bodyPr lIns="90000" tIns="45000" rIns="90000" bIns="45000" anchor="ctr"/>
          <a:lstStyle/>
          <a:p>
            <a:pPr algn="ctr" eaLnBrk="0" hangingPunct="0">
              <a:tabLst>
                <a:tab pos="723900" algn="l"/>
              </a:tabLst>
            </a:pPr>
            <a:r>
              <a:rPr lang="en-US" sz="3200" b="1">
                <a:solidFill>
                  <a:srgbClr val="000000"/>
                </a:solidFill>
                <a:latin typeface="Calibri" charset="0"/>
              </a:rPr>
              <a:t>2</a:t>
            </a:r>
          </a:p>
        </p:txBody>
      </p:sp>
      <p:sp>
        <p:nvSpPr>
          <p:cNvPr id="12" name="TextBox 11"/>
          <p:cNvSpPr txBox="1"/>
          <p:nvPr/>
        </p:nvSpPr>
        <p:spPr>
          <a:xfrm>
            <a:off x="3429000" y="4866501"/>
            <a:ext cx="1874882" cy="276999"/>
          </a:xfrm>
          <a:prstGeom prst="rect">
            <a:avLst/>
          </a:prstGeom>
          <a:noFill/>
        </p:spPr>
        <p:txBody>
          <a:bodyPr wrap="none" rtlCol="0">
            <a:spAutoFit/>
          </a:bodyPr>
          <a:lstStyle/>
          <a:p>
            <a:r>
              <a:rPr lang="en-US" sz="1200" dirty="0" smtClean="0"/>
              <a:t>Source: DSD, MOHR (2016)</a:t>
            </a:r>
            <a:endParaRPr lang="en-US" sz="1200" dirty="0"/>
          </a:p>
        </p:txBody>
      </p:sp>
    </p:spTree>
    <p:extLst>
      <p:ext uri="{BB962C8B-B14F-4D97-AF65-F5344CB8AC3E}">
        <p14:creationId xmlns:p14="http://schemas.microsoft.com/office/powerpoint/2010/main" val="39530244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1"/>
          <p:cNvSpPr>
            <a:spLocks noGrp="1"/>
          </p:cNvSpPr>
          <p:nvPr>
            <p:ph type="title"/>
          </p:nvPr>
        </p:nvSpPr>
        <p:spPr>
          <a:solidFill>
            <a:schemeClr val="accent1">
              <a:lumMod val="50000"/>
            </a:schemeClr>
          </a:solidFill>
          <a:ln>
            <a:miter lim="800000"/>
            <a:headEnd/>
            <a:tailEnd/>
          </a:ln>
          <a:extLst/>
        </p:spPr>
        <p:txBody>
          <a:bodyPr/>
          <a:lstStyle/>
          <a:p>
            <a:pPr>
              <a:defRP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ea typeface="+mj-ea"/>
                <a:cs typeface="+mj-cs"/>
              </a:rPr>
              <a:t>Malaysian Skills Certification System</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a typeface="+mj-ea"/>
              <a:cs typeface="+mj-cs"/>
            </a:endParaRPr>
          </a:p>
        </p:txBody>
      </p:sp>
      <p:sp>
        <p:nvSpPr>
          <p:cNvPr id="4" name="Round Diagonal Corner Rectangle 3"/>
          <p:cNvSpPr/>
          <p:nvPr/>
        </p:nvSpPr>
        <p:spPr>
          <a:xfrm>
            <a:off x="250826" y="789385"/>
            <a:ext cx="1463675" cy="756047"/>
          </a:xfrm>
          <a:prstGeom prst="round2DiagRect">
            <a:avLst/>
          </a:prstGeom>
          <a:ln cmpd="db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a:solidFill>
                  <a:schemeClr val="tx1"/>
                </a:solidFill>
                <a:effectLst>
                  <a:outerShdw blurRad="38100" dist="38100" dir="2700000" algn="tl">
                    <a:srgbClr val="000000">
                      <a:alpha val="43137"/>
                    </a:srgbClr>
                  </a:outerShdw>
                </a:effectLst>
                <a:latin typeface="Arial Rounded MT Bold" pitchFamily="34" charset="0"/>
              </a:rPr>
              <a:t>ACCREDITED CENTRE</a:t>
            </a:r>
            <a:endParaRPr lang="en-MY" sz="1200" b="1" dirty="0">
              <a:solidFill>
                <a:schemeClr val="tx1"/>
              </a:solidFill>
              <a:effectLst>
                <a:outerShdw blurRad="38100" dist="38100" dir="2700000" algn="tl">
                  <a:srgbClr val="000000">
                    <a:alpha val="43137"/>
                  </a:srgbClr>
                </a:outerShdw>
              </a:effectLst>
              <a:latin typeface="Arial Rounded MT Bold" pitchFamily="34" charset="0"/>
            </a:endParaRPr>
          </a:p>
        </p:txBody>
      </p:sp>
      <p:sp>
        <p:nvSpPr>
          <p:cNvPr id="6" name="Round Diagonal Corner Rectangle 5"/>
          <p:cNvSpPr/>
          <p:nvPr/>
        </p:nvSpPr>
        <p:spPr>
          <a:xfrm>
            <a:off x="250826" y="1707357"/>
            <a:ext cx="1463675" cy="756047"/>
          </a:xfrm>
          <a:prstGeom prst="round2DiagRect">
            <a:avLst/>
          </a:prstGeom>
          <a:ln cmpd="dbl"/>
        </p:spPr>
        <p:style>
          <a:lnRef idx="2">
            <a:schemeClr val="accent6"/>
          </a:lnRef>
          <a:fillRef idx="1">
            <a:schemeClr val="lt1"/>
          </a:fillRef>
          <a:effectRef idx="0">
            <a:schemeClr val="accent6"/>
          </a:effectRef>
          <a:fontRef idx="minor">
            <a:schemeClr val="dk1"/>
          </a:fontRef>
        </p:style>
        <p:txBody>
          <a:bodyPr anchor="ctr"/>
          <a:lstStyle/>
          <a:p>
            <a:pPr algn="ctr">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a:pPr>
            <a:r>
              <a:rPr lang="en-GB" sz="1200" b="1">
                <a:solidFill>
                  <a:schemeClr val="tx1"/>
                </a:solidFill>
                <a:effectLst>
                  <a:outerShdw blurRad="38100" dist="38100" dir="2700000" algn="tl">
                    <a:srgbClr val="DDDDDD"/>
                  </a:outerShdw>
                </a:effectLst>
                <a:latin typeface="Arial Rounded MT Bold" charset="0"/>
                <a:ea typeface="ＭＳ Ｐゴシック" charset="0"/>
                <a:cs typeface="Arial" charset="0"/>
              </a:rPr>
              <a:t>NATIONAL DUAL TRAINING SYSTEM </a:t>
            </a:r>
          </a:p>
          <a:p>
            <a:pPr algn="ctr">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a:pPr>
            <a:r>
              <a:rPr lang="en-GB" sz="1200" b="1">
                <a:solidFill>
                  <a:schemeClr val="tx1"/>
                </a:solidFill>
                <a:effectLst>
                  <a:outerShdw blurRad="38100" dist="38100" dir="2700000" algn="tl">
                    <a:srgbClr val="DDDDDD"/>
                  </a:outerShdw>
                </a:effectLst>
                <a:latin typeface="Arial Rounded MT Bold" charset="0"/>
                <a:ea typeface="ＭＳ Ｐゴシック" charset="0"/>
                <a:cs typeface="Arial" charset="0"/>
              </a:rPr>
              <a:t>(NDTS)</a:t>
            </a:r>
            <a:r>
              <a:rPr lang="ar-sa" sz="1200" b="1">
                <a:solidFill>
                  <a:schemeClr val="tx1"/>
                </a:solidFill>
                <a:effectLst>
                  <a:outerShdw blurRad="38100" dist="38100" dir="2700000" algn="tl">
                    <a:srgbClr val="DDDDDD"/>
                  </a:outerShdw>
                </a:effectLst>
                <a:latin typeface="Arial Rounded MT Bold" charset="0"/>
                <a:ea typeface="ＭＳ Ｐゴシック" charset="0"/>
                <a:cs typeface="Arial" charset="0"/>
              </a:rPr>
              <a:t>‏</a:t>
            </a:r>
            <a:endParaRPr lang="en-GB" sz="1200" b="1">
              <a:solidFill>
                <a:schemeClr val="tx1"/>
              </a:solidFill>
              <a:effectLst>
                <a:outerShdw blurRad="38100" dist="38100" dir="2700000" algn="tl">
                  <a:srgbClr val="DDDDDD"/>
                </a:outerShdw>
              </a:effectLst>
              <a:latin typeface="Arial Rounded MT Bold" charset="0"/>
              <a:ea typeface="ＭＳ Ｐゴシック" charset="0"/>
              <a:cs typeface="Arial" charset="0"/>
            </a:endParaRPr>
          </a:p>
        </p:txBody>
      </p:sp>
      <p:sp>
        <p:nvSpPr>
          <p:cNvPr id="8" name="Round Diagonal Corner Rectangle 7"/>
          <p:cNvSpPr/>
          <p:nvPr/>
        </p:nvSpPr>
        <p:spPr>
          <a:xfrm>
            <a:off x="250826" y="2625328"/>
            <a:ext cx="1463675" cy="756047"/>
          </a:xfrm>
          <a:prstGeom prst="round2DiagRect">
            <a:avLst/>
          </a:prstGeom>
          <a:ln cmpd="dbl"/>
        </p:spPr>
        <p:style>
          <a:lnRef idx="2">
            <a:schemeClr val="accent6"/>
          </a:lnRef>
          <a:fillRef idx="1">
            <a:schemeClr val="lt1"/>
          </a:fillRef>
          <a:effectRef idx="0">
            <a:schemeClr val="accent6"/>
          </a:effectRef>
          <a:fontRef idx="minor">
            <a:schemeClr val="dk1"/>
          </a:fontRef>
        </p:style>
        <p:txBody>
          <a:bodyPr anchor="ctr"/>
          <a:lstStyle/>
          <a:p>
            <a:pPr algn="ctr">
              <a:spcBef>
                <a:spcPts val="650"/>
              </a:spcBef>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a:pPr>
            <a:r>
              <a:rPr lang="en-GB" sz="1100" b="1">
                <a:solidFill>
                  <a:schemeClr val="tx1"/>
                </a:solidFill>
                <a:effectLst>
                  <a:outerShdw blurRad="38100" dist="38100" dir="2700000" algn="tl">
                    <a:srgbClr val="DDDDDD"/>
                  </a:outerShdw>
                </a:effectLst>
                <a:latin typeface="Arial Rounded MT Bold" charset="0"/>
                <a:ea typeface="ＭＳ Ｐゴシック" charset="0"/>
                <a:cs typeface="Arial" charset="0"/>
              </a:rPr>
              <a:t>RECOGNITION OF PRIOR ACHIEVEMENTS </a:t>
            </a:r>
            <a:r>
              <a:rPr lang="en-GB" sz="1200" b="1">
                <a:solidFill>
                  <a:schemeClr val="tx1"/>
                </a:solidFill>
                <a:effectLst>
                  <a:outerShdw blurRad="38100" dist="38100" dir="2700000" algn="tl">
                    <a:srgbClr val="DDDDDD"/>
                  </a:outerShdw>
                </a:effectLst>
                <a:latin typeface="Arial Rounded MT Bold" charset="0"/>
                <a:ea typeface="ＭＳ Ｐゴシック" charset="0"/>
                <a:cs typeface="Arial" charset="0"/>
              </a:rPr>
              <a:t>(RPA)</a:t>
            </a:r>
            <a:r>
              <a:rPr lang="ar-sa" sz="1200" b="1">
                <a:solidFill>
                  <a:schemeClr val="tx1"/>
                </a:solidFill>
                <a:effectLst>
                  <a:outerShdw blurRad="38100" dist="38100" dir="2700000" algn="tl">
                    <a:srgbClr val="DDDDDD"/>
                  </a:outerShdw>
                </a:effectLst>
                <a:latin typeface="Arial Rounded MT Bold" charset="0"/>
                <a:ea typeface="ＭＳ Ｐゴシック" charset="0"/>
                <a:cs typeface="Arial" charset="0"/>
              </a:rPr>
              <a:t>‏</a:t>
            </a:r>
            <a:endParaRPr lang="en-GB" sz="1200" b="1">
              <a:solidFill>
                <a:schemeClr val="tx1"/>
              </a:solidFill>
              <a:effectLst>
                <a:outerShdw blurRad="38100" dist="38100" dir="2700000" algn="tl">
                  <a:srgbClr val="DDDDDD"/>
                </a:outerShdw>
              </a:effectLst>
              <a:latin typeface="Arial Rounded MT Bold" charset="0"/>
              <a:ea typeface="ＭＳ Ｐゴシック" charset="0"/>
              <a:cs typeface="Arial" charset="0"/>
            </a:endParaRPr>
          </a:p>
        </p:txBody>
      </p:sp>
      <p:cxnSp>
        <p:nvCxnSpPr>
          <p:cNvPr id="10" name="Straight Connector 9"/>
          <p:cNvCxnSpPr/>
          <p:nvPr/>
        </p:nvCxnSpPr>
        <p:spPr>
          <a:xfrm>
            <a:off x="1778000" y="3003947"/>
            <a:ext cx="273050" cy="0"/>
          </a:xfrm>
          <a:prstGeom prst="line">
            <a:avLst/>
          </a:prstGeom>
          <a:ln w="28575">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52638" y="2733675"/>
            <a:ext cx="1727200" cy="646331"/>
          </a:xfrm>
          <a:prstGeom prst="rect">
            <a:avLst/>
          </a:prstGeom>
          <a:solidFill>
            <a:srgbClr val="FF6600"/>
          </a:solidFill>
          <a:ln>
            <a:solidFill>
              <a:srgbClr val="0000FF"/>
            </a:solidFill>
            <a:prstDash val="dash"/>
          </a:ln>
        </p:spPr>
        <p:txBody>
          <a:bodyPr>
            <a:spAutoFit/>
          </a:bodyPr>
          <a:lstStyle/>
          <a:p>
            <a:pPr algn="just">
              <a:defRPr/>
            </a:pPr>
            <a:r>
              <a:rPr lang="en-GB" sz="1200" dirty="0">
                <a:solidFill>
                  <a:srgbClr val="000000"/>
                </a:solidFill>
                <a:latin typeface="+mn-lt"/>
                <a:ea typeface="+mn-ea"/>
                <a:cs typeface="Arial" pitchFamily="34" charset="0"/>
              </a:rPr>
              <a:t>Tell us your working experiences and we get you certified </a:t>
            </a:r>
            <a:endParaRPr lang="en-MY" sz="1200" dirty="0">
              <a:latin typeface="+mn-lt"/>
              <a:ea typeface="+mn-ea"/>
              <a:cs typeface="Arial" pitchFamily="34" charset="0"/>
            </a:endParaRPr>
          </a:p>
        </p:txBody>
      </p:sp>
      <p:cxnSp>
        <p:nvCxnSpPr>
          <p:cNvPr id="12" name="Straight Connector 11"/>
          <p:cNvCxnSpPr/>
          <p:nvPr/>
        </p:nvCxnSpPr>
        <p:spPr>
          <a:xfrm>
            <a:off x="1778000" y="2085975"/>
            <a:ext cx="273050" cy="0"/>
          </a:xfrm>
          <a:prstGeom prst="line">
            <a:avLst/>
          </a:prstGeom>
          <a:ln w="28575">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51050" y="1815703"/>
            <a:ext cx="1728788" cy="646331"/>
          </a:xfrm>
          <a:prstGeom prst="rect">
            <a:avLst/>
          </a:prstGeom>
          <a:solidFill>
            <a:srgbClr val="FF6600"/>
          </a:solidFill>
          <a:ln>
            <a:solidFill>
              <a:srgbClr val="0000FF"/>
            </a:solidFill>
            <a:prstDash val="dash"/>
          </a:ln>
        </p:spPr>
        <p:txBody>
          <a:bodyPr>
            <a:spAutoFit/>
          </a:bodyPr>
          <a:lstStyle/>
          <a:p>
            <a:pPr algn="just">
              <a:spcBef>
                <a:spcPts val="650"/>
              </a:spcBef>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a:pPr>
            <a:r>
              <a:rPr lang="en-GB" sz="1200" dirty="0">
                <a:solidFill>
                  <a:srgbClr val="000000"/>
                </a:solidFill>
                <a:latin typeface="+mn-lt"/>
                <a:ea typeface="+mn-ea"/>
                <a:cs typeface="Arial" pitchFamily="34" charset="0"/>
              </a:rPr>
              <a:t>Industry Based Training (Train your employees at their workplace)</a:t>
            </a:r>
          </a:p>
        </p:txBody>
      </p:sp>
      <p:cxnSp>
        <p:nvCxnSpPr>
          <p:cNvPr id="14" name="Straight Connector 13"/>
          <p:cNvCxnSpPr/>
          <p:nvPr/>
        </p:nvCxnSpPr>
        <p:spPr>
          <a:xfrm>
            <a:off x="1778000" y="1168004"/>
            <a:ext cx="273050" cy="0"/>
          </a:xfrm>
          <a:prstGeom prst="line">
            <a:avLst/>
          </a:prstGeom>
          <a:ln w="28575">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682" name="TextBox 14"/>
          <p:cNvSpPr txBox="1">
            <a:spLocks noChangeArrowheads="1"/>
          </p:cNvSpPr>
          <p:nvPr/>
        </p:nvSpPr>
        <p:spPr bwMode="auto">
          <a:xfrm>
            <a:off x="2051050" y="991791"/>
            <a:ext cx="1728788" cy="646331"/>
          </a:xfrm>
          <a:prstGeom prst="rect">
            <a:avLst/>
          </a:prstGeom>
          <a:solidFill>
            <a:srgbClr val="FF6600"/>
          </a:solidFill>
          <a:ln w="9525">
            <a:solidFill>
              <a:srgbClr val="0000FF"/>
            </a:solidFill>
            <a:prstDash val="dash"/>
            <a:miter lim="800000"/>
            <a:headEnd/>
            <a:tailEnd/>
          </a:ln>
        </p:spPr>
        <p:txBody>
          <a:bodyPr>
            <a:spAutoFit/>
          </a:bodyPr>
          <a:lstStyle>
            <a:lvl1pPr eaLnBrk="0" hangingPunct="0">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tx1"/>
                </a:solidFill>
                <a:latin typeface="Arial" charset="0"/>
                <a:ea typeface="ＭＳ Ｐゴシック" charset="0"/>
                <a:cs typeface="ＭＳ Ｐゴシック" charset="0"/>
              </a:defRPr>
            </a:lvl1pPr>
            <a:lvl2pPr marL="742950" indent="-285750" eaLnBrk="0" hangingPunct="0">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tx1"/>
                </a:solidFill>
                <a:latin typeface="Arial" charset="0"/>
                <a:ea typeface="ＭＳ Ｐゴシック" charset="0"/>
              </a:defRPr>
            </a:lvl2pPr>
            <a:lvl3pPr marL="1143000" indent="-228600" eaLnBrk="0" hangingPunct="0">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tx1"/>
                </a:solidFill>
                <a:latin typeface="Arial" charset="0"/>
                <a:ea typeface="ＭＳ Ｐゴシック" charset="0"/>
              </a:defRPr>
            </a:lvl3pPr>
            <a:lvl4pPr marL="1600200" indent="-228600" eaLnBrk="0" hangingPunct="0">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tx1"/>
                </a:solidFill>
                <a:latin typeface="Arial" charset="0"/>
                <a:ea typeface="ＭＳ Ｐゴシック" charset="0"/>
              </a:defRPr>
            </a:lvl4pPr>
            <a:lvl5pPr marL="2057400" indent="-228600" eaLnBrk="0" hangingPunct="0">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604838" algn="l"/>
                <a:tab pos="1062038" algn="l"/>
                <a:tab pos="1519238" algn="l"/>
                <a:tab pos="1976438" algn="l"/>
                <a:tab pos="2433638" algn="l"/>
                <a:tab pos="2890838" algn="l"/>
                <a:tab pos="3348038" algn="l"/>
                <a:tab pos="3805238" algn="l"/>
                <a:tab pos="4262438" algn="l"/>
                <a:tab pos="4719638" algn="l"/>
                <a:tab pos="5176838" algn="l"/>
                <a:tab pos="5634038" algn="l"/>
                <a:tab pos="6091238" algn="l"/>
                <a:tab pos="6548438" algn="l"/>
                <a:tab pos="7005638" algn="l"/>
                <a:tab pos="7462838" algn="l"/>
                <a:tab pos="7920038" algn="l"/>
                <a:tab pos="8377238" algn="l"/>
                <a:tab pos="8834438" algn="l"/>
                <a:tab pos="9291638" algn="l"/>
                <a:tab pos="9748838" algn="l"/>
              </a:tabLst>
              <a:defRPr sz="2400">
                <a:solidFill>
                  <a:schemeClr val="tx1"/>
                </a:solidFill>
                <a:latin typeface="Arial" charset="0"/>
                <a:ea typeface="ＭＳ Ｐゴシック" charset="0"/>
              </a:defRPr>
            </a:lvl9pPr>
          </a:lstStyle>
          <a:p>
            <a:pPr algn="just" eaLnBrk="1" hangingPunct="1">
              <a:spcBef>
                <a:spcPts val="650"/>
              </a:spcBef>
            </a:pPr>
            <a:r>
              <a:rPr lang="en-GB" sz="1200">
                <a:solidFill>
                  <a:srgbClr val="000000"/>
                </a:solidFill>
              </a:rPr>
              <a:t>Attend full time course at JPK’s Accredited Centre</a:t>
            </a:r>
          </a:p>
        </p:txBody>
      </p:sp>
      <p:grpSp>
        <p:nvGrpSpPr>
          <p:cNvPr id="28683" name="Group 23"/>
          <p:cNvGrpSpPr>
            <a:grpSpLocks/>
          </p:cNvGrpSpPr>
          <p:nvPr/>
        </p:nvGrpSpPr>
        <p:grpSpPr bwMode="auto">
          <a:xfrm>
            <a:off x="3779839" y="917973"/>
            <a:ext cx="5364161" cy="2671698"/>
            <a:chOff x="467544" y="1268760"/>
            <a:chExt cx="5363955" cy="4310512"/>
          </a:xfrm>
        </p:grpSpPr>
        <p:grpSp>
          <p:nvGrpSpPr>
            <p:cNvPr id="28697" name="Group 30"/>
            <p:cNvGrpSpPr>
              <a:grpSpLocks/>
            </p:cNvGrpSpPr>
            <p:nvPr/>
          </p:nvGrpSpPr>
          <p:grpSpPr bwMode="auto">
            <a:xfrm>
              <a:off x="467544" y="1268760"/>
              <a:ext cx="5112568" cy="4310512"/>
              <a:chOff x="4209608" y="1340768"/>
              <a:chExt cx="5112568" cy="4310512"/>
            </a:xfrm>
          </p:grpSpPr>
          <p:pic>
            <p:nvPicPr>
              <p:cNvPr id="28707" name="Picture 2"/>
              <p:cNvPicPr>
                <a:picLocks noChangeAspect="1" noChangeArrowheads="1"/>
              </p:cNvPicPr>
              <p:nvPr/>
            </p:nvPicPr>
            <p:blipFill>
              <a:blip r:embed="rId2">
                <a:clrChange>
                  <a:clrFrom>
                    <a:srgbClr val="FFFFFE"/>
                  </a:clrFrom>
                  <a:clrTo>
                    <a:srgbClr val="FFFFFE">
                      <a:alpha val="0"/>
                    </a:srgbClr>
                  </a:clrTo>
                </a:clrChange>
                <a:lum bright="-30000"/>
                <a:extLst>
                  <a:ext uri="{28A0092B-C50C-407E-A947-70E740481C1C}">
                    <a14:useLocalDpi xmlns:a14="http://schemas.microsoft.com/office/drawing/2010/main" val="0"/>
                  </a:ext>
                </a:extLst>
              </a:blip>
              <a:srcRect l="13002" t="18329" r="8965" b="14084"/>
              <a:stretch>
                <a:fillRect/>
              </a:stretch>
            </p:blipFill>
            <p:spPr bwMode="auto">
              <a:xfrm>
                <a:off x="4427984" y="1340768"/>
                <a:ext cx="453650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43"/>
              <p:cNvSpPr/>
              <p:nvPr/>
            </p:nvSpPr>
            <p:spPr>
              <a:xfrm>
                <a:off x="5147784" y="1340768"/>
                <a:ext cx="720697" cy="12966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1002 </a:t>
                </a:r>
                <a:r>
                  <a:rPr lang="en-US" sz="800" dirty="0">
                    <a:solidFill>
                      <a:schemeClr val="tx1"/>
                    </a:solidFill>
                  </a:rPr>
                  <a:t>Accredited Center</a:t>
                </a:r>
              </a:p>
              <a:p>
                <a:pPr algn="ctr">
                  <a:defRPr/>
                </a:pPr>
                <a:endParaRPr lang="en-US" sz="800" dirty="0">
                  <a:solidFill>
                    <a:schemeClr val="tx1"/>
                  </a:solidFill>
                </a:endParaRPr>
              </a:p>
              <a:p>
                <a:pPr algn="ctr">
                  <a:defRPr/>
                </a:pPr>
                <a:r>
                  <a:rPr lang="en-US" sz="1200" b="1" dirty="0">
                    <a:solidFill>
                      <a:schemeClr val="tx1"/>
                    </a:solidFill>
                  </a:rPr>
                  <a:t>6469</a:t>
                </a:r>
              </a:p>
              <a:p>
                <a:pPr algn="ctr">
                  <a:defRPr/>
                </a:pPr>
                <a:r>
                  <a:rPr lang="en-US" sz="800" dirty="0">
                    <a:solidFill>
                      <a:schemeClr val="tx1"/>
                    </a:solidFill>
                  </a:rPr>
                  <a:t>Programs</a:t>
                </a:r>
                <a:endParaRPr lang="en-MY" sz="800" dirty="0">
                  <a:solidFill>
                    <a:schemeClr val="tx1"/>
                  </a:solidFill>
                </a:endParaRPr>
              </a:p>
            </p:txBody>
          </p:sp>
          <p:sp>
            <p:nvSpPr>
              <p:cNvPr id="45" name="Rectangle 44"/>
              <p:cNvSpPr/>
              <p:nvPr/>
            </p:nvSpPr>
            <p:spPr>
              <a:xfrm>
                <a:off x="4428675" y="4005128"/>
                <a:ext cx="719109" cy="1296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925 </a:t>
                </a:r>
                <a:r>
                  <a:rPr lang="en-US" sz="800" dirty="0">
                    <a:solidFill>
                      <a:schemeClr val="tx1"/>
                    </a:solidFill>
                  </a:rPr>
                  <a:t>Accredited Center</a:t>
                </a:r>
              </a:p>
              <a:p>
                <a:pPr algn="ctr">
                  <a:defRPr/>
                </a:pPr>
                <a:endParaRPr lang="en-US" sz="800" dirty="0">
                  <a:solidFill>
                    <a:schemeClr val="tx1"/>
                  </a:solidFill>
                </a:endParaRPr>
              </a:p>
              <a:p>
                <a:pPr algn="ctr">
                  <a:defRPr/>
                </a:pPr>
                <a:r>
                  <a:rPr lang="en-US" sz="1200" b="1" dirty="0">
                    <a:solidFill>
                      <a:schemeClr val="tx1"/>
                    </a:solidFill>
                  </a:rPr>
                  <a:t>5765</a:t>
                </a:r>
              </a:p>
              <a:p>
                <a:pPr algn="ctr">
                  <a:defRPr/>
                </a:pPr>
                <a:r>
                  <a:rPr lang="en-US" sz="800" dirty="0">
                    <a:solidFill>
                      <a:schemeClr val="tx1"/>
                    </a:solidFill>
                  </a:rPr>
                  <a:t>Programs</a:t>
                </a:r>
                <a:endParaRPr lang="en-MY" sz="800" dirty="0">
                  <a:solidFill>
                    <a:schemeClr val="tx1"/>
                  </a:solidFill>
                </a:endParaRPr>
              </a:p>
            </p:txBody>
          </p:sp>
          <p:sp>
            <p:nvSpPr>
              <p:cNvPr id="46" name="Rectangle 45"/>
              <p:cNvSpPr/>
              <p:nvPr/>
            </p:nvSpPr>
            <p:spPr>
              <a:xfrm>
                <a:off x="5868481" y="4005128"/>
                <a:ext cx="720697" cy="1296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1068 </a:t>
                </a:r>
                <a:r>
                  <a:rPr lang="en-US" sz="800" dirty="0">
                    <a:solidFill>
                      <a:schemeClr val="tx1"/>
                    </a:solidFill>
                  </a:rPr>
                  <a:t>Accredited Center</a:t>
                </a:r>
              </a:p>
              <a:p>
                <a:pPr algn="ctr">
                  <a:defRPr/>
                </a:pPr>
                <a:endParaRPr lang="en-US" sz="800" dirty="0">
                  <a:solidFill>
                    <a:schemeClr val="tx1"/>
                  </a:solidFill>
                </a:endParaRPr>
              </a:p>
              <a:p>
                <a:pPr algn="ctr">
                  <a:defRPr/>
                </a:pPr>
                <a:r>
                  <a:rPr lang="en-US" sz="1200" b="1" dirty="0">
                    <a:solidFill>
                      <a:schemeClr val="tx1"/>
                    </a:solidFill>
                  </a:rPr>
                  <a:t>7258</a:t>
                </a:r>
              </a:p>
              <a:p>
                <a:pPr algn="ctr">
                  <a:defRPr/>
                </a:pPr>
                <a:r>
                  <a:rPr lang="en-US" sz="800" dirty="0">
                    <a:solidFill>
                      <a:schemeClr val="tx1"/>
                    </a:solidFill>
                  </a:rPr>
                  <a:t>Programs</a:t>
                </a:r>
                <a:endParaRPr lang="en-MY" sz="800" dirty="0">
                  <a:solidFill>
                    <a:schemeClr val="tx1"/>
                  </a:solidFill>
                </a:endParaRPr>
              </a:p>
            </p:txBody>
          </p:sp>
          <p:sp>
            <p:nvSpPr>
              <p:cNvPr id="47" name="Rectangle 46"/>
              <p:cNvSpPr/>
              <p:nvPr/>
            </p:nvSpPr>
            <p:spPr>
              <a:xfrm>
                <a:off x="6589179" y="1340768"/>
                <a:ext cx="719110" cy="12966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1131 </a:t>
                </a:r>
                <a:r>
                  <a:rPr lang="en-US" sz="800" dirty="0">
                    <a:solidFill>
                      <a:schemeClr val="tx1"/>
                    </a:solidFill>
                  </a:rPr>
                  <a:t>Accredited Center</a:t>
                </a:r>
              </a:p>
              <a:p>
                <a:pPr algn="ctr">
                  <a:defRPr/>
                </a:pPr>
                <a:endParaRPr lang="en-US" sz="800" dirty="0">
                  <a:solidFill>
                    <a:schemeClr val="tx1"/>
                  </a:solidFill>
                </a:endParaRPr>
              </a:p>
              <a:p>
                <a:pPr algn="ctr">
                  <a:defRPr/>
                </a:pPr>
                <a:r>
                  <a:rPr lang="en-US" sz="1200" b="1" dirty="0">
                    <a:solidFill>
                      <a:schemeClr val="tx1"/>
                    </a:solidFill>
                  </a:rPr>
                  <a:t>5516</a:t>
                </a:r>
              </a:p>
              <a:p>
                <a:pPr algn="ctr">
                  <a:defRPr/>
                </a:pPr>
                <a:r>
                  <a:rPr lang="en-US" sz="800" dirty="0">
                    <a:solidFill>
                      <a:schemeClr val="tx1"/>
                    </a:solidFill>
                  </a:rPr>
                  <a:t>Programs</a:t>
                </a:r>
                <a:endParaRPr lang="en-MY" sz="800" dirty="0">
                  <a:solidFill>
                    <a:schemeClr val="tx1"/>
                  </a:solidFill>
                </a:endParaRPr>
              </a:p>
            </p:txBody>
          </p:sp>
          <p:sp>
            <p:nvSpPr>
              <p:cNvPr id="48" name="Rectangle 47"/>
              <p:cNvSpPr/>
              <p:nvPr/>
            </p:nvSpPr>
            <p:spPr>
              <a:xfrm>
                <a:off x="7884529" y="1340768"/>
                <a:ext cx="720697" cy="12966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1450 </a:t>
                </a:r>
                <a:r>
                  <a:rPr lang="en-US" sz="800" dirty="0">
                    <a:solidFill>
                      <a:schemeClr val="tx1"/>
                    </a:solidFill>
                  </a:rPr>
                  <a:t>Accredited Center</a:t>
                </a:r>
              </a:p>
              <a:p>
                <a:pPr algn="ctr">
                  <a:defRPr/>
                </a:pPr>
                <a:endParaRPr lang="en-US" sz="800" dirty="0">
                  <a:solidFill>
                    <a:schemeClr val="tx1"/>
                  </a:solidFill>
                </a:endParaRPr>
              </a:p>
              <a:p>
                <a:pPr algn="ctr">
                  <a:defRPr/>
                </a:pPr>
                <a:r>
                  <a:rPr lang="en-US" sz="1200" b="1" dirty="0">
                    <a:solidFill>
                      <a:schemeClr val="tx1"/>
                    </a:solidFill>
                  </a:rPr>
                  <a:t>6045</a:t>
                </a:r>
              </a:p>
              <a:p>
                <a:pPr algn="ctr">
                  <a:defRPr/>
                </a:pPr>
                <a:r>
                  <a:rPr lang="en-US" sz="800" dirty="0">
                    <a:solidFill>
                      <a:schemeClr val="tx1"/>
                    </a:solidFill>
                  </a:rPr>
                  <a:t>Programs</a:t>
                </a:r>
                <a:endParaRPr lang="en-MY" sz="800" dirty="0">
                  <a:solidFill>
                    <a:schemeClr val="tx1"/>
                  </a:solidFill>
                </a:endParaRPr>
              </a:p>
            </p:txBody>
          </p:sp>
          <p:sp>
            <p:nvSpPr>
              <p:cNvPr id="49" name="Rectangle 48"/>
              <p:cNvSpPr/>
              <p:nvPr/>
            </p:nvSpPr>
            <p:spPr>
              <a:xfrm>
                <a:off x="7236854" y="4005128"/>
                <a:ext cx="720697" cy="1296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1221 </a:t>
                </a:r>
                <a:r>
                  <a:rPr lang="en-US" sz="800" dirty="0">
                    <a:solidFill>
                      <a:schemeClr val="tx1"/>
                    </a:solidFill>
                  </a:rPr>
                  <a:t>Accredited Center</a:t>
                </a:r>
              </a:p>
              <a:p>
                <a:pPr algn="ctr">
                  <a:defRPr/>
                </a:pPr>
                <a:endParaRPr lang="en-US" sz="800" dirty="0">
                  <a:solidFill>
                    <a:schemeClr val="tx1"/>
                  </a:solidFill>
                </a:endParaRPr>
              </a:p>
              <a:p>
                <a:pPr algn="ctr">
                  <a:defRPr/>
                </a:pPr>
                <a:r>
                  <a:rPr lang="en-US" sz="1200" b="1" dirty="0">
                    <a:solidFill>
                      <a:schemeClr val="tx1"/>
                    </a:solidFill>
                  </a:rPr>
                  <a:t>6850</a:t>
                </a:r>
              </a:p>
              <a:p>
                <a:pPr algn="ctr">
                  <a:defRPr/>
                </a:pPr>
                <a:r>
                  <a:rPr lang="en-US" sz="800" dirty="0">
                    <a:solidFill>
                      <a:schemeClr val="tx1"/>
                    </a:solidFill>
                  </a:rPr>
                  <a:t>Programs</a:t>
                </a:r>
                <a:endParaRPr lang="en-MY" sz="800" dirty="0">
                  <a:solidFill>
                    <a:schemeClr val="tx1"/>
                  </a:solidFill>
                </a:endParaRPr>
              </a:p>
            </p:txBody>
          </p:sp>
          <p:sp>
            <p:nvSpPr>
              <p:cNvPr id="28714" name="TextBox 49"/>
              <p:cNvSpPr txBox="1">
                <a:spLocks noChangeArrowheads="1"/>
              </p:cNvSpPr>
              <p:nvPr/>
            </p:nvSpPr>
            <p:spPr bwMode="auto">
              <a:xfrm>
                <a:off x="4209608" y="5229199"/>
                <a:ext cx="5112568" cy="42208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a:solidFill>
                      <a:schemeClr val="bg1"/>
                    </a:solidFill>
                  </a:rPr>
                  <a:t>Cumulative numbers of Accredited Centre and Programs from 2010 - Jun 2016</a:t>
                </a:r>
              </a:p>
            </p:txBody>
          </p:sp>
        </p:grpSp>
        <p:pic>
          <p:nvPicPr>
            <p:cNvPr id="28698" name="Picture 2"/>
            <p:cNvPicPr>
              <a:picLocks noChangeAspect="1" noChangeArrowheads="1"/>
            </p:cNvPicPr>
            <p:nvPr/>
          </p:nvPicPr>
          <p:blipFill>
            <a:blip r:embed="rId2">
              <a:clrChange>
                <a:clrFrom>
                  <a:srgbClr val="FFFFFE"/>
                </a:clrFrom>
                <a:clrTo>
                  <a:srgbClr val="FFFFFE">
                    <a:alpha val="0"/>
                  </a:srgbClr>
                </a:clrTo>
              </a:clrChange>
              <a:lum bright="-30000"/>
              <a:extLst>
                <a:ext uri="{28A0092B-C50C-407E-A947-70E740481C1C}">
                  <a14:useLocalDpi xmlns:a14="http://schemas.microsoft.com/office/drawing/2010/main" val="0"/>
                </a:ext>
              </a:extLst>
            </a:blip>
            <a:srcRect l="13002" t="18329" r="73373" b="14084"/>
            <a:stretch>
              <a:fillRect/>
            </a:stretch>
          </p:blipFill>
          <p:spPr bwMode="auto">
            <a:xfrm>
              <a:off x="4860032" y="1268760"/>
              <a:ext cx="792088"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p:nvPr/>
          </p:nvSpPr>
          <p:spPr>
            <a:xfrm>
              <a:off x="4931423" y="3933120"/>
              <a:ext cx="720697" cy="1152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1184 </a:t>
              </a:r>
              <a:r>
                <a:rPr lang="en-US" sz="800" dirty="0">
                  <a:solidFill>
                    <a:schemeClr val="tx1"/>
                  </a:solidFill>
                </a:rPr>
                <a:t>Accredited Center</a:t>
              </a:r>
            </a:p>
            <a:p>
              <a:pPr algn="ctr">
                <a:defRPr/>
              </a:pPr>
              <a:endParaRPr lang="en-US" sz="800" dirty="0">
                <a:solidFill>
                  <a:schemeClr val="tx1"/>
                </a:solidFill>
              </a:endParaRPr>
            </a:p>
            <a:p>
              <a:pPr algn="ctr">
                <a:defRPr/>
              </a:pPr>
              <a:r>
                <a:rPr lang="en-US" sz="1200" b="1" dirty="0">
                  <a:solidFill>
                    <a:schemeClr val="tx1"/>
                  </a:solidFill>
                </a:rPr>
                <a:t>1499</a:t>
              </a:r>
            </a:p>
            <a:p>
              <a:pPr algn="ctr">
                <a:defRPr/>
              </a:pPr>
              <a:r>
                <a:rPr lang="en-US" sz="800" dirty="0">
                  <a:solidFill>
                    <a:schemeClr val="tx1"/>
                  </a:solidFill>
                </a:rPr>
                <a:t>Programs</a:t>
              </a:r>
              <a:endParaRPr lang="en-MY" sz="800" dirty="0">
                <a:solidFill>
                  <a:schemeClr val="tx1"/>
                </a:solidFill>
              </a:endParaRPr>
            </a:p>
          </p:txBody>
        </p:sp>
        <p:sp>
          <p:nvSpPr>
            <p:cNvPr id="36" name="TextBox 35"/>
            <p:cNvSpPr txBox="1"/>
            <p:nvPr/>
          </p:nvSpPr>
          <p:spPr>
            <a:xfrm>
              <a:off x="4859987" y="2421331"/>
              <a:ext cx="971512" cy="744849"/>
            </a:xfrm>
            <a:prstGeom prst="rect">
              <a:avLst/>
            </a:prstGeom>
            <a:solidFill>
              <a:schemeClr val="bg1"/>
            </a:solidFill>
          </p:spPr>
          <p:txBody>
            <a:bodyPr wrap="square">
              <a:spAutoFit/>
            </a:bodyPr>
            <a:lstStyle/>
            <a:p>
              <a:pPr algn="ctr">
                <a:defRPr/>
              </a:pPr>
              <a:r>
                <a:rPr lang="en-US" sz="2400" dirty="0">
                  <a:solidFill>
                    <a:schemeClr val="accent5">
                      <a:lumMod val="25000"/>
                    </a:schemeClr>
                  </a:solidFill>
                  <a:latin typeface="Agency FB" pitchFamily="34" charset="0"/>
                  <a:ea typeface="+mn-ea"/>
                  <a:cs typeface="Arial" pitchFamily="34" charset="0"/>
                </a:rPr>
                <a:t>2016</a:t>
              </a:r>
              <a:endParaRPr lang="en-MY" sz="2400" dirty="0">
                <a:solidFill>
                  <a:schemeClr val="accent5">
                    <a:lumMod val="25000"/>
                  </a:schemeClr>
                </a:solidFill>
                <a:latin typeface="Agency FB" pitchFamily="34" charset="0"/>
                <a:ea typeface="+mn-ea"/>
                <a:cs typeface="Arial" pitchFamily="34" charset="0"/>
              </a:endParaRPr>
            </a:p>
          </p:txBody>
        </p:sp>
        <p:sp>
          <p:nvSpPr>
            <p:cNvPr id="37" name="TextBox 36"/>
            <p:cNvSpPr txBox="1"/>
            <p:nvPr/>
          </p:nvSpPr>
          <p:spPr>
            <a:xfrm>
              <a:off x="3420180" y="2463592"/>
              <a:ext cx="887378" cy="744849"/>
            </a:xfrm>
            <a:prstGeom prst="rect">
              <a:avLst/>
            </a:prstGeom>
            <a:solidFill>
              <a:schemeClr val="bg1"/>
            </a:solidFill>
          </p:spPr>
          <p:txBody>
            <a:bodyPr wrap="square">
              <a:spAutoFit/>
            </a:bodyPr>
            <a:lstStyle/>
            <a:p>
              <a:pPr algn="ctr">
                <a:defRPr/>
              </a:pPr>
              <a:r>
                <a:rPr lang="en-US" sz="2400" dirty="0">
                  <a:solidFill>
                    <a:schemeClr val="accent5">
                      <a:lumMod val="25000"/>
                    </a:schemeClr>
                  </a:solidFill>
                  <a:latin typeface="Agency FB" pitchFamily="34" charset="0"/>
                  <a:ea typeface="+mn-ea"/>
                  <a:cs typeface="Arial" pitchFamily="34" charset="0"/>
                </a:rPr>
                <a:t>2014</a:t>
              </a:r>
              <a:endParaRPr lang="en-MY" sz="2400" dirty="0">
                <a:solidFill>
                  <a:schemeClr val="accent5">
                    <a:lumMod val="25000"/>
                  </a:schemeClr>
                </a:solidFill>
                <a:latin typeface="Agency FB" pitchFamily="34" charset="0"/>
                <a:ea typeface="+mn-ea"/>
                <a:cs typeface="Arial" pitchFamily="34" charset="0"/>
              </a:endParaRPr>
            </a:p>
          </p:txBody>
        </p:sp>
        <p:sp>
          <p:nvSpPr>
            <p:cNvPr id="38" name="TextBox 37"/>
            <p:cNvSpPr txBox="1"/>
            <p:nvPr/>
          </p:nvSpPr>
          <p:spPr>
            <a:xfrm>
              <a:off x="2051808" y="2463592"/>
              <a:ext cx="884202" cy="744849"/>
            </a:xfrm>
            <a:prstGeom prst="rect">
              <a:avLst/>
            </a:prstGeom>
            <a:solidFill>
              <a:schemeClr val="bg1"/>
            </a:solidFill>
          </p:spPr>
          <p:txBody>
            <a:bodyPr wrap="square">
              <a:spAutoFit/>
            </a:bodyPr>
            <a:lstStyle/>
            <a:p>
              <a:pPr algn="ctr">
                <a:defRPr/>
              </a:pPr>
              <a:r>
                <a:rPr lang="en-US" sz="2400" dirty="0">
                  <a:solidFill>
                    <a:schemeClr val="accent5">
                      <a:lumMod val="25000"/>
                    </a:schemeClr>
                  </a:solidFill>
                  <a:latin typeface="Agency FB" pitchFamily="34" charset="0"/>
                  <a:ea typeface="+mn-ea"/>
                  <a:cs typeface="Arial" pitchFamily="34" charset="0"/>
                </a:rPr>
                <a:t>2012</a:t>
              </a:r>
              <a:endParaRPr lang="en-MY" sz="2400" dirty="0">
                <a:solidFill>
                  <a:schemeClr val="accent5">
                    <a:lumMod val="25000"/>
                  </a:schemeClr>
                </a:solidFill>
                <a:latin typeface="Agency FB" pitchFamily="34" charset="0"/>
                <a:ea typeface="+mn-ea"/>
                <a:cs typeface="Arial" pitchFamily="34" charset="0"/>
              </a:endParaRPr>
            </a:p>
          </p:txBody>
        </p:sp>
        <p:sp>
          <p:nvSpPr>
            <p:cNvPr id="39" name="TextBox 38"/>
            <p:cNvSpPr txBox="1"/>
            <p:nvPr/>
          </p:nvSpPr>
          <p:spPr>
            <a:xfrm>
              <a:off x="683435" y="2463592"/>
              <a:ext cx="881027" cy="744849"/>
            </a:xfrm>
            <a:prstGeom prst="rect">
              <a:avLst/>
            </a:prstGeom>
            <a:solidFill>
              <a:schemeClr val="bg1"/>
            </a:solidFill>
          </p:spPr>
          <p:txBody>
            <a:bodyPr wrap="square">
              <a:spAutoFit/>
            </a:bodyPr>
            <a:lstStyle/>
            <a:p>
              <a:pPr algn="ctr">
                <a:defRPr/>
              </a:pPr>
              <a:r>
                <a:rPr lang="en-US" sz="2400" dirty="0">
                  <a:solidFill>
                    <a:schemeClr val="accent5">
                      <a:lumMod val="25000"/>
                    </a:schemeClr>
                  </a:solidFill>
                  <a:latin typeface="Agency FB" pitchFamily="34" charset="0"/>
                  <a:ea typeface="+mn-ea"/>
                  <a:cs typeface="Arial" pitchFamily="34" charset="0"/>
                </a:rPr>
                <a:t>2010</a:t>
              </a:r>
              <a:endParaRPr lang="en-MY" sz="2400" dirty="0">
                <a:solidFill>
                  <a:schemeClr val="accent5">
                    <a:lumMod val="25000"/>
                  </a:schemeClr>
                </a:solidFill>
                <a:latin typeface="Agency FB" pitchFamily="34" charset="0"/>
                <a:ea typeface="+mn-ea"/>
                <a:cs typeface="Arial" pitchFamily="34" charset="0"/>
              </a:endParaRPr>
            </a:p>
          </p:txBody>
        </p:sp>
        <p:sp>
          <p:nvSpPr>
            <p:cNvPr id="28704" name="TextBox 39"/>
            <p:cNvSpPr txBox="1">
              <a:spLocks noChangeArrowheads="1"/>
            </p:cNvSpPr>
            <p:nvPr/>
          </p:nvSpPr>
          <p:spPr bwMode="auto">
            <a:xfrm>
              <a:off x="1403647" y="3573015"/>
              <a:ext cx="846588" cy="7448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solidFill>
                    <a:srgbClr val="CC3300"/>
                  </a:solidFill>
                  <a:latin typeface="Agency FB" charset="0"/>
                </a:rPr>
                <a:t>2011</a:t>
              </a:r>
            </a:p>
          </p:txBody>
        </p:sp>
        <p:sp>
          <p:nvSpPr>
            <p:cNvPr id="28705" name="TextBox 40"/>
            <p:cNvSpPr txBox="1">
              <a:spLocks noChangeArrowheads="1"/>
            </p:cNvSpPr>
            <p:nvPr/>
          </p:nvSpPr>
          <p:spPr bwMode="auto">
            <a:xfrm>
              <a:off x="2771799" y="3573015"/>
              <a:ext cx="1002380" cy="7448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solidFill>
                    <a:srgbClr val="CC3300"/>
                  </a:solidFill>
                  <a:latin typeface="Agency FB" charset="0"/>
                </a:rPr>
                <a:t>2013</a:t>
              </a:r>
            </a:p>
          </p:txBody>
        </p:sp>
        <p:sp>
          <p:nvSpPr>
            <p:cNvPr id="28706" name="TextBox 41"/>
            <p:cNvSpPr txBox="1">
              <a:spLocks noChangeArrowheads="1"/>
            </p:cNvSpPr>
            <p:nvPr/>
          </p:nvSpPr>
          <p:spPr bwMode="auto">
            <a:xfrm>
              <a:off x="4139952" y="3615407"/>
              <a:ext cx="929576" cy="7448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solidFill>
                    <a:srgbClr val="CC3300"/>
                  </a:solidFill>
                  <a:latin typeface="Agency FB" charset="0"/>
                </a:rPr>
                <a:t>2015</a:t>
              </a:r>
            </a:p>
          </p:txBody>
        </p:sp>
      </p:grpSp>
      <p:grpSp>
        <p:nvGrpSpPr>
          <p:cNvPr id="28685" name="Group 68"/>
          <p:cNvGrpSpPr>
            <a:grpSpLocks/>
          </p:cNvGrpSpPr>
          <p:nvPr/>
        </p:nvGrpSpPr>
        <p:grpSpPr bwMode="auto">
          <a:xfrm>
            <a:off x="34926" y="3543300"/>
            <a:ext cx="2449513" cy="1243013"/>
            <a:chOff x="35496" y="4725144"/>
            <a:chExt cx="2448272" cy="1656184"/>
          </a:xfrm>
        </p:grpSpPr>
        <p:pic>
          <p:nvPicPr>
            <p:cNvPr id="28693" name="Picture 2"/>
            <p:cNvPicPr>
              <a:picLocks noChangeAspect="1" noChangeArrowheads="1"/>
            </p:cNvPicPr>
            <p:nvPr/>
          </p:nvPicPr>
          <p:blipFill>
            <a:blip r:embed="rId3">
              <a:clrChange>
                <a:clrFrom>
                  <a:srgbClr val="FFFFFE"/>
                </a:clrFrom>
                <a:clrTo>
                  <a:srgbClr val="FFFFFE">
                    <a:alpha val="0"/>
                  </a:srgbClr>
                </a:clrTo>
              </a:clrChange>
              <a:lum bright="-10000"/>
              <a:extLst>
                <a:ext uri="{28A0092B-C50C-407E-A947-70E740481C1C}">
                  <a14:useLocalDpi xmlns:a14="http://schemas.microsoft.com/office/drawing/2010/main" val="0"/>
                </a:ext>
              </a:extLst>
            </a:blip>
            <a:srcRect l="29051" t="49828" r="39928" b="16066"/>
            <a:stretch>
              <a:fillRect/>
            </a:stretch>
          </p:blipFill>
          <p:spPr bwMode="auto">
            <a:xfrm>
              <a:off x="35496" y="4725144"/>
              <a:ext cx="2448272"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4" name="TextBox 51"/>
            <p:cNvSpPr txBox="1">
              <a:spLocks noChangeArrowheads="1"/>
            </p:cNvSpPr>
            <p:nvPr/>
          </p:nvSpPr>
          <p:spPr bwMode="auto">
            <a:xfrm>
              <a:off x="107504" y="4941168"/>
              <a:ext cx="576064" cy="4510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chemeClr val="bg1"/>
                  </a:solidFill>
                </a:rPr>
                <a:t>541</a:t>
              </a:r>
            </a:p>
          </p:txBody>
        </p:sp>
        <p:sp>
          <p:nvSpPr>
            <p:cNvPr id="28695" name="TextBox 52"/>
            <p:cNvSpPr txBox="1">
              <a:spLocks noChangeArrowheads="1"/>
            </p:cNvSpPr>
            <p:nvPr/>
          </p:nvSpPr>
          <p:spPr bwMode="auto">
            <a:xfrm>
              <a:off x="827584" y="4941169"/>
              <a:ext cx="640080" cy="451088"/>
            </a:xfrm>
            <a:prstGeom prst="rect">
              <a:avLst/>
            </a:prstGeom>
            <a:solidFill>
              <a:srgbClr val="33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chemeClr val="bg1"/>
                  </a:solidFill>
                </a:rPr>
                <a:t>643</a:t>
              </a:r>
            </a:p>
          </p:txBody>
        </p:sp>
        <p:sp>
          <p:nvSpPr>
            <p:cNvPr id="28696" name="TextBox 53"/>
            <p:cNvSpPr txBox="1">
              <a:spLocks noChangeArrowheads="1"/>
            </p:cNvSpPr>
            <p:nvPr/>
          </p:nvSpPr>
          <p:spPr bwMode="auto">
            <a:xfrm>
              <a:off x="1627664" y="4941168"/>
              <a:ext cx="640080" cy="45108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chemeClr val="bg1"/>
                  </a:solidFill>
                </a:rPr>
                <a:t>1184</a:t>
              </a:r>
            </a:p>
          </p:txBody>
        </p:sp>
      </p:grpSp>
      <p:sp>
        <p:nvSpPr>
          <p:cNvPr id="28686" name="TextBox 57"/>
          <p:cNvSpPr txBox="1">
            <a:spLocks noChangeArrowheads="1"/>
          </p:cNvSpPr>
          <p:nvPr/>
        </p:nvSpPr>
        <p:spPr bwMode="auto">
          <a:xfrm>
            <a:off x="7005639" y="4431507"/>
            <a:ext cx="2103437" cy="40011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b="1">
                <a:solidFill>
                  <a:schemeClr val="bg1"/>
                </a:solidFill>
              </a:rPr>
              <a:t>Cumulative numbers of Programs from 2010 - Jun 2016</a:t>
            </a:r>
          </a:p>
        </p:txBody>
      </p:sp>
      <p:sp>
        <p:nvSpPr>
          <p:cNvPr id="28687" name="TextBox 58"/>
          <p:cNvSpPr txBox="1">
            <a:spLocks noChangeArrowheads="1"/>
          </p:cNvSpPr>
          <p:nvPr/>
        </p:nvSpPr>
        <p:spPr bwMode="auto">
          <a:xfrm>
            <a:off x="2339976" y="4431507"/>
            <a:ext cx="2303463" cy="40011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b="1">
                <a:solidFill>
                  <a:schemeClr val="bg1"/>
                </a:solidFill>
              </a:rPr>
              <a:t>Cumulative numbers of Accredited Centre from 2010 - Jun 2016</a:t>
            </a:r>
          </a:p>
        </p:txBody>
      </p:sp>
      <p:grpSp>
        <p:nvGrpSpPr>
          <p:cNvPr id="28688" name="Group 69"/>
          <p:cNvGrpSpPr>
            <a:grpSpLocks/>
          </p:cNvGrpSpPr>
          <p:nvPr/>
        </p:nvGrpSpPr>
        <p:grpSpPr bwMode="auto">
          <a:xfrm>
            <a:off x="4643439" y="3543300"/>
            <a:ext cx="2376487" cy="1243013"/>
            <a:chOff x="5796136" y="4653136"/>
            <a:chExt cx="2376264" cy="1656184"/>
          </a:xfrm>
        </p:grpSpPr>
        <p:pic>
          <p:nvPicPr>
            <p:cNvPr id="28689" name="Picture 2"/>
            <p:cNvPicPr>
              <a:picLocks noChangeAspect="1" noChangeArrowheads="1"/>
            </p:cNvPicPr>
            <p:nvPr/>
          </p:nvPicPr>
          <p:blipFill>
            <a:blip r:embed="rId3">
              <a:clrChange>
                <a:clrFrom>
                  <a:srgbClr val="FFFFFE"/>
                </a:clrFrom>
                <a:clrTo>
                  <a:srgbClr val="FFFFFE">
                    <a:alpha val="0"/>
                  </a:srgbClr>
                </a:clrTo>
              </a:clrChange>
              <a:lum bright="-10000"/>
              <a:extLst>
                <a:ext uri="{28A0092B-C50C-407E-A947-70E740481C1C}">
                  <a14:useLocalDpi xmlns:a14="http://schemas.microsoft.com/office/drawing/2010/main" val="0"/>
                </a:ext>
              </a:extLst>
            </a:blip>
            <a:srcRect l="66460" t="49828" r="3430" b="16066"/>
            <a:stretch>
              <a:fillRect/>
            </a:stretch>
          </p:blipFill>
          <p:spPr bwMode="auto">
            <a:xfrm>
              <a:off x="5796136" y="4653136"/>
              <a:ext cx="2376264"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0" name="TextBox 65"/>
            <p:cNvSpPr txBox="1">
              <a:spLocks noChangeArrowheads="1"/>
            </p:cNvSpPr>
            <p:nvPr/>
          </p:nvSpPr>
          <p:spPr bwMode="auto">
            <a:xfrm>
              <a:off x="5932160" y="4869160"/>
              <a:ext cx="576064" cy="4510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chemeClr val="bg1"/>
                  </a:solidFill>
                </a:rPr>
                <a:t>343</a:t>
              </a:r>
            </a:p>
          </p:txBody>
        </p:sp>
        <p:sp>
          <p:nvSpPr>
            <p:cNvPr id="28691" name="TextBox 66"/>
            <p:cNvSpPr txBox="1">
              <a:spLocks noChangeArrowheads="1"/>
            </p:cNvSpPr>
            <p:nvPr/>
          </p:nvSpPr>
          <p:spPr bwMode="auto">
            <a:xfrm>
              <a:off x="6652240" y="4869161"/>
              <a:ext cx="640080" cy="451088"/>
            </a:xfrm>
            <a:prstGeom prst="rect">
              <a:avLst/>
            </a:prstGeom>
            <a:solidFill>
              <a:srgbClr val="33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chemeClr val="bg1"/>
                  </a:solidFill>
                </a:rPr>
                <a:t>1156</a:t>
              </a:r>
            </a:p>
          </p:txBody>
        </p:sp>
        <p:sp>
          <p:nvSpPr>
            <p:cNvPr id="28692" name="TextBox 67"/>
            <p:cNvSpPr txBox="1">
              <a:spLocks noChangeArrowheads="1"/>
            </p:cNvSpPr>
            <p:nvPr/>
          </p:nvSpPr>
          <p:spPr bwMode="auto">
            <a:xfrm>
              <a:off x="7452320" y="4869160"/>
              <a:ext cx="640080" cy="45108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chemeClr val="bg1"/>
                  </a:solidFill>
                </a:rPr>
                <a:t>1499</a:t>
              </a:r>
            </a:p>
          </p:txBody>
        </p:sp>
      </p:grpSp>
      <p:sp>
        <p:nvSpPr>
          <p:cNvPr id="50" name="TextBox 49"/>
          <p:cNvSpPr txBox="1"/>
          <p:nvPr/>
        </p:nvSpPr>
        <p:spPr>
          <a:xfrm>
            <a:off x="3429000" y="4866501"/>
            <a:ext cx="1874882" cy="276999"/>
          </a:xfrm>
          <a:prstGeom prst="rect">
            <a:avLst/>
          </a:prstGeom>
          <a:noFill/>
        </p:spPr>
        <p:txBody>
          <a:bodyPr wrap="none" rtlCol="0">
            <a:spAutoFit/>
          </a:bodyPr>
          <a:lstStyle/>
          <a:p>
            <a:r>
              <a:rPr lang="en-US" sz="1200" dirty="0" smtClean="0"/>
              <a:t>Source: DSD, MOHR (2016)</a:t>
            </a:r>
            <a:endParaRPr lang="en-US" sz="1200" dirty="0"/>
          </a:p>
        </p:txBody>
      </p:sp>
    </p:spTree>
    <p:extLst>
      <p:ext uri="{BB962C8B-B14F-4D97-AF65-F5344CB8AC3E}">
        <p14:creationId xmlns:p14="http://schemas.microsoft.com/office/powerpoint/2010/main" val="102175922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4"/>
          <p:cNvSpPr>
            <a:spLocks noChangeArrowheads="1"/>
          </p:cNvSpPr>
          <p:nvPr/>
        </p:nvSpPr>
        <p:spPr bwMode="auto">
          <a:xfrm>
            <a:off x="899593" y="141480"/>
            <a:ext cx="8229621" cy="342900"/>
          </a:xfrm>
          <a:prstGeom prst="rect">
            <a:avLst/>
          </a:prstGeom>
          <a:solidFill>
            <a:srgbClr val="0000FF"/>
          </a:solidFill>
          <a:ln w="28575" algn="ctr">
            <a:noFill/>
            <a:miter lim="800000"/>
            <a:headEnd type="none" w="lg" len="lg"/>
            <a:tailEnd type="none" w="lg" len="lg"/>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3138" tIns="123138" rIns="123138" bIns="123138" anchor="ctr"/>
          <a:lstStyle/>
          <a:p>
            <a:pPr marL="273050" lvl="1">
              <a:spcAft>
                <a:spcPts val="0"/>
              </a:spcAft>
              <a:defRPr/>
            </a:pPr>
            <a:r>
              <a:rPr lang="en-US" sz="3000" b="1" dirty="0" smtClean="0">
                <a:solidFill>
                  <a:schemeClr val="bg1"/>
                </a:solidFill>
                <a:latin typeface="Arial Rounded MT Bold" pitchFamily="34" charset="0"/>
                <a:cs typeface="Arial" pitchFamily="34" charset="0"/>
              </a:rPr>
              <a:t>RECOGNITION</a:t>
            </a:r>
            <a:endParaRPr lang="en-US" sz="3000" b="1" dirty="0">
              <a:solidFill>
                <a:schemeClr val="bg1"/>
              </a:solidFill>
              <a:latin typeface="Arial Rounded MT Bold" pitchFamily="34" charset="0"/>
              <a:ea typeface="+mn-ea"/>
              <a:cs typeface="Arial" pitchFamily="34" charset="0"/>
            </a:endParaRPr>
          </a:p>
        </p:txBody>
      </p:sp>
      <p:sp>
        <p:nvSpPr>
          <p:cNvPr id="32772" name="Freeform 77"/>
          <p:cNvSpPr>
            <a:spLocks/>
          </p:cNvSpPr>
          <p:nvPr/>
        </p:nvSpPr>
        <p:spPr bwMode="auto">
          <a:xfrm flipH="1">
            <a:off x="0" y="33338"/>
            <a:ext cx="1309688" cy="525066"/>
          </a:xfrm>
          <a:custGeom>
            <a:avLst/>
            <a:gdLst>
              <a:gd name="T0" fmla="*/ 2147483647 w 823"/>
              <a:gd name="T1" fmla="*/ 0 h 587"/>
              <a:gd name="T2" fmla="*/ 2147483647 w 823"/>
              <a:gd name="T3" fmla="*/ 0 h 587"/>
              <a:gd name="T4" fmla="*/ 0 w 823"/>
              <a:gd name="T5" fmla="*/ 2147483647 h 587"/>
              <a:gd name="T6" fmla="*/ 2147483647 w 823"/>
              <a:gd name="T7" fmla="*/ 2147483647 h 587"/>
              <a:gd name="T8" fmla="*/ 2147483647 w 823"/>
              <a:gd name="T9" fmla="*/ 0 h 587"/>
              <a:gd name="T10" fmla="*/ 0 60000 65536"/>
              <a:gd name="T11" fmla="*/ 0 60000 65536"/>
              <a:gd name="T12" fmla="*/ 0 60000 65536"/>
              <a:gd name="T13" fmla="*/ 0 60000 65536"/>
              <a:gd name="T14" fmla="*/ 0 60000 65536"/>
              <a:gd name="T15" fmla="*/ 0 w 823"/>
              <a:gd name="T16" fmla="*/ 0 h 587"/>
              <a:gd name="T17" fmla="*/ 823 w 823"/>
              <a:gd name="T18" fmla="*/ 587 h 587"/>
            </a:gdLst>
            <a:ahLst/>
            <a:cxnLst>
              <a:cxn ang="T10">
                <a:pos x="T0" y="T1"/>
              </a:cxn>
              <a:cxn ang="T11">
                <a:pos x="T2" y="T3"/>
              </a:cxn>
              <a:cxn ang="T12">
                <a:pos x="T4" y="T5"/>
              </a:cxn>
              <a:cxn ang="T13">
                <a:pos x="T6" y="T7"/>
              </a:cxn>
              <a:cxn ang="T14">
                <a:pos x="T8" y="T9"/>
              </a:cxn>
            </a:cxnLst>
            <a:rect l="T15" t="T16" r="T17" b="T18"/>
            <a:pathLst>
              <a:path w="823" h="587">
                <a:moveTo>
                  <a:pt x="823" y="0"/>
                </a:moveTo>
                <a:lnTo>
                  <a:pt x="311" y="0"/>
                </a:lnTo>
                <a:lnTo>
                  <a:pt x="0" y="587"/>
                </a:lnTo>
                <a:lnTo>
                  <a:pt x="823" y="587"/>
                </a:lnTo>
                <a:lnTo>
                  <a:pt x="82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243797" tIns="121899" rIns="243797" bIns="121899" anchor="ctr"/>
          <a:lstStyle/>
          <a:p>
            <a:endParaRPr lang="en-US"/>
          </a:p>
        </p:txBody>
      </p:sp>
      <p:pic>
        <p:nvPicPr>
          <p:cNvPr id="32773" name="Picture 18"/>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54050" y="897732"/>
            <a:ext cx="2171700" cy="375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4" name="Group 74"/>
          <p:cNvGrpSpPr>
            <a:grpSpLocks/>
          </p:cNvGrpSpPr>
          <p:nvPr/>
        </p:nvGrpSpPr>
        <p:grpSpPr bwMode="auto">
          <a:xfrm>
            <a:off x="-146050" y="4286250"/>
            <a:ext cx="3925888" cy="715566"/>
            <a:chOff x="-145738" y="5715154"/>
            <a:chExt cx="3925650" cy="954206"/>
          </a:xfrm>
        </p:grpSpPr>
        <p:pic>
          <p:nvPicPr>
            <p:cNvPr id="32788" name="Picture 73"/>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45738" y="5715154"/>
              <a:ext cx="1045330" cy="92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9" name="Picture 79"/>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30326" y="5733256"/>
              <a:ext cx="1045330" cy="92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0" name="Picture 80"/>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06390" y="5724827"/>
              <a:ext cx="1045330" cy="92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1" name="Picture 81"/>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582454" y="5729223"/>
              <a:ext cx="1045330" cy="92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2" name="Picture 83"/>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158518" y="5747325"/>
              <a:ext cx="1045330" cy="92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3" name="Picture 84"/>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734582" y="5738896"/>
              <a:ext cx="1045330" cy="92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1" name="TextBox 90"/>
          <p:cNvSpPr txBox="1"/>
          <p:nvPr/>
        </p:nvSpPr>
        <p:spPr>
          <a:xfrm>
            <a:off x="6084168" y="766388"/>
            <a:ext cx="2103120" cy="2054721"/>
          </a:xfrm>
          <a:prstGeom prst="hexagon">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anchor="ctr">
            <a:spAutoFit/>
          </a:bodyPr>
          <a:lstStyle/>
          <a:p>
            <a:pPr algn="ctr">
              <a:defRPr/>
            </a:pPr>
            <a:r>
              <a:rPr lang="en-US" sz="1400" b="1" dirty="0">
                <a:solidFill>
                  <a:schemeClr val="accent2"/>
                </a:solidFill>
                <a:ea typeface="Open Sans" panose="020B0606030504020204" pitchFamily="34" charset="0"/>
                <a:cs typeface="Roboto Light"/>
              </a:rPr>
              <a:t>Technical &amp; Vocational Education Division (BPTV), Ministry of Education </a:t>
            </a:r>
          </a:p>
        </p:txBody>
      </p:sp>
      <p:sp>
        <p:nvSpPr>
          <p:cNvPr id="95" name="TextBox 94"/>
          <p:cNvSpPr txBox="1"/>
          <p:nvPr/>
        </p:nvSpPr>
        <p:spPr>
          <a:xfrm>
            <a:off x="3203849" y="2804127"/>
            <a:ext cx="2817355" cy="1249382"/>
          </a:xfrm>
          <a:prstGeom prst="hexagon">
            <a:avLst/>
          </a:prstGeom>
          <a:solidFill>
            <a:srgbClr val="FFCC66"/>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anchor="ct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US" sz="1400" b="1" smtClean="0">
                <a:solidFill>
                  <a:schemeClr val="accent2"/>
                </a:solidFill>
                <a:ea typeface="Open Sans" charset="0"/>
                <a:cs typeface="Roboto Light" charset="0"/>
              </a:rPr>
              <a:t>Malaysia Board of Technologist (MBOT) – Skilled Accreditation Council (SAC)</a:t>
            </a:r>
          </a:p>
        </p:txBody>
      </p:sp>
      <p:sp>
        <p:nvSpPr>
          <p:cNvPr id="96" name="TextBox 95"/>
          <p:cNvSpPr txBox="1"/>
          <p:nvPr/>
        </p:nvSpPr>
        <p:spPr>
          <a:xfrm>
            <a:off x="6084168" y="2938682"/>
            <a:ext cx="2457316" cy="952976"/>
          </a:xfrm>
          <a:prstGeom prst="hexagon">
            <a:avLst/>
          </a:prstGeom>
          <a:solidFill>
            <a:srgbClr val="99CCFF"/>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anchor="ctr">
            <a:spAutoFit/>
          </a:bodyPr>
          <a:lstStyle/>
          <a:p>
            <a:pPr algn="ctr">
              <a:defRPr/>
            </a:pPr>
            <a:r>
              <a:rPr lang="en-US" sz="1400" b="1" dirty="0" err="1">
                <a:solidFill>
                  <a:schemeClr val="accent2"/>
                </a:solidFill>
                <a:ea typeface="Open Sans" panose="020B0606030504020204" pitchFamily="34" charset="0"/>
                <a:cs typeface="Roboto Light"/>
              </a:rPr>
              <a:t>Artikulasi</a:t>
            </a:r>
            <a:r>
              <a:rPr lang="en-US" sz="1400" b="1" dirty="0">
                <a:solidFill>
                  <a:schemeClr val="accent2"/>
                </a:solidFill>
                <a:ea typeface="Open Sans" panose="020B0606030504020204" pitchFamily="34" charset="0"/>
                <a:cs typeface="Roboto Light"/>
              </a:rPr>
              <a:t> </a:t>
            </a:r>
            <a:r>
              <a:rPr lang="en-US" sz="1400" b="1" dirty="0" err="1">
                <a:solidFill>
                  <a:schemeClr val="accent2"/>
                </a:solidFill>
                <a:ea typeface="Open Sans" panose="020B0606030504020204" pitchFamily="34" charset="0"/>
                <a:cs typeface="Roboto Light"/>
              </a:rPr>
              <a:t>bagi</a:t>
            </a:r>
            <a:r>
              <a:rPr lang="en-US" sz="1400" b="1" dirty="0">
                <a:solidFill>
                  <a:schemeClr val="accent2"/>
                </a:solidFill>
                <a:ea typeface="Open Sans" panose="020B0606030504020204" pitchFamily="34" charset="0"/>
                <a:cs typeface="Roboto Light"/>
              </a:rPr>
              <a:t> </a:t>
            </a:r>
            <a:r>
              <a:rPr lang="en-US" sz="1400" b="1" dirty="0" err="1">
                <a:solidFill>
                  <a:schemeClr val="accent2"/>
                </a:solidFill>
                <a:ea typeface="Open Sans" panose="020B0606030504020204" pitchFamily="34" charset="0"/>
                <a:cs typeface="Roboto Light"/>
              </a:rPr>
              <a:t>kemasukan</a:t>
            </a:r>
            <a:r>
              <a:rPr lang="en-US" sz="1400" b="1" dirty="0">
                <a:solidFill>
                  <a:schemeClr val="accent2"/>
                </a:solidFill>
                <a:ea typeface="Open Sans" panose="020B0606030504020204" pitchFamily="34" charset="0"/>
                <a:cs typeface="Roboto Light"/>
              </a:rPr>
              <a:t> </a:t>
            </a:r>
            <a:r>
              <a:rPr lang="en-US" sz="1400" b="1" dirty="0" err="1">
                <a:solidFill>
                  <a:schemeClr val="accent2"/>
                </a:solidFill>
                <a:ea typeface="Open Sans" panose="020B0606030504020204" pitchFamily="34" charset="0"/>
                <a:cs typeface="Roboto Light"/>
              </a:rPr>
              <a:t>ke</a:t>
            </a:r>
            <a:r>
              <a:rPr lang="en-US" sz="1400" b="1" dirty="0">
                <a:solidFill>
                  <a:schemeClr val="accent2"/>
                </a:solidFill>
                <a:ea typeface="Open Sans" panose="020B0606030504020204" pitchFamily="34" charset="0"/>
                <a:cs typeface="Roboto Light"/>
              </a:rPr>
              <a:t> MTUN </a:t>
            </a:r>
            <a:r>
              <a:rPr lang="en-US" sz="1400" b="1" dirty="0" err="1">
                <a:solidFill>
                  <a:schemeClr val="accent2"/>
                </a:solidFill>
                <a:ea typeface="Open Sans" panose="020B0606030504020204" pitchFamily="34" charset="0"/>
                <a:cs typeface="Roboto Light"/>
              </a:rPr>
              <a:t>dan</a:t>
            </a:r>
            <a:r>
              <a:rPr lang="en-US" sz="1400" b="1" dirty="0">
                <a:solidFill>
                  <a:schemeClr val="accent2"/>
                </a:solidFill>
                <a:ea typeface="Open Sans" panose="020B0606030504020204" pitchFamily="34" charset="0"/>
                <a:cs typeface="Roboto Light"/>
              </a:rPr>
              <a:t> IPTS </a:t>
            </a:r>
          </a:p>
        </p:txBody>
      </p:sp>
      <p:sp>
        <p:nvSpPr>
          <p:cNvPr id="97" name="TextBox 96"/>
          <p:cNvSpPr txBox="1"/>
          <p:nvPr/>
        </p:nvSpPr>
        <p:spPr>
          <a:xfrm>
            <a:off x="3419873" y="947504"/>
            <a:ext cx="2025267" cy="1667232"/>
          </a:xfrm>
          <a:prstGeom prst="hexagon">
            <a:avLst/>
          </a:prstGeom>
          <a:solidFill>
            <a:srgbClr val="FF5050"/>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anchor="ctr">
            <a:spAutoFit/>
          </a:bodyPr>
          <a:lstStyle/>
          <a:p>
            <a:pPr algn="ctr">
              <a:tabLst>
                <a:tab pos="350838" algn="l"/>
              </a:tabLst>
              <a:defRPr/>
            </a:pPr>
            <a:r>
              <a:rPr lang="en-MY" sz="1400" b="1" dirty="0">
                <a:solidFill>
                  <a:schemeClr val="accent2"/>
                </a:solidFill>
                <a:ea typeface="Open Sans" panose="020B0606030504020204" pitchFamily="34" charset="0"/>
                <a:cs typeface="Roboto Light"/>
              </a:rPr>
              <a:t>66 JPA Scheme adopt </a:t>
            </a:r>
            <a:r>
              <a:rPr lang="en-MY" sz="1400" b="1" dirty="0" err="1">
                <a:solidFill>
                  <a:schemeClr val="accent2"/>
                </a:solidFill>
                <a:ea typeface="Open Sans" panose="020B0606030504020204" pitchFamily="34" charset="0"/>
                <a:cs typeface="Roboto Light"/>
              </a:rPr>
              <a:t>Sijil</a:t>
            </a:r>
            <a:r>
              <a:rPr lang="en-MY" sz="1400" b="1" dirty="0">
                <a:solidFill>
                  <a:schemeClr val="accent2"/>
                </a:solidFill>
                <a:ea typeface="Open Sans" panose="020B0606030504020204" pitchFamily="34" charset="0"/>
                <a:cs typeface="Roboto Light"/>
              </a:rPr>
              <a:t> Kemahiran Malaysia qualification</a:t>
            </a:r>
            <a:endParaRPr lang="en-MY" sz="1400" i="1" dirty="0">
              <a:ea typeface="Open Sans" panose="020B0606030504020204" pitchFamily="34" charset="0"/>
              <a:cs typeface="Roboto Light"/>
            </a:endParaRPr>
          </a:p>
        </p:txBody>
      </p:sp>
      <p:sp>
        <p:nvSpPr>
          <p:cNvPr id="3" name="TextBox 2"/>
          <p:cNvSpPr txBox="1"/>
          <p:nvPr/>
        </p:nvSpPr>
        <p:spPr>
          <a:xfrm>
            <a:off x="6019800" y="4476750"/>
            <a:ext cx="2719991" cy="369332"/>
          </a:xfrm>
          <a:prstGeom prst="rect">
            <a:avLst/>
          </a:prstGeom>
          <a:noFill/>
        </p:spPr>
        <p:txBody>
          <a:bodyPr wrap="none" rtlCol="0">
            <a:spAutoFit/>
          </a:bodyPr>
          <a:lstStyle/>
          <a:p>
            <a:r>
              <a:rPr lang="en-US" dirty="0" smtClean="0"/>
              <a:t>Source: DSD, MOHR (2016)</a:t>
            </a:r>
            <a:endParaRPr lang="en-US" dirty="0"/>
          </a:p>
        </p:txBody>
      </p:sp>
    </p:spTree>
    <p:extLst>
      <p:ext uri="{BB962C8B-B14F-4D97-AF65-F5344CB8AC3E}">
        <p14:creationId xmlns:p14="http://schemas.microsoft.com/office/powerpoint/2010/main" val="22020742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395288" y="151210"/>
            <a:ext cx="8229600" cy="422672"/>
          </a:xfrm>
        </p:spPr>
        <p:txBody>
          <a:bodyPr>
            <a:normAutofit fontScale="90000"/>
          </a:bodyPr>
          <a:lstStyle/>
          <a:p>
            <a:r>
              <a:rPr lang="en-US" sz="2800">
                <a:latin typeface="Arial" charset="0"/>
              </a:rPr>
              <a:t>PEKELILING PERKHIDMATAN AWAM BIL.1/2016</a:t>
            </a:r>
          </a:p>
        </p:txBody>
      </p:sp>
      <p:pic>
        <p:nvPicPr>
          <p:cNvPr id="348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16150" y="914401"/>
            <a:ext cx="4711700" cy="3680222"/>
          </a:xfrm>
          <a:noFill/>
        </p:spPr>
      </p:pic>
    </p:spTree>
    <p:extLst>
      <p:ext uri="{BB962C8B-B14F-4D97-AF65-F5344CB8AC3E}">
        <p14:creationId xmlns:p14="http://schemas.microsoft.com/office/powerpoint/2010/main" val="2270401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E:\All Data Backup\Slide Korporat\Slide Korporat 2019 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93;p12"/>
          <p:cNvSpPr txBox="1">
            <a:spLocks/>
          </p:cNvSpPr>
          <p:nvPr/>
        </p:nvSpPr>
        <p:spPr>
          <a:xfrm>
            <a:off x="2152816" y="1352550"/>
            <a:ext cx="5257800" cy="3886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400" kern="1200">
                <a:solidFill>
                  <a:srgbClr val="000000"/>
                </a:solidFill>
                <a:latin typeface="Arial" pitchFamily="34" charset="0"/>
                <a:ea typeface="+mn-ea"/>
                <a:cs typeface="Arial" pitchFamily="34" charset="0"/>
                <a:sym typeface="Arial" pitchFamily="34" charset="0"/>
              </a:defRPr>
            </a:lvl1pPr>
            <a:lvl2pPr marL="742950" indent="-285750" algn="l" defTabSz="914400" rtl="0" eaLnBrk="1" latinLnBrk="0" hangingPunct="1">
              <a:spcBef>
                <a:spcPct val="20000"/>
              </a:spcBef>
              <a:buFont typeface="Arial" pitchFamily="34" charset="0"/>
              <a:buChar char="–"/>
              <a:defRPr sz="1400" kern="1200">
                <a:solidFill>
                  <a:srgbClr val="000000"/>
                </a:solidFill>
                <a:latin typeface="Arial" pitchFamily="34" charset="0"/>
                <a:ea typeface="+mn-ea"/>
                <a:cs typeface="Arial" pitchFamily="34" charset="0"/>
                <a:sym typeface="Arial" pitchFamily="34" charset="0"/>
              </a:defRPr>
            </a:lvl2pPr>
            <a:lvl3pPr marL="1143000" indent="-228600" algn="l" defTabSz="914400" rtl="0" eaLnBrk="1" latinLnBrk="0" hangingPunct="1">
              <a:spcBef>
                <a:spcPct val="20000"/>
              </a:spcBef>
              <a:buFont typeface="Arial" pitchFamily="34" charset="0"/>
              <a:buChar char="•"/>
              <a:defRPr sz="1400" kern="1200">
                <a:solidFill>
                  <a:srgbClr val="000000"/>
                </a:solidFill>
                <a:latin typeface="Arial" pitchFamily="34" charset="0"/>
                <a:ea typeface="+mn-ea"/>
                <a:cs typeface="Arial" pitchFamily="34" charset="0"/>
                <a:sym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000000"/>
                </a:solidFill>
                <a:latin typeface="Arial" pitchFamily="34" charset="0"/>
                <a:ea typeface="+mn-ea"/>
                <a:cs typeface="Arial" pitchFamily="34" charset="0"/>
                <a:sym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000000"/>
                </a:solidFill>
                <a:latin typeface="Arial" pitchFamily="34" charset="0"/>
                <a:ea typeface="+mn-ea"/>
                <a:cs typeface="Arial" pitchFamily="34" charset="0"/>
                <a:sym typeface="Arial" pitchFamily="34" charset="0"/>
              </a:defRPr>
            </a:lvl5pPr>
            <a:lvl6pPr marL="25146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pitchFamily="34" charset="0"/>
                <a:ea typeface="+mn-ea"/>
                <a:cs typeface="Arial" pitchFamily="34" charset="0"/>
                <a:sym typeface="Arial" pitchFamily="34" charset="0"/>
              </a:defRPr>
            </a:lvl6pPr>
            <a:lvl7pPr marL="29718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pitchFamily="34" charset="0"/>
                <a:ea typeface="+mn-ea"/>
                <a:cs typeface="Arial" pitchFamily="34" charset="0"/>
                <a:sym typeface="Arial" pitchFamily="34" charset="0"/>
              </a:defRPr>
            </a:lvl7pPr>
            <a:lvl8pPr marL="34290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pitchFamily="34" charset="0"/>
                <a:ea typeface="+mn-ea"/>
                <a:cs typeface="Arial" pitchFamily="34" charset="0"/>
                <a:sym typeface="Arial" pitchFamily="34" charset="0"/>
              </a:defRPr>
            </a:lvl8pPr>
            <a:lvl9pPr marL="38862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pitchFamily="34" charset="0"/>
                <a:ea typeface="+mn-ea"/>
                <a:cs typeface="Arial" pitchFamily="34" charset="0"/>
                <a:sym typeface="Arial" pitchFamily="34" charset="0"/>
              </a:defRPr>
            </a:lvl9pPr>
          </a:lstStyle>
          <a:p>
            <a:pPr marL="0" indent="0">
              <a:spcAft>
                <a:spcPct val="0"/>
              </a:spcAft>
              <a:buSzPts val="1100"/>
              <a:buFont typeface="Roboto Condensed Light" pitchFamily="2" charset="0"/>
              <a:buNone/>
            </a:pPr>
            <a:endParaRPr lang="en-MY" sz="1200" dirty="0">
              <a:solidFill>
                <a:schemeClr val="tx1"/>
              </a:solidFill>
              <a:latin typeface="Times New Roman" pitchFamily="18" charset="0"/>
              <a:cs typeface="Times New Roman" pitchFamily="18" charset="0"/>
              <a:sym typeface="Roboto Condensed Light" pitchFamily="2" charset="0"/>
            </a:endParaRPr>
          </a:p>
          <a:p>
            <a:pPr marL="0" indent="0">
              <a:spcAft>
                <a:spcPct val="0"/>
              </a:spcAft>
              <a:buSzPts val="1100"/>
              <a:buFont typeface="Roboto Condensed Light" pitchFamily="2" charset="0"/>
              <a:buNone/>
            </a:pPr>
            <a:r>
              <a:rPr lang="en-MY" sz="1200" dirty="0" smtClean="0">
                <a:solidFill>
                  <a:schemeClr val="tx1"/>
                </a:solidFill>
                <a:latin typeface="Times New Roman" pitchFamily="18" charset="0"/>
                <a:cs typeface="Times New Roman" pitchFamily="18" charset="0"/>
                <a:sym typeface="Roboto Condensed Light" pitchFamily="2" charset="0"/>
              </a:rPr>
              <a:t>Senior Lecturer, </a:t>
            </a:r>
            <a:r>
              <a:rPr lang="en-MY" sz="1200" dirty="0">
                <a:solidFill>
                  <a:schemeClr val="tx1"/>
                </a:solidFill>
                <a:latin typeface="Times New Roman" pitchFamily="18" charset="0"/>
                <a:cs typeface="Times New Roman" pitchFamily="18" charset="0"/>
                <a:sym typeface="Roboto Condensed Light" pitchFamily="2" charset="0"/>
              </a:rPr>
              <a:t>UTM Kuala Lumpur (2003-2018)</a:t>
            </a:r>
          </a:p>
          <a:p>
            <a:pPr marL="0" indent="0">
              <a:spcAft>
                <a:spcPct val="0"/>
              </a:spcAft>
              <a:buSzPts val="1100"/>
              <a:buFont typeface="Roboto Condensed Light" pitchFamily="2" charset="0"/>
              <a:buNone/>
            </a:pPr>
            <a:r>
              <a:rPr lang="en-MY" sz="1200" dirty="0" smtClean="0">
                <a:solidFill>
                  <a:schemeClr val="tx1"/>
                </a:solidFill>
                <a:latin typeface="Times New Roman" pitchFamily="18" charset="0"/>
                <a:cs typeface="Times New Roman" pitchFamily="18" charset="0"/>
                <a:sym typeface="Roboto Condensed Light" pitchFamily="2" charset="0"/>
              </a:rPr>
              <a:t>Visiting Professor, Universitas Negeri </a:t>
            </a:r>
            <a:r>
              <a:rPr lang="en-MY" sz="1200" dirty="0">
                <a:solidFill>
                  <a:schemeClr val="tx1"/>
                </a:solidFill>
                <a:latin typeface="Times New Roman" pitchFamily="18" charset="0"/>
                <a:cs typeface="Times New Roman" pitchFamily="18" charset="0"/>
                <a:sym typeface="Roboto Condensed Light" pitchFamily="2" charset="0"/>
              </a:rPr>
              <a:t>Yogyakarta, Indonesia (</a:t>
            </a:r>
            <a:r>
              <a:rPr lang="en-MY" sz="1200" dirty="0" smtClean="0">
                <a:solidFill>
                  <a:schemeClr val="tx1"/>
                </a:solidFill>
                <a:latin typeface="Times New Roman" pitchFamily="18" charset="0"/>
                <a:cs typeface="Times New Roman" pitchFamily="18" charset="0"/>
                <a:sym typeface="Roboto Condensed Light" pitchFamily="2" charset="0"/>
              </a:rPr>
              <a:t>2018 &amp; 2019)</a:t>
            </a:r>
            <a:endParaRPr lang="en-MY" sz="1200" dirty="0">
              <a:solidFill>
                <a:schemeClr val="tx1"/>
              </a:solidFill>
              <a:latin typeface="Times New Roman" pitchFamily="18" charset="0"/>
              <a:cs typeface="Times New Roman" pitchFamily="18" charset="0"/>
              <a:sym typeface="Roboto Condensed Light" pitchFamily="2" charset="0"/>
            </a:endParaRPr>
          </a:p>
          <a:p>
            <a:pPr marL="0" indent="0">
              <a:spcAft>
                <a:spcPct val="0"/>
              </a:spcAft>
              <a:buSzPts val="1100"/>
              <a:buFont typeface="Roboto Condensed Light" pitchFamily="2" charset="0"/>
              <a:buNone/>
            </a:pPr>
            <a:r>
              <a:rPr lang="en-MY" sz="1200" dirty="0" smtClean="0">
                <a:solidFill>
                  <a:schemeClr val="tx1"/>
                </a:solidFill>
                <a:latin typeface="Times New Roman" pitchFamily="18" charset="0"/>
                <a:cs typeface="Times New Roman" pitchFamily="18" charset="0"/>
                <a:sym typeface="Roboto Condensed Light" pitchFamily="2" charset="0"/>
              </a:rPr>
              <a:t>Visiting Lecturer, </a:t>
            </a:r>
            <a:r>
              <a:rPr lang="en-MY" sz="1200" dirty="0">
                <a:solidFill>
                  <a:schemeClr val="tx1"/>
                </a:solidFill>
                <a:latin typeface="Times New Roman" pitchFamily="18" charset="0"/>
                <a:cs typeface="Times New Roman" pitchFamily="18" charset="0"/>
                <a:sym typeface="Roboto Condensed Light" pitchFamily="2" charset="0"/>
              </a:rPr>
              <a:t>Karamanoglu Mehmatbay University, Karaman, Turkey (2017)</a:t>
            </a:r>
          </a:p>
          <a:p>
            <a:pPr marL="0" indent="0">
              <a:spcAft>
                <a:spcPct val="0"/>
              </a:spcAft>
              <a:buSzPts val="1100"/>
              <a:buFont typeface="Roboto Condensed Light" pitchFamily="2" charset="0"/>
              <a:buNone/>
            </a:pPr>
            <a:r>
              <a:rPr lang="en-MY" sz="1200" dirty="0" smtClean="0">
                <a:solidFill>
                  <a:schemeClr val="tx1"/>
                </a:solidFill>
                <a:latin typeface="Times New Roman" pitchFamily="18" charset="0"/>
                <a:cs typeface="Times New Roman" pitchFamily="18" charset="0"/>
                <a:sym typeface="Roboto Condensed Light" pitchFamily="2" charset="0"/>
              </a:rPr>
              <a:t>Visiting Fellow, </a:t>
            </a:r>
            <a:r>
              <a:rPr lang="en-MY" sz="1200" dirty="0">
                <a:solidFill>
                  <a:schemeClr val="tx1"/>
                </a:solidFill>
                <a:latin typeface="Times New Roman" pitchFamily="18" charset="0"/>
                <a:cs typeface="Times New Roman" pitchFamily="18" charset="0"/>
                <a:sym typeface="Roboto Condensed Light" pitchFamily="2" charset="0"/>
              </a:rPr>
              <a:t>Griffith University, Queensland, Australia (2009 dan 2010</a:t>
            </a:r>
            <a:r>
              <a:rPr lang="en-MY" sz="1200" dirty="0" smtClean="0">
                <a:solidFill>
                  <a:schemeClr val="tx1"/>
                </a:solidFill>
                <a:latin typeface="Times New Roman" pitchFamily="18" charset="0"/>
                <a:cs typeface="Times New Roman" pitchFamily="18" charset="0"/>
                <a:sym typeface="Roboto Condensed Light" pitchFamily="2" charset="0"/>
              </a:rPr>
              <a:t>)</a:t>
            </a:r>
          </a:p>
          <a:p>
            <a:pPr marL="0" indent="0">
              <a:spcAft>
                <a:spcPct val="0"/>
              </a:spcAft>
              <a:buSzPts val="1100"/>
              <a:buFont typeface="Roboto Condensed Light" pitchFamily="2" charset="0"/>
              <a:buNone/>
            </a:pPr>
            <a:r>
              <a:rPr lang="en-MY" sz="1200" dirty="0" smtClean="0">
                <a:solidFill>
                  <a:schemeClr val="tx1"/>
                </a:solidFill>
                <a:latin typeface="Times New Roman" pitchFamily="18" charset="0"/>
                <a:cs typeface="Times New Roman" pitchFamily="18" charset="0"/>
                <a:sym typeface="Roboto Condensed Light" pitchFamily="2" charset="0"/>
              </a:rPr>
              <a:t>Secretary General, Asian Academic Society for Vocational Education and Training (AASVET) 2018-2020</a:t>
            </a:r>
          </a:p>
          <a:p>
            <a:pPr marL="0" indent="0">
              <a:spcAft>
                <a:spcPct val="0"/>
              </a:spcAft>
              <a:buSzPts val="1100"/>
              <a:buFont typeface="Roboto Condensed Light" pitchFamily="2" charset="0"/>
              <a:buNone/>
            </a:pPr>
            <a:r>
              <a:rPr lang="en-MY" sz="1200" dirty="0" smtClean="0">
                <a:solidFill>
                  <a:schemeClr val="tx1"/>
                </a:solidFill>
                <a:latin typeface="Times New Roman" pitchFamily="18" charset="0"/>
                <a:cs typeface="Times New Roman" pitchFamily="18" charset="0"/>
                <a:sym typeface="Roboto Condensed Light" pitchFamily="2" charset="0"/>
              </a:rPr>
              <a:t>Board Member, Malaysia Association of Technical and Vocational Education (2015- present)</a:t>
            </a:r>
          </a:p>
          <a:p>
            <a:pPr marL="0" indent="0">
              <a:spcAft>
                <a:spcPct val="0"/>
              </a:spcAft>
              <a:buSzPts val="1100"/>
              <a:buFont typeface="Roboto Condensed Light" pitchFamily="2" charset="0"/>
              <a:buNone/>
            </a:pPr>
            <a:endParaRPr lang="en-MY" sz="1200" dirty="0">
              <a:solidFill>
                <a:schemeClr val="tx1"/>
              </a:solidFill>
              <a:latin typeface="Times New Roman" pitchFamily="18" charset="0"/>
              <a:cs typeface="Times New Roman" pitchFamily="18" charset="0"/>
              <a:sym typeface="Roboto Condensed Light" pitchFamily="2" charset="0"/>
            </a:endParaRPr>
          </a:p>
          <a:p>
            <a:pPr marL="0" indent="0">
              <a:spcAft>
                <a:spcPct val="0"/>
              </a:spcAft>
              <a:buSzPts val="1100"/>
              <a:buFont typeface="Roboto Condensed Light" pitchFamily="2" charset="0"/>
              <a:buNone/>
            </a:pPr>
            <a:r>
              <a:rPr lang="en-MY" sz="1200" dirty="0">
                <a:solidFill>
                  <a:srgbClr val="FF0000"/>
                </a:solidFill>
                <a:latin typeface="Times New Roman" pitchFamily="18" charset="0"/>
                <a:cs typeface="Times New Roman" pitchFamily="18" charset="0"/>
                <a:sym typeface="Roboto Condensed Light" pitchFamily="2" charset="0"/>
              </a:rPr>
              <a:t>Skills Qualification:</a:t>
            </a:r>
          </a:p>
          <a:p>
            <a:pPr marL="0" indent="0">
              <a:spcAft>
                <a:spcPct val="0"/>
              </a:spcAft>
              <a:buSzPts val="1100"/>
              <a:buFont typeface="Roboto Condensed Light" pitchFamily="2" charset="0"/>
              <a:buNone/>
            </a:pPr>
            <a:r>
              <a:rPr lang="en-MY" sz="1200" dirty="0">
                <a:solidFill>
                  <a:schemeClr val="tx1"/>
                </a:solidFill>
                <a:latin typeface="Times New Roman" pitchFamily="18" charset="0"/>
                <a:cs typeface="Times New Roman" pitchFamily="18" charset="0"/>
                <a:sym typeface="Roboto Condensed Light" pitchFamily="2" charset="0"/>
              </a:rPr>
              <a:t>Malaysia Skills Diploma [Construction &amp; Structure Manager] - DKM</a:t>
            </a:r>
          </a:p>
          <a:p>
            <a:pPr marL="0" indent="0">
              <a:spcAft>
                <a:spcPct val="0"/>
              </a:spcAft>
              <a:buSzPts val="1100"/>
              <a:buFont typeface="Roboto Condensed Light" pitchFamily="2" charset="0"/>
              <a:buNone/>
            </a:pPr>
            <a:r>
              <a:rPr lang="en-MY" sz="1200" dirty="0">
                <a:solidFill>
                  <a:schemeClr val="tx1"/>
                </a:solidFill>
                <a:latin typeface="Times New Roman" pitchFamily="18" charset="0"/>
                <a:cs typeface="Times New Roman" pitchFamily="18" charset="0"/>
                <a:sym typeface="Roboto Condensed Light" pitchFamily="2" charset="0"/>
              </a:rPr>
              <a:t>Malaysia Skills Certificate [Level 1] Furniture Making – SKM 1</a:t>
            </a:r>
          </a:p>
          <a:p>
            <a:pPr marL="0" indent="0">
              <a:spcAft>
                <a:spcPct val="0"/>
              </a:spcAft>
              <a:buSzPts val="1100"/>
              <a:buFont typeface="Roboto Condensed Light" pitchFamily="2" charset="0"/>
              <a:buNone/>
            </a:pPr>
            <a:r>
              <a:rPr lang="en-MY" sz="1200" dirty="0">
                <a:solidFill>
                  <a:schemeClr val="tx1"/>
                </a:solidFill>
                <a:latin typeface="Times New Roman" pitchFamily="18" charset="0"/>
                <a:cs typeface="Times New Roman" pitchFamily="18" charset="0"/>
                <a:sym typeface="Roboto Condensed Light" pitchFamily="2" charset="0"/>
              </a:rPr>
              <a:t>Malaysia Skills Advance Diploma- DLKM</a:t>
            </a:r>
          </a:p>
          <a:p>
            <a:pPr marL="0" indent="0">
              <a:spcAft>
                <a:spcPct val="0"/>
              </a:spcAft>
              <a:buSzPts val="1100"/>
              <a:buFont typeface="Roboto Condensed Light" pitchFamily="2" charset="0"/>
              <a:buNone/>
            </a:pPr>
            <a:r>
              <a:rPr lang="en-MY" sz="1200" dirty="0">
                <a:solidFill>
                  <a:schemeClr val="tx1"/>
                </a:solidFill>
                <a:latin typeface="Times New Roman" pitchFamily="18" charset="0"/>
                <a:cs typeface="Times New Roman" pitchFamily="18" charset="0"/>
                <a:sym typeface="Roboto Condensed Light" pitchFamily="2" charset="0"/>
              </a:rPr>
              <a:t>Vocational Training Manager (VTM)</a:t>
            </a:r>
          </a:p>
          <a:p>
            <a:pPr marL="0" indent="0">
              <a:spcAft>
                <a:spcPct val="0"/>
              </a:spcAft>
              <a:buSzPts val="1100"/>
              <a:buFont typeface="Roboto Condensed Light" pitchFamily="2" charset="0"/>
              <a:buNone/>
            </a:pPr>
            <a:r>
              <a:rPr lang="en-MY" sz="1200" dirty="0">
                <a:solidFill>
                  <a:schemeClr val="tx1"/>
                </a:solidFill>
                <a:latin typeface="Times New Roman" pitchFamily="18" charset="0"/>
                <a:cs typeface="Times New Roman" pitchFamily="18" charset="0"/>
                <a:sym typeface="Roboto Condensed Light" pitchFamily="2" charset="0"/>
              </a:rPr>
              <a:t>Vocational Training Executive (VTE)</a:t>
            </a:r>
          </a:p>
          <a:p>
            <a:pPr marL="0" indent="0">
              <a:spcAft>
                <a:spcPct val="0"/>
              </a:spcAft>
              <a:buSzPts val="1100"/>
              <a:buFont typeface="Roboto Condensed Light" pitchFamily="2" charset="0"/>
              <a:buNone/>
            </a:pPr>
            <a:r>
              <a:rPr lang="en-MY" sz="1200" dirty="0">
                <a:solidFill>
                  <a:schemeClr val="tx1"/>
                </a:solidFill>
                <a:latin typeface="Times New Roman" pitchFamily="18" charset="0"/>
                <a:cs typeface="Times New Roman" pitchFamily="18" charset="0"/>
                <a:sym typeface="Roboto Condensed Light" pitchFamily="2" charset="0"/>
              </a:rPr>
              <a:t>Vocational Training Officer/Operational (VTO</a:t>
            </a:r>
            <a:r>
              <a:rPr lang="en-MY" sz="1200" dirty="0" smtClean="0">
                <a:solidFill>
                  <a:schemeClr val="tx1"/>
                </a:solidFill>
                <a:latin typeface="Times New Roman" pitchFamily="18" charset="0"/>
                <a:cs typeface="Times New Roman" pitchFamily="18" charset="0"/>
                <a:sym typeface="Roboto Condensed Light" pitchFamily="2" charset="0"/>
              </a:rPr>
              <a:t>)</a:t>
            </a:r>
          </a:p>
          <a:p>
            <a:pPr marL="0" indent="0">
              <a:spcAft>
                <a:spcPct val="0"/>
              </a:spcAft>
              <a:buSzPts val="1100"/>
              <a:buFont typeface="Roboto Condensed Light" pitchFamily="2" charset="0"/>
              <a:buNone/>
            </a:pPr>
            <a:endParaRPr lang="en-MY" sz="1200" dirty="0">
              <a:solidFill>
                <a:schemeClr val="tx1"/>
              </a:solidFill>
              <a:latin typeface="Times New Roman" pitchFamily="18" charset="0"/>
              <a:cs typeface="Times New Roman" pitchFamily="18" charset="0"/>
              <a:sym typeface="Roboto Condensed Light" pitchFamily="2" charset="0"/>
            </a:endParaRPr>
          </a:p>
          <a:p>
            <a:pPr marL="0" indent="0">
              <a:spcAft>
                <a:spcPct val="0"/>
              </a:spcAft>
              <a:buSzPts val="1100"/>
              <a:buFont typeface="Roboto Condensed Light" pitchFamily="2" charset="0"/>
              <a:buNone/>
            </a:pPr>
            <a:endParaRPr lang="en-MY" sz="1200" dirty="0">
              <a:solidFill>
                <a:schemeClr val="tx1"/>
              </a:solidFill>
              <a:latin typeface="Times New Roman" pitchFamily="18" charset="0"/>
              <a:cs typeface="Times New Roman" pitchFamily="18" charset="0"/>
              <a:sym typeface="Roboto Condensed Light" pitchFamily="2" charset="0"/>
            </a:endParaRPr>
          </a:p>
          <a:p>
            <a:pPr marL="0" indent="0">
              <a:spcAft>
                <a:spcPct val="0"/>
              </a:spcAft>
              <a:buSzPts val="1100"/>
              <a:buFont typeface="Roboto Condensed Light" pitchFamily="2" charset="0"/>
              <a:buNone/>
            </a:pPr>
            <a:endParaRPr lang="en-MY" sz="1200" b="1" dirty="0">
              <a:solidFill>
                <a:srgbClr val="FF9800"/>
              </a:solidFill>
              <a:latin typeface="Roboto Condensed Light" pitchFamily="2" charset="0"/>
              <a:sym typeface="Roboto Condensed Light" pitchFamily="2" charset="0"/>
            </a:endParaRPr>
          </a:p>
          <a:p>
            <a:pPr marL="0" indent="0">
              <a:spcAft>
                <a:spcPct val="0"/>
              </a:spcAft>
              <a:buSzPts val="1100"/>
              <a:buFont typeface="Roboto Condensed Light" pitchFamily="2" charset="0"/>
              <a:buNone/>
            </a:pPr>
            <a:endParaRPr lang="en-MY" sz="1200" b="1" dirty="0">
              <a:solidFill>
                <a:srgbClr val="FF9800"/>
              </a:solidFill>
              <a:latin typeface="Roboto Condensed Light" pitchFamily="2" charset="0"/>
              <a:sym typeface="Roboto Condensed Light" pitchFamily="2" charset="0"/>
            </a:endParaRPr>
          </a:p>
          <a:p>
            <a:pPr marL="0" indent="0">
              <a:spcAft>
                <a:spcPct val="0"/>
              </a:spcAft>
              <a:buSzPts val="1100"/>
              <a:buFont typeface="Roboto Condensed Light" pitchFamily="2" charset="0"/>
              <a:buNone/>
            </a:pPr>
            <a:endParaRPr lang="en-MY" sz="1200" b="1" dirty="0">
              <a:solidFill>
                <a:srgbClr val="FF9800"/>
              </a:solidFill>
              <a:latin typeface="Roboto Condensed Light" pitchFamily="2" charset="0"/>
              <a:sym typeface="Roboto Condensed Light" pitchFamily="2" charset="0"/>
            </a:endParaRPr>
          </a:p>
          <a:p>
            <a:pPr marL="0" indent="0">
              <a:spcAft>
                <a:spcPct val="0"/>
              </a:spcAft>
              <a:buClr>
                <a:srgbClr val="C7D3E6"/>
              </a:buClr>
              <a:buFont typeface="Wingdings" pitchFamily="2" charset="2"/>
              <a:buNone/>
            </a:pPr>
            <a:endParaRPr lang="en-US" sz="1200" dirty="0">
              <a:solidFill>
                <a:srgbClr val="263248"/>
              </a:solidFill>
              <a:sym typeface="Roboto Condensed Light" pitchFamily="2" charset="0"/>
            </a:endParaRPr>
          </a:p>
          <a:p>
            <a:pPr marL="0" indent="0">
              <a:spcAft>
                <a:spcPct val="0"/>
              </a:spcAft>
              <a:buSzPts val="1100"/>
              <a:buFont typeface="Arial" pitchFamily="34" charset="0"/>
              <a:buNone/>
            </a:pPr>
            <a:endParaRPr lang="en-US" sz="1200" dirty="0">
              <a:solidFill>
                <a:srgbClr val="263248"/>
              </a:solidFill>
              <a:latin typeface="Roboto Condensed Light" pitchFamily="2" charset="0"/>
              <a:sym typeface="Roboto Condensed Light" pitchFamily="2" charset="0"/>
            </a:endParaRPr>
          </a:p>
          <a:p>
            <a:pPr marL="0" indent="0">
              <a:spcAft>
                <a:spcPts val="1000"/>
              </a:spcAft>
              <a:buClr>
                <a:srgbClr val="C7D3E6"/>
              </a:buClr>
              <a:buFont typeface="Roboto Condensed Light" pitchFamily="2" charset="0"/>
              <a:buNone/>
            </a:pPr>
            <a:endParaRPr lang="en-US" sz="2000" dirty="0">
              <a:solidFill>
                <a:srgbClr val="263248"/>
              </a:solidFill>
              <a:latin typeface="Roboto Condensed Light" pitchFamily="2" charset="0"/>
              <a:sym typeface="Roboto Condensed Light" pitchFamily="2" charset="0"/>
            </a:endParaRPr>
          </a:p>
        </p:txBody>
      </p:sp>
      <p:pic>
        <p:nvPicPr>
          <p:cNvPr id="9"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9" y="219609"/>
            <a:ext cx="1302211" cy="161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133609" y="361952"/>
            <a:ext cx="5631989" cy="1015663"/>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ASSOC. PROFESSOR </a:t>
            </a:r>
            <a:r>
              <a:rPr lang="en-US" sz="1200" b="1" dirty="0" err="1" smtClean="0">
                <a:latin typeface="Times New Roman" pitchFamily="18" charset="0"/>
                <a:cs typeface="Times New Roman" pitchFamily="18" charset="0"/>
              </a:rPr>
              <a:t>Ts</a:t>
            </a:r>
            <a:r>
              <a:rPr lang="en-US" sz="1200" b="1" dirty="0" smtClean="0">
                <a:latin typeface="Times New Roman" pitchFamily="18" charset="0"/>
                <a:cs typeface="Times New Roman" pitchFamily="18" charset="0"/>
              </a:rPr>
              <a:t>. </a:t>
            </a:r>
            <a:r>
              <a:rPr lang="en-US" sz="1200" b="1" dirty="0">
                <a:latin typeface="Times New Roman" pitchFamily="18" charset="0"/>
                <a:cs typeface="Times New Roman" pitchFamily="18" charset="0"/>
              </a:rPr>
              <a:t>DR. ASNUL </a:t>
            </a:r>
            <a:r>
              <a:rPr lang="en-US" sz="1200" b="1" dirty="0" smtClean="0">
                <a:latin typeface="Times New Roman" pitchFamily="18" charset="0"/>
                <a:cs typeface="Times New Roman" pitchFamily="18" charset="0"/>
              </a:rPr>
              <a:t>DAHAR </a:t>
            </a:r>
            <a:r>
              <a:rPr lang="en-US" sz="1200" b="1" dirty="0">
                <a:latin typeface="Times New Roman" pitchFamily="18" charset="0"/>
                <a:cs typeface="Times New Roman" pitchFamily="18" charset="0"/>
              </a:rPr>
              <a:t>MINGHAT</a:t>
            </a:r>
          </a:p>
          <a:p>
            <a:pPr algn="ctr"/>
            <a:r>
              <a:rPr lang="en-MY" sz="1200" u="sng" dirty="0" err="1">
                <a:latin typeface="Times New Roman" pitchFamily="18" charset="0"/>
                <a:cs typeface="Times New Roman" pitchFamily="18" charset="0"/>
                <a:sym typeface="Roboto Condensed Light" pitchFamily="2" charset="0"/>
              </a:rPr>
              <a:t>Ph.D</a:t>
            </a:r>
            <a:r>
              <a:rPr lang="en-MY" sz="1200" u="sng" dirty="0">
                <a:latin typeface="Times New Roman" pitchFamily="18" charset="0"/>
                <a:cs typeface="Times New Roman" pitchFamily="18" charset="0"/>
                <a:sym typeface="Roboto Condensed Light" pitchFamily="2" charset="0"/>
              </a:rPr>
              <a:t> , M.Sc., B. Tech. </a:t>
            </a:r>
            <a:r>
              <a:rPr lang="en-MY" sz="1200" u="sng" dirty="0" smtClean="0">
                <a:latin typeface="Times New Roman" pitchFamily="18" charset="0"/>
                <a:cs typeface="Times New Roman" pitchFamily="18" charset="0"/>
                <a:sym typeface="Roboto Condensed Light" pitchFamily="2" charset="0"/>
              </a:rPr>
              <a:t>Ed. (Hons) Civil Eng.</a:t>
            </a:r>
            <a:r>
              <a:rPr lang="en-MY" sz="1200" u="sng" dirty="0">
                <a:latin typeface="Times New Roman" pitchFamily="18" charset="0"/>
                <a:cs typeface="Times New Roman" pitchFamily="18" charset="0"/>
                <a:sym typeface="Roboto Condensed Light" pitchFamily="2" charset="0"/>
              </a:rPr>
              <a:t>,</a:t>
            </a:r>
            <a:r>
              <a:rPr lang="en-MY" sz="1200" u="sng" dirty="0" smtClean="0">
                <a:latin typeface="Times New Roman" pitchFamily="18" charset="0"/>
                <a:cs typeface="Times New Roman" pitchFamily="18" charset="0"/>
                <a:sym typeface="Roboto Condensed Light" pitchFamily="2" charset="0"/>
              </a:rPr>
              <a:t>Cert</a:t>
            </a:r>
            <a:r>
              <a:rPr lang="en-MY" sz="1200" u="sng" dirty="0">
                <a:latin typeface="Times New Roman" pitchFamily="18" charset="0"/>
                <a:cs typeface="Times New Roman" pitchFamily="18" charset="0"/>
                <a:sym typeface="Roboto Condensed Light" pitchFamily="2" charset="0"/>
              </a:rPr>
              <a:t>. </a:t>
            </a:r>
            <a:r>
              <a:rPr lang="en-MY" sz="1200" u="sng" dirty="0" smtClean="0">
                <a:latin typeface="Times New Roman" pitchFamily="18" charset="0"/>
                <a:cs typeface="Times New Roman" pitchFamily="18" charset="0"/>
                <a:sym typeface="Roboto Condensed Light" pitchFamily="2" charset="0"/>
              </a:rPr>
              <a:t>Ed. (</a:t>
            </a:r>
            <a:r>
              <a:rPr lang="en-MY" sz="1200" u="sng" dirty="0">
                <a:latin typeface="Times New Roman" pitchFamily="18" charset="0"/>
                <a:cs typeface="Times New Roman" pitchFamily="18" charset="0"/>
                <a:sym typeface="Roboto Condensed Light" pitchFamily="2" charset="0"/>
              </a:rPr>
              <a:t>TTTC)</a:t>
            </a:r>
          </a:p>
          <a:p>
            <a:pPr algn="ctr"/>
            <a:r>
              <a:rPr lang="en-US" sz="1200" dirty="0" smtClean="0">
                <a:latin typeface="Times New Roman" pitchFamily="18" charset="0"/>
                <a:cs typeface="Times New Roman" pitchFamily="18" charset="0"/>
              </a:rPr>
              <a:t>Deputy Vice-Chancellor (Research and Innovation)</a:t>
            </a:r>
          </a:p>
          <a:p>
            <a:pPr algn="ctr"/>
            <a:r>
              <a:rPr lang="en-US" sz="1200" dirty="0" smtClean="0">
                <a:latin typeface="Times New Roman" pitchFamily="18" charset="0"/>
                <a:cs typeface="Times New Roman" pitchFamily="18" charset="0"/>
              </a:rPr>
              <a:t>University College of Islam Melaka, Malaysia</a:t>
            </a:r>
            <a:endParaRPr lang="en-US" sz="1200" dirty="0">
              <a:latin typeface="Times New Roman" pitchFamily="18" charset="0"/>
              <a:cs typeface="Times New Roman" pitchFamily="18" charset="0"/>
            </a:endParaRPr>
          </a:p>
          <a:p>
            <a:pPr algn="ctr"/>
            <a:r>
              <a:rPr lang="en-US" sz="1200" dirty="0">
                <a:latin typeface="Times New Roman" pitchFamily="18" charset="0"/>
                <a:cs typeface="Times New Roman" pitchFamily="18" charset="0"/>
                <a:hlinkClick r:id="rId4"/>
              </a:rPr>
              <a:t>asnuldahar@kuim.edu.my</a:t>
            </a:r>
            <a:r>
              <a:rPr lang="en-US" sz="1200" dirty="0">
                <a:latin typeface="Times New Roman" pitchFamily="18" charset="0"/>
                <a:cs typeface="Times New Roman" pitchFamily="18" charset="0"/>
              </a:rPr>
              <a:t> </a:t>
            </a:r>
          </a:p>
        </p:txBody>
      </p:sp>
    </p:spTree>
    <p:extLst>
      <p:ext uri="{BB962C8B-B14F-4D97-AF65-F5344CB8AC3E}">
        <p14:creationId xmlns:p14="http://schemas.microsoft.com/office/powerpoint/2010/main" val="18663466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atin typeface="Arial" charset="0"/>
              </a:rPr>
              <a:t>66 SKIM PERKHIDMATAN</a:t>
            </a:r>
          </a:p>
        </p:txBody>
      </p:sp>
      <p:sp>
        <p:nvSpPr>
          <p:cNvPr id="35842" name="Content Placeholder 2"/>
          <p:cNvSpPr>
            <a:spLocks noGrp="1"/>
          </p:cNvSpPr>
          <p:nvPr>
            <p:ph idx="1"/>
          </p:nvPr>
        </p:nvSpPr>
        <p:spPr/>
        <p:txBody>
          <a:bodyPr/>
          <a:lstStyle/>
          <a:p>
            <a:r>
              <a:rPr lang="en-US">
                <a:latin typeface="Arial" charset="0"/>
              </a:rPr>
              <a:t>64 KELAYAKAN SKM</a:t>
            </a:r>
          </a:p>
          <a:p>
            <a:r>
              <a:rPr lang="en-US">
                <a:latin typeface="Arial" charset="0"/>
              </a:rPr>
              <a:t>2 KELAYAKAN DKM</a:t>
            </a:r>
          </a:p>
        </p:txBody>
      </p:sp>
      <p:pic>
        <p:nvPicPr>
          <p:cNvPr id="5" name="Picture 2"/>
          <p:cNvPicPr>
            <a:picLocks noChangeAspect="1" noChangeArrowheads="1"/>
          </p:cNvPicPr>
          <p:nvPr/>
        </p:nvPicPr>
        <p:blipFill>
          <a:blip r:embed="rId2" cstate="print"/>
          <a:srcRect l="9028" t="10185" r="6944" b="3704"/>
          <a:stretch>
            <a:fillRect/>
          </a:stretch>
        </p:blipFill>
        <p:spPr bwMode="auto">
          <a:xfrm>
            <a:off x="1905000" y="2419350"/>
            <a:ext cx="5410200" cy="2724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3">
            <a:schemeClr val="lt1"/>
          </a:lnRef>
          <a:fillRef idx="1">
            <a:schemeClr val="accent6"/>
          </a:fillRef>
          <a:effectRef idx="1">
            <a:schemeClr val="accent6"/>
          </a:effectRef>
          <a:fontRef idx="minor">
            <a:schemeClr val="lt1"/>
          </a:fontRef>
        </p:style>
      </p:pic>
    </p:spTree>
    <p:extLst>
      <p:ext uri="{BB962C8B-B14F-4D97-AF65-F5344CB8AC3E}">
        <p14:creationId xmlns:p14="http://schemas.microsoft.com/office/powerpoint/2010/main" val="5765301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1"/>
          <p:cNvSpPr>
            <a:spLocks noGrp="1"/>
          </p:cNvSpPr>
          <p:nvPr>
            <p:ph type="title"/>
          </p:nvPr>
        </p:nvSpPr>
        <p:spPr>
          <a:solidFill>
            <a:schemeClr val="accent1">
              <a:lumMod val="50000"/>
            </a:schemeClr>
          </a:solidFill>
          <a:ln>
            <a:miter lim="800000"/>
            <a:headEnd/>
            <a:tailEnd/>
          </a:ln>
          <a:extLst/>
        </p:spPr>
        <p:txBody>
          <a:bodyPr/>
          <a:lstStyle/>
          <a:p>
            <a:pPr>
              <a:defRPr/>
            </a:pPr>
            <a:r>
              <a:rPr lang="en-MY" sz="2000" b="1" dirty="0" smtClean="0">
                <a:solidFill>
                  <a:schemeClr val="bg1"/>
                </a:solidFill>
                <a:ea typeface="Open Sans" panose="020B0606030504020204" pitchFamily="34" charset="0"/>
                <a:cs typeface="Roboto Light"/>
              </a:rPr>
              <a:t>66 SKIM PERKHIDMATAN MENGGUNAKAN SKM/DKM</a:t>
            </a:r>
            <a:endParaRPr lang="en-US" sz="2000" dirty="0">
              <a:ln w="18415" cmpd="sng">
                <a:solidFill>
                  <a:srgbClr val="FFFFFF"/>
                </a:solidFill>
                <a:prstDash val="solid"/>
              </a:ln>
              <a:solidFill>
                <a:schemeClr val="bg1"/>
              </a:solidFill>
              <a:effectLst>
                <a:outerShdw blurRad="63500" dir="3600000" algn="tl" rotWithShape="0">
                  <a:srgbClr val="000000">
                    <a:alpha val="70000"/>
                  </a:srgbClr>
                </a:outerShdw>
              </a:effectLst>
              <a:ea typeface="+mj-ea"/>
              <a:cs typeface="+mj-cs"/>
            </a:endParaRPr>
          </a:p>
        </p:txBody>
      </p:sp>
      <p:pic>
        <p:nvPicPr>
          <p:cNvPr id="36866" name="Picture 38" descr="http://vectorise.net/vectorworks/logos/Jabatan%20Kerajaan/downloads/Logo%20Economic%20Planning%20Unit%20-%20EPU.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04250" y="4731544"/>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 name="Table 23"/>
          <p:cNvGraphicFramePr>
            <a:graphicFrameLocks noGrp="1"/>
          </p:cNvGraphicFramePr>
          <p:nvPr>
            <p:extLst>
              <p:ext uri="{D42A27DB-BD31-4B8C-83A1-F6EECF244321}">
                <p14:modId xmlns:p14="http://schemas.microsoft.com/office/powerpoint/2010/main" val="2001691871"/>
              </p:ext>
            </p:extLst>
          </p:nvPr>
        </p:nvGraphicFramePr>
        <p:xfrm>
          <a:off x="1447800" y="1135564"/>
          <a:ext cx="6210300" cy="4007936"/>
        </p:xfrm>
        <a:graphic>
          <a:graphicData uri="http://schemas.openxmlformats.org/drawingml/2006/table">
            <a:tbl>
              <a:tblPr/>
              <a:tblGrid>
                <a:gridCol w="295275"/>
                <a:gridCol w="3808413"/>
                <a:gridCol w="720725"/>
                <a:gridCol w="1385887"/>
              </a:tblGrid>
              <a:tr h="13091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charset="0"/>
                          <a:ea typeface="ＭＳ Ｐゴシック" charset="0"/>
                          <a:cs typeface="Arial" charset="0"/>
                        </a:rPr>
                        <a:t>Bil.</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charset="0"/>
                          <a:ea typeface="ＭＳ Ｐゴシック" charset="0"/>
                          <a:cs typeface="Arial" charset="0"/>
                        </a:rPr>
                        <a:t>Skim Perkhidmatan</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charset="0"/>
                          <a:ea typeface="ＭＳ Ｐゴシック" charset="0"/>
                          <a:cs typeface="Arial" charset="0"/>
                        </a:rPr>
                        <a:t>Gred</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rgbClr val="000000"/>
                          </a:solidFill>
                          <a:effectLst/>
                          <a:latin typeface="Arial" charset="0"/>
                          <a:ea typeface="ＭＳ Ｐゴシック" charset="0"/>
                          <a:cs typeface="Arial" charset="0"/>
                        </a:rPr>
                        <a:t>Sedia Ada/ Baharu</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13091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1</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Pemeriksa Kereta Motor</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AB19</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Sedia Ada</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1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2</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Ahli Muzik</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B19</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Sedia Ada</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1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3</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Jurufotografi</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B19</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Sedia Ada</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1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4</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Jurusolek</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B19</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Sedia Ada</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1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5</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Pereka</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B19</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Sedia Ada</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1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6</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Pembantu Pegawai Latihan</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E19</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Sedia Ada</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1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 </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Penolong Pegawai Latihan</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E29</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Baharu</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1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7</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Juruteknik Komputer</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FT19</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Sedia Ada</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1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8</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Pembantu Perikanan</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G19</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Sedia Ada</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1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9</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Penyelia Rancangan Tanah</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G19</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Sedia Ada</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1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10</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Pembantu Kemahiran</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H19</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Sedia Ada</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1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11</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Pelukis Pelan (Kejuruteraan Awam)/Penolong Jurutera</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JA19</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Sedia Ada</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28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12</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t" latinLnBrk="0" hangingPunct="1">
                        <a:lnSpc>
                          <a:spcPct val="100000"/>
                        </a:lnSpc>
                        <a:spcBef>
                          <a:spcPct val="0"/>
                        </a:spcBef>
                        <a:spcAft>
                          <a:spcPct val="0"/>
                        </a:spcAft>
                        <a:buClrTx/>
                        <a:buSzTx/>
                        <a:buFontTx/>
                        <a:buNone/>
                        <a:tabLst/>
                      </a:pPr>
                      <a:r>
                        <a:rPr kumimoji="0" lang="fi-FI" sz="900" b="0" i="0" u="none" strike="noStrike" cap="none" normalizeH="0" baseline="0">
                          <a:ln>
                            <a:noFill/>
                          </a:ln>
                          <a:solidFill>
                            <a:srgbClr val="000000"/>
                          </a:solidFill>
                          <a:effectLst/>
                          <a:latin typeface="Arial" charset="0"/>
                          <a:ea typeface="ＭＳ Ｐゴシック" charset="0"/>
                          <a:cs typeface="Arial" charset="0"/>
                        </a:rPr>
                        <a:t>Pelukis Pelan (Seni Bina)/Penolong Pegawai Seni Bina</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JA19</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Sedia Ada</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1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13</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Pembantu Pegawai Latihan Vokasional</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DV19</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Sedia Ada</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1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 </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Penolong Pegawai Latihan Vokasional</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DV29</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Baharu</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1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14</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Juruaudio Visual</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N19</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Sedia Ada</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1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15</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Pembantu Penyediaan Makanan</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N19</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Sedia Ada</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1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16</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Penerbit Rancangan</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B19</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Baharu</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1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17</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Artis Budaya</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B19</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Baharu</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1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18</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Pegawai Kebudayaan</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B19</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Baharu</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1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19</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Pembantu Makmal</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C19</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Baharu</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1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20</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Pembantu Makmal Filem</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C19</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Baharu</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1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21</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Pembantu Geosains</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C19</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Baharu</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1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ea typeface="ＭＳ Ｐゴシック" charset="0"/>
                          <a:cs typeface="Arial" charset="0"/>
                        </a:rPr>
                        <a:t>22</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ea typeface="ＭＳ Ｐゴシック" charset="0"/>
                          <a:cs typeface="Arial" charset="0"/>
                        </a:rPr>
                        <a:t>Pembantu Perangkaan</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E19</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Baharu</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1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ea typeface="ＭＳ Ｐゴシック" charset="0"/>
                          <a:cs typeface="Arial" charset="0"/>
                        </a:rPr>
                        <a:t>23</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ea typeface="ＭＳ Ｐゴシック" charset="0"/>
                          <a:cs typeface="Arial" charset="0"/>
                        </a:rPr>
                        <a:t>Pembantu Ehwal Ekonomi</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E19</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Baharu</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1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ea typeface="ＭＳ Ｐゴシック" charset="0"/>
                          <a:cs typeface="Arial" charset="0"/>
                        </a:rPr>
                        <a:t>24</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ea typeface="ＭＳ Ｐゴシック" charset="0"/>
                          <a:cs typeface="Arial" charset="0"/>
                        </a:rPr>
                        <a:t>Pembantu Taman/Ladang</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G19</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Baharu</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1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ea typeface="ＭＳ Ｐゴシック" charset="0"/>
                          <a:cs typeface="Arial" charset="0"/>
                        </a:rPr>
                        <a:t>25</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ea typeface="ＭＳ Ｐゴシック" charset="0"/>
                          <a:cs typeface="Arial" charset="0"/>
                        </a:rPr>
                        <a:t>Pembantu Veterinar/Penolong Pegawai Veterinar</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0"/>
                          <a:cs typeface="Arial" charset="0"/>
                        </a:rPr>
                        <a:t>G19</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charset="0"/>
                          <a:ea typeface="ＭＳ Ｐゴシック" charset="0"/>
                          <a:cs typeface="Arial" charset="0"/>
                        </a:rPr>
                        <a:t>Baharu</a:t>
                      </a:r>
                    </a:p>
                  </a:txBody>
                  <a:tcPr marL="2189" marR="2189" marT="164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8711865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5" descr="32.jpg"/>
          <p:cNvPicPr>
            <a:picLocks noChangeAspect="1"/>
          </p:cNvPicPr>
          <p:nvPr/>
        </p:nvPicPr>
        <p:blipFill>
          <a:blip r:embed="rId2">
            <a:clrChange>
              <a:clrFrom>
                <a:srgbClr val="F8FCFB"/>
              </a:clrFrom>
              <a:clrTo>
                <a:srgbClr val="F8FCFB">
                  <a:alpha val="0"/>
                </a:srgbClr>
              </a:clrTo>
            </a:clrChange>
            <a:extLst>
              <a:ext uri="{28A0092B-C50C-407E-A947-70E740481C1C}">
                <a14:useLocalDpi xmlns:a14="http://schemas.microsoft.com/office/drawing/2010/main" val="0"/>
              </a:ext>
            </a:extLst>
          </a:blip>
          <a:srcRect/>
          <a:stretch>
            <a:fillRect/>
          </a:stretch>
        </p:blipFill>
        <p:spPr bwMode="auto">
          <a:xfrm>
            <a:off x="179388" y="3759994"/>
            <a:ext cx="4464050" cy="156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Title 1"/>
          <p:cNvSpPr>
            <a:spLocks noGrp="1"/>
          </p:cNvSpPr>
          <p:nvPr>
            <p:ph type="title"/>
          </p:nvPr>
        </p:nvSpPr>
        <p:spPr>
          <a:solidFill>
            <a:schemeClr val="accent1">
              <a:lumMod val="50000"/>
            </a:schemeClr>
          </a:solidFill>
          <a:ln>
            <a:miter lim="800000"/>
            <a:headEnd/>
            <a:tailEnd/>
          </a:ln>
          <a:extLst/>
        </p:spPr>
        <p:txBody>
          <a:bodyPr/>
          <a:lstStyle/>
          <a:p>
            <a:pPr>
              <a:defRPr/>
            </a:pPr>
            <a:r>
              <a:rPr lang="en-MY" sz="2000" b="1" dirty="0" smtClean="0">
                <a:solidFill>
                  <a:schemeClr val="bg1"/>
                </a:solidFill>
                <a:ea typeface="Open Sans" panose="020B0606030504020204" pitchFamily="34" charset="0"/>
                <a:cs typeface="Roboto Light"/>
              </a:rPr>
              <a:t>66 SKIM PERKHIDMATAN MENGGUNAKAN SKM/DKM</a:t>
            </a:r>
            <a:endParaRPr lang="en-US" sz="2000" dirty="0">
              <a:ln w="18415" cmpd="sng">
                <a:solidFill>
                  <a:srgbClr val="FFFFFF"/>
                </a:solidFill>
                <a:prstDash val="solid"/>
              </a:ln>
              <a:solidFill>
                <a:schemeClr val="bg1"/>
              </a:solidFill>
              <a:effectLst>
                <a:outerShdw blurRad="63500" dir="3600000" algn="tl" rotWithShape="0">
                  <a:srgbClr val="000000">
                    <a:alpha val="70000"/>
                  </a:srgbClr>
                </a:outerShdw>
              </a:effectLst>
              <a:ea typeface="+mj-ea"/>
              <a:cs typeface="+mj-cs"/>
            </a:endParaRPr>
          </a:p>
        </p:txBody>
      </p:sp>
      <p:graphicFrame>
        <p:nvGraphicFramePr>
          <p:cNvPr id="24" name="Table 23"/>
          <p:cNvGraphicFramePr>
            <a:graphicFrameLocks noGrp="1"/>
          </p:cNvGraphicFramePr>
          <p:nvPr/>
        </p:nvGraphicFramePr>
        <p:xfrm>
          <a:off x="684214" y="960835"/>
          <a:ext cx="7812087" cy="3608852"/>
        </p:xfrm>
        <a:graphic>
          <a:graphicData uri="http://schemas.openxmlformats.org/drawingml/2006/table">
            <a:tbl>
              <a:tblPr/>
              <a:tblGrid>
                <a:gridCol w="371164"/>
                <a:gridCol w="4471625"/>
                <a:gridCol w="1042789"/>
                <a:gridCol w="1926509"/>
              </a:tblGrid>
              <a:tr h="138802">
                <a:tc>
                  <a:txBody>
                    <a:bodyPr/>
                    <a:lstStyle/>
                    <a:p>
                      <a:pPr algn="ctr" fontAlgn="t"/>
                      <a:r>
                        <a:rPr lang="en-MY" sz="900" b="1" i="0" u="none" strike="noStrike" dirty="0" err="1">
                          <a:solidFill>
                            <a:srgbClr val="000000"/>
                          </a:solidFill>
                          <a:latin typeface="+mn-lt"/>
                        </a:rPr>
                        <a:t>Bil</a:t>
                      </a:r>
                      <a:r>
                        <a:rPr lang="en-MY" sz="900" b="1" i="0" u="none" strike="noStrike" dirty="0">
                          <a:solidFill>
                            <a:srgbClr val="000000"/>
                          </a:solidFill>
                          <a:latin typeface="+mn-lt"/>
                        </a:rPr>
                        <a:t>.</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en-MY" sz="900" b="1" i="0" u="none" strike="noStrike">
                          <a:solidFill>
                            <a:srgbClr val="000000"/>
                          </a:solidFill>
                          <a:latin typeface="+mn-lt"/>
                        </a:rPr>
                        <a:t>Skim Perkhidmatan</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en-MY" sz="900" b="1" i="0" u="none" strike="noStrike">
                          <a:solidFill>
                            <a:srgbClr val="000000"/>
                          </a:solidFill>
                          <a:latin typeface="+mn-lt"/>
                        </a:rPr>
                        <a:t>Gred</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en-MY" sz="900" b="1" i="0" u="none" strike="noStrike">
                          <a:solidFill>
                            <a:srgbClr val="000000"/>
                          </a:solidFill>
                          <a:latin typeface="+mn-lt"/>
                        </a:rPr>
                        <a:t>Sedia Ada/ 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38802">
                <a:tc>
                  <a:txBody>
                    <a:bodyPr/>
                    <a:lstStyle/>
                    <a:p>
                      <a:pPr algn="ctr" fontAlgn="t"/>
                      <a:r>
                        <a:rPr lang="en-MY" sz="900" b="0" i="0" u="none" strike="noStrike" dirty="0">
                          <a:solidFill>
                            <a:srgbClr val="000000"/>
                          </a:solidFill>
                          <a:latin typeface="+mn-lt"/>
                        </a:rPr>
                        <a:t>26</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dirty="0" err="1">
                          <a:solidFill>
                            <a:srgbClr val="000000"/>
                          </a:solidFill>
                          <a:latin typeface="+mn-lt"/>
                        </a:rPr>
                        <a:t>Pembantu</a:t>
                      </a:r>
                      <a:r>
                        <a:rPr lang="en-MY" sz="900" b="0" i="0" u="none" strike="noStrike" dirty="0">
                          <a:solidFill>
                            <a:srgbClr val="000000"/>
                          </a:solidFill>
                          <a:latin typeface="+mn-lt"/>
                        </a:rPr>
                        <a:t> </a:t>
                      </a:r>
                      <a:r>
                        <a:rPr lang="en-MY" sz="900" b="0" i="0" u="none" strike="noStrike" dirty="0" err="1">
                          <a:solidFill>
                            <a:srgbClr val="000000"/>
                          </a:solidFill>
                          <a:latin typeface="+mn-lt"/>
                        </a:rPr>
                        <a:t>Hidupan</a:t>
                      </a:r>
                      <a:r>
                        <a:rPr lang="en-MY" sz="900" b="0" i="0" u="none" strike="noStrike" dirty="0">
                          <a:solidFill>
                            <a:srgbClr val="000000"/>
                          </a:solidFill>
                          <a:latin typeface="+mn-lt"/>
                        </a:rPr>
                        <a:t> Liar</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G19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02">
                <a:tc>
                  <a:txBody>
                    <a:bodyPr/>
                    <a:lstStyle/>
                    <a:p>
                      <a:pPr algn="ctr" fontAlgn="t"/>
                      <a:r>
                        <a:rPr lang="en-MY" sz="900" b="0" i="0" u="none" strike="noStrike">
                          <a:solidFill>
                            <a:srgbClr val="000000"/>
                          </a:solidFill>
                          <a:latin typeface="+mn-lt"/>
                        </a:rPr>
                        <a:t>27</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fi-FI" sz="900" b="0" i="0" u="none" strike="noStrike" dirty="0">
                          <a:solidFill>
                            <a:srgbClr val="000000"/>
                          </a:solidFill>
                          <a:latin typeface="+mn-lt"/>
                        </a:rPr>
                        <a:t>Pembantu Pemeriksa Kilang dan Jentera</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J19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02">
                <a:tc>
                  <a:txBody>
                    <a:bodyPr/>
                    <a:lstStyle/>
                    <a:p>
                      <a:pPr algn="ctr" fontAlgn="t"/>
                      <a:r>
                        <a:rPr lang="en-MY" sz="900" b="0" i="0" u="none" strike="noStrike">
                          <a:solidFill>
                            <a:srgbClr val="000000"/>
                          </a:solidFill>
                          <a:latin typeface="+mn-lt"/>
                        </a:rPr>
                        <a:t>28</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dirty="0" err="1">
                          <a:solidFill>
                            <a:srgbClr val="000000"/>
                          </a:solidFill>
                          <a:latin typeface="+mn-lt"/>
                        </a:rPr>
                        <a:t>Penguasa</a:t>
                      </a:r>
                      <a:r>
                        <a:rPr lang="en-MY" sz="900" b="0" i="0" u="none" strike="noStrike" dirty="0">
                          <a:solidFill>
                            <a:srgbClr val="000000"/>
                          </a:solidFill>
                          <a:latin typeface="+mn-lt"/>
                        </a:rPr>
                        <a:t> </a:t>
                      </a:r>
                      <a:r>
                        <a:rPr lang="en-MY" sz="900" b="0" i="0" u="none" strike="noStrike" dirty="0" err="1">
                          <a:solidFill>
                            <a:srgbClr val="000000"/>
                          </a:solidFill>
                          <a:latin typeface="+mn-lt"/>
                        </a:rPr>
                        <a:t>Bekalan</a:t>
                      </a:r>
                      <a:r>
                        <a:rPr lang="en-MY" sz="900" b="0" i="0" u="none" strike="noStrike" dirty="0">
                          <a:solidFill>
                            <a:srgbClr val="000000"/>
                          </a:solidFill>
                          <a:latin typeface="+mn-lt"/>
                        </a:rPr>
                        <a:t> Air</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J19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02">
                <a:tc>
                  <a:txBody>
                    <a:bodyPr/>
                    <a:lstStyle/>
                    <a:p>
                      <a:pPr algn="ctr" fontAlgn="t"/>
                      <a:r>
                        <a:rPr lang="en-MY" sz="900" b="0" i="0" u="none" strike="noStrike">
                          <a:solidFill>
                            <a:srgbClr val="000000"/>
                          </a:solidFill>
                          <a:latin typeface="+mn-lt"/>
                        </a:rPr>
                        <a:t>29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dirty="0" err="1">
                          <a:solidFill>
                            <a:srgbClr val="000000"/>
                          </a:solidFill>
                          <a:latin typeface="+mn-lt"/>
                        </a:rPr>
                        <a:t>Merinyu</a:t>
                      </a:r>
                      <a:r>
                        <a:rPr lang="en-MY" sz="900" b="0" i="0" u="none" strike="noStrike" dirty="0">
                          <a:solidFill>
                            <a:srgbClr val="000000"/>
                          </a:solidFill>
                          <a:latin typeface="+mn-lt"/>
                        </a:rPr>
                        <a:t> </a:t>
                      </a:r>
                      <a:r>
                        <a:rPr lang="en-MY" sz="900" b="0" i="0" u="none" strike="noStrike" dirty="0" err="1">
                          <a:solidFill>
                            <a:srgbClr val="000000"/>
                          </a:solidFill>
                          <a:latin typeface="+mn-lt"/>
                        </a:rPr>
                        <a:t>Tali</a:t>
                      </a:r>
                      <a:r>
                        <a:rPr lang="en-MY" sz="900" b="0" i="0" u="none" strike="noStrike" dirty="0">
                          <a:solidFill>
                            <a:srgbClr val="000000"/>
                          </a:solidFill>
                          <a:latin typeface="+mn-lt"/>
                        </a:rPr>
                        <a:t> Air</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J19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02">
                <a:tc>
                  <a:txBody>
                    <a:bodyPr/>
                    <a:lstStyle/>
                    <a:p>
                      <a:pPr algn="ctr" fontAlgn="t"/>
                      <a:r>
                        <a:rPr lang="en-MY" sz="900" b="0" i="0" u="none" strike="noStrike">
                          <a:solidFill>
                            <a:srgbClr val="000000"/>
                          </a:solidFill>
                          <a:latin typeface="+mn-lt"/>
                        </a:rPr>
                        <a:t>30</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dirty="0" err="1">
                          <a:solidFill>
                            <a:srgbClr val="000000"/>
                          </a:solidFill>
                          <a:latin typeface="+mn-lt"/>
                        </a:rPr>
                        <a:t>Pegawai</a:t>
                      </a:r>
                      <a:r>
                        <a:rPr lang="en-MY" sz="900" b="0" i="0" u="none" strike="noStrike" dirty="0">
                          <a:solidFill>
                            <a:srgbClr val="000000"/>
                          </a:solidFill>
                          <a:latin typeface="+mn-lt"/>
                        </a:rPr>
                        <a:t> </a:t>
                      </a:r>
                      <a:r>
                        <a:rPr lang="en-MY" sz="900" b="0" i="0" u="none" strike="noStrike" dirty="0" err="1">
                          <a:solidFill>
                            <a:srgbClr val="000000"/>
                          </a:solidFill>
                          <a:latin typeface="+mn-lt"/>
                        </a:rPr>
                        <a:t>Bomba</a:t>
                      </a:r>
                      <a:endParaRPr lang="en-MY" sz="900" b="0" i="0" u="none" strike="noStrike" dirty="0">
                        <a:solidFill>
                          <a:srgbClr val="000000"/>
                        </a:solidFill>
                        <a:latin typeface="+mn-lt"/>
                      </a:endParaRP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KB19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02">
                <a:tc>
                  <a:txBody>
                    <a:bodyPr/>
                    <a:lstStyle/>
                    <a:p>
                      <a:pPr algn="ctr" fontAlgn="t"/>
                      <a:r>
                        <a:rPr lang="en-MY" sz="900" b="0" i="0" u="none" strike="noStrike">
                          <a:solidFill>
                            <a:srgbClr val="000000"/>
                          </a:solidFill>
                          <a:latin typeface="+mn-lt"/>
                        </a:rPr>
                        <a:t>31</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dirty="0" err="1">
                          <a:solidFill>
                            <a:srgbClr val="000000"/>
                          </a:solidFill>
                          <a:latin typeface="+mn-lt"/>
                        </a:rPr>
                        <a:t>Pembantu</a:t>
                      </a:r>
                      <a:r>
                        <a:rPr lang="en-MY" sz="900" b="0" i="0" u="none" strike="noStrike" dirty="0">
                          <a:solidFill>
                            <a:srgbClr val="000000"/>
                          </a:solidFill>
                          <a:latin typeface="+mn-lt"/>
                        </a:rPr>
                        <a:t> </a:t>
                      </a:r>
                      <a:r>
                        <a:rPr lang="en-MY" sz="900" b="0" i="0" u="none" strike="noStrike" dirty="0" err="1">
                          <a:solidFill>
                            <a:srgbClr val="000000"/>
                          </a:solidFill>
                          <a:latin typeface="+mn-lt"/>
                        </a:rPr>
                        <a:t>Keselamatan</a:t>
                      </a:r>
                      <a:endParaRPr lang="en-MY" sz="900" b="0" i="0" u="none" strike="noStrike" dirty="0">
                        <a:solidFill>
                          <a:srgbClr val="000000"/>
                        </a:solidFill>
                        <a:latin typeface="+mn-lt"/>
                      </a:endParaRP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KP19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02">
                <a:tc>
                  <a:txBody>
                    <a:bodyPr/>
                    <a:lstStyle/>
                    <a:p>
                      <a:pPr algn="ctr" fontAlgn="t"/>
                      <a:r>
                        <a:rPr lang="en-MY" sz="900" b="0" i="0" u="none" strike="noStrike">
                          <a:solidFill>
                            <a:srgbClr val="000000"/>
                          </a:solidFill>
                          <a:latin typeface="+mn-lt"/>
                        </a:rPr>
                        <a:t>32</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dirty="0" err="1">
                          <a:solidFill>
                            <a:srgbClr val="000000"/>
                          </a:solidFill>
                          <a:latin typeface="+mn-lt"/>
                        </a:rPr>
                        <a:t>Pembantu</a:t>
                      </a:r>
                      <a:r>
                        <a:rPr lang="en-MY" sz="900" b="0" i="0" u="none" strike="noStrike" dirty="0">
                          <a:solidFill>
                            <a:srgbClr val="000000"/>
                          </a:solidFill>
                          <a:latin typeface="+mn-lt"/>
                        </a:rPr>
                        <a:t> </a:t>
                      </a:r>
                      <a:r>
                        <a:rPr lang="en-MY" sz="900" b="0" i="0" u="none" strike="noStrike" dirty="0" err="1">
                          <a:solidFill>
                            <a:srgbClr val="000000"/>
                          </a:solidFill>
                          <a:latin typeface="+mn-lt"/>
                        </a:rPr>
                        <a:t>Pertahanan</a:t>
                      </a:r>
                      <a:r>
                        <a:rPr lang="en-MY" sz="900" b="0" i="0" u="none" strike="noStrike" dirty="0">
                          <a:solidFill>
                            <a:srgbClr val="000000"/>
                          </a:solidFill>
                          <a:latin typeface="+mn-lt"/>
                        </a:rPr>
                        <a:t> </a:t>
                      </a:r>
                      <a:r>
                        <a:rPr lang="en-MY" sz="900" b="0" i="0" u="none" strike="noStrike" dirty="0" err="1">
                          <a:solidFill>
                            <a:srgbClr val="000000"/>
                          </a:solidFill>
                          <a:latin typeface="+mn-lt"/>
                        </a:rPr>
                        <a:t>Awam</a:t>
                      </a:r>
                      <a:endParaRPr lang="en-MY" sz="900" b="0" i="0" u="none" strike="noStrike" dirty="0">
                        <a:solidFill>
                          <a:srgbClr val="000000"/>
                        </a:solidFill>
                        <a:latin typeface="+mn-lt"/>
                      </a:endParaRP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KP19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02">
                <a:tc>
                  <a:txBody>
                    <a:bodyPr/>
                    <a:lstStyle/>
                    <a:p>
                      <a:pPr algn="ctr" fontAlgn="t"/>
                      <a:r>
                        <a:rPr lang="en-MY" sz="900" b="0" i="0" u="none" strike="noStrike">
                          <a:solidFill>
                            <a:srgbClr val="000000"/>
                          </a:solidFill>
                          <a:latin typeface="+mn-lt"/>
                        </a:rPr>
                        <a:t>33</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dirty="0" err="1">
                          <a:solidFill>
                            <a:srgbClr val="000000"/>
                          </a:solidFill>
                          <a:latin typeface="+mn-lt"/>
                        </a:rPr>
                        <a:t>Pembantu</a:t>
                      </a:r>
                      <a:r>
                        <a:rPr lang="en-MY" sz="900" b="0" i="0" u="none" strike="noStrike" dirty="0">
                          <a:solidFill>
                            <a:srgbClr val="000000"/>
                          </a:solidFill>
                          <a:latin typeface="+mn-lt"/>
                        </a:rPr>
                        <a:t> </a:t>
                      </a:r>
                      <a:r>
                        <a:rPr lang="en-MY" sz="900" b="0" i="0" u="none" strike="noStrike" dirty="0" err="1">
                          <a:solidFill>
                            <a:srgbClr val="000000"/>
                          </a:solidFill>
                          <a:latin typeface="+mn-lt"/>
                        </a:rPr>
                        <a:t>Pendaftaran</a:t>
                      </a:r>
                      <a:endParaRPr lang="en-MY" sz="900" b="0" i="0" u="none" strike="noStrike" dirty="0">
                        <a:solidFill>
                          <a:srgbClr val="000000"/>
                        </a:solidFill>
                        <a:latin typeface="+mn-lt"/>
                      </a:endParaRP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KP19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02">
                <a:tc>
                  <a:txBody>
                    <a:bodyPr/>
                    <a:lstStyle/>
                    <a:p>
                      <a:pPr algn="ctr" fontAlgn="t"/>
                      <a:r>
                        <a:rPr lang="en-MY" sz="900" b="0" i="0" u="none" strike="noStrike">
                          <a:solidFill>
                            <a:srgbClr val="000000"/>
                          </a:solidFill>
                          <a:latin typeface="+mn-lt"/>
                        </a:rPr>
                        <a:t>34</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dirty="0" err="1">
                          <a:solidFill>
                            <a:srgbClr val="000000"/>
                          </a:solidFill>
                          <a:latin typeface="+mn-lt"/>
                        </a:rPr>
                        <a:t>Pegawai</a:t>
                      </a:r>
                      <a:r>
                        <a:rPr lang="en-MY" sz="900" b="0" i="0" u="none" strike="noStrike" dirty="0">
                          <a:solidFill>
                            <a:srgbClr val="000000"/>
                          </a:solidFill>
                          <a:latin typeface="+mn-lt"/>
                        </a:rPr>
                        <a:t> </a:t>
                      </a:r>
                      <a:r>
                        <a:rPr lang="en-MY" sz="900" b="0" i="0" u="none" strike="noStrike" dirty="0" err="1">
                          <a:solidFill>
                            <a:srgbClr val="000000"/>
                          </a:solidFill>
                          <a:latin typeface="+mn-lt"/>
                        </a:rPr>
                        <a:t>Imigresen</a:t>
                      </a:r>
                      <a:endParaRPr lang="en-MY" sz="900" b="0" i="0" u="none" strike="noStrike" dirty="0">
                        <a:solidFill>
                          <a:srgbClr val="000000"/>
                        </a:solidFill>
                        <a:latin typeface="+mn-lt"/>
                      </a:endParaRP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KP19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02">
                <a:tc>
                  <a:txBody>
                    <a:bodyPr/>
                    <a:lstStyle/>
                    <a:p>
                      <a:pPr algn="ctr" fontAlgn="t"/>
                      <a:r>
                        <a:rPr lang="en-MY" sz="900" b="0" i="0" u="none" strike="noStrike">
                          <a:solidFill>
                            <a:srgbClr val="000000"/>
                          </a:solidFill>
                          <a:latin typeface="+mn-lt"/>
                        </a:rPr>
                        <a:t>35</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dirty="0" err="1">
                          <a:solidFill>
                            <a:srgbClr val="000000"/>
                          </a:solidFill>
                          <a:latin typeface="+mn-lt"/>
                        </a:rPr>
                        <a:t>Pegawai</a:t>
                      </a:r>
                      <a:r>
                        <a:rPr lang="en-MY" sz="900" b="0" i="0" u="none" strike="noStrike" dirty="0">
                          <a:solidFill>
                            <a:srgbClr val="000000"/>
                          </a:solidFill>
                          <a:latin typeface="+mn-lt"/>
                        </a:rPr>
                        <a:t> </a:t>
                      </a:r>
                      <a:r>
                        <a:rPr lang="en-MY" sz="900" b="0" i="0" u="none" strike="noStrike" dirty="0" err="1">
                          <a:solidFill>
                            <a:srgbClr val="000000"/>
                          </a:solidFill>
                          <a:latin typeface="+mn-lt"/>
                        </a:rPr>
                        <a:t>Penjara</a:t>
                      </a:r>
                      <a:endParaRPr lang="en-MY" sz="900" b="0" i="0" u="none" strike="noStrike" dirty="0">
                        <a:solidFill>
                          <a:srgbClr val="000000"/>
                        </a:solidFill>
                        <a:latin typeface="+mn-lt"/>
                      </a:endParaRP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KA19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02">
                <a:tc>
                  <a:txBody>
                    <a:bodyPr/>
                    <a:lstStyle/>
                    <a:p>
                      <a:pPr algn="ctr" fontAlgn="t"/>
                      <a:r>
                        <a:rPr lang="en-MY" sz="900" b="0" i="0" u="none" strike="noStrike">
                          <a:solidFill>
                            <a:srgbClr val="000000"/>
                          </a:solidFill>
                          <a:latin typeface="+mn-lt"/>
                        </a:rPr>
                        <a:t>36</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dirty="0" err="1">
                          <a:solidFill>
                            <a:srgbClr val="000000"/>
                          </a:solidFill>
                          <a:latin typeface="+mn-lt"/>
                        </a:rPr>
                        <a:t>Pembantu</a:t>
                      </a:r>
                      <a:r>
                        <a:rPr lang="en-MY" sz="900" b="0" i="0" u="none" strike="noStrike" dirty="0">
                          <a:solidFill>
                            <a:srgbClr val="000000"/>
                          </a:solidFill>
                          <a:latin typeface="+mn-lt"/>
                        </a:rPr>
                        <a:t> </a:t>
                      </a:r>
                      <a:r>
                        <a:rPr lang="en-MY" sz="900" b="0" i="0" u="none" strike="noStrike" dirty="0" err="1">
                          <a:solidFill>
                            <a:srgbClr val="000000"/>
                          </a:solidFill>
                          <a:latin typeface="+mn-lt"/>
                        </a:rPr>
                        <a:t>Tadbir</a:t>
                      </a:r>
                      <a:r>
                        <a:rPr lang="en-MY" sz="900" b="0" i="0" u="none" strike="noStrike" dirty="0">
                          <a:solidFill>
                            <a:srgbClr val="000000"/>
                          </a:solidFill>
                          <a:latin typeface="+mn-lt"/>
                        </a:rPr>
                        <a:t> (</a:t>
                      </a:r>
                      <a:r>
                        <a:rPr lang="en-MY" sz="900" b="0" i="0" u="none" strike="noStrike" dirty="0" err="1">
                          <a:solidFill>
                            <a:srgbClr val="000000"/>
                          </a:solidFill>
                          <a:latin typeface="+mn-lt"/>
                        </a:rPr>
                        <a:t>Undang-undang</a:t>
                      </a:r>
                      <a:r>
                        <a:rPr lang="en-MY" sz="900" b="0" i="0" u="none" strike="noStrike" dirty="0">
                          <a:solidFill>
                            <a:srgbClr val="000000"/>
                          </a:solidFill>
                          <a:latin typeface="+mn-lt"/>
                        </a:rPr>
                        <a:t>)</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L19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02">
                <a:tc>
                  <a:txBody>
                    <a:bodyPr/>
                    <a:lstStyle/>
                    <a:p>
                      <a:pPr algn="ctr" fontAlgn="t"/>
                      <a:r>
                        <a:rPr lang="en-MY" sz="900" b="0" i="0" u="none" strike="noStrike">
                          <a:solidFill>
                            <a:srgbClr val="000000"/>
                          </a:solidFill>
                          <a:latin typeface="+mn-lt"/>
                        </a:rPr>
                        <a:t>37</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dirty="0" err="1">
                          <a:solidFill>
                            <a:srgbClr val="000000"/>
                          </a:solidFill>
                          <a:latin typeface="+mn-lt"/>
                        </a:rPr>
                        <a:t>Pembantu</a:t>
                      </a:r>
                      <a:r>
                        <a:rPr lang="en-MY" sz="900" b="0" i="0" u="none" strike="noStrike" dirty="0">
                          <a:solidFill>
                            <a:srgbClr val="000000"/>
                          </a:solidFill>
                          <a:latin typeface="+mn-lt"/>
                        </a:rPr>
                        <a:t> </a:t>
                      </a:r>
                      <a:r>
                        <a:rPr lang="en-MY" sz="900" b="0" i="0" u="none" strike="noStrike" dirty="0" err="1">
                          <a:solidFill>
                            <a:srgbClr val="000000"/>
                          </a:solidFill>
                          <a:latin typeface="+mn-lt"/>
                        </a:rPr>
                        <a:t>Syariah</a:t>
                      </a:r>
                      <a:endParaRPr lang="en-MY" sz="900" b="0" i="0" u="none" strike="noStrike" dirty="0">
                        <a:solidFill>
                          <a:srgbClr val="000000"/>
                        </a:solidFill>
                        <a:latin typeface="+mn-lt"/>
                      </a:endParaRP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LS19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02">
                <a:tc>
                  <a:txBody>
                    <a:bodyPr/>
                    <a:lstStyle/>
                    <a:p>
                      <a:pPr algn="ctr" fontAlgn="t"/>
                      <a:r>
                        <a:rPr lang="en-MY" sz="900" b="0" i="0" u="none" strike="noStrike">
                          <a:solidFill>
                            <a:srgbClr val="000000"/>
                          </a:solidFill>
                          <a:latin typeface="+mn-lt"/>
                        </a:rPr>
                        <a:t>38</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dirty="0" err="1">
                          <a:solidFill>
                            <a:srgbClr val="000000"/>
                          </a:solidFill>
                          <a:latin typeface="+mn-lt"/>
                        </a:rPr>
                        <a:t>Jurubahasa</a:t>
                      </a:r>
                      <a:endParaRPr lang="en-MY" sz="900" b="0" i="0" u="none" strike="noStrike" dirty="0">
                        <a:solidFill>
                          <a:srgbClr val="000000"/>
                        </a:solidFill>
                        <a:latin typeface="+mn-lt"/>
                      </a:endParaRP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L19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02">
                <a:tc>
                  <a:txBody>
                    <a:bodyPr/>
                    <a:lstStyle/>
                    <a:p>
                      <a:pPr algn="ctr" fontAlgn="t"/>
                      <a:r>
                        <a:rPr lang="en-MY" sz="900" b="0" i="0" u="none" strike="noStrike">
                          <a:solidFill>
                            <a:srgbClr val="000000"/>
                          </a:solidFill>
                          <a:latin typeface="+mn-lt"/>
                        </a:rPr>
                        <a:t>39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dirty="0" err="1">
                          <a:solidFill>
                            <a:srgbClr val="000000"/>
                          </a:solidFill>
                          <a:latin typeface="+mn-lt"/>
                        </a:rPr>
                        <a:t>Pembantu</a:t>
                      </a:r>
                      <a:r>
                        <a:rPr lang="en-MY" sz="900" b="0" i="0" u="none" strike="noStrike" dirty="0">
                          <a:solidFill>
                            <a:srgbClr val="000000"/>
                          </a:solidFill>
                          <a:latin typeface="+mn-lt"/>
                        </a:rPr>
                        <a:t> </a:t>
                      </a:r>
                      <a:r>
                        <a:rPr lang="en-MY" sz="900" b="0" i="0" u="none" strike="noStrike" dirty="0" err="1">
                          <a:solidFill>
                            <a:srgbClr val="000000"/>
                          </a:solidFill>
                          <a:latin typeface="+mn-lt"/>
                        </a:rPr>
                        <a:t>Tadbir</a:t>
                      </a:r>
                      <a:r>
                        <a:rPr lang="en-MY" sz="900" b="0" i="0" u="none" strike="noStrike" dirty="0">
                          <a:solidFill>
                            <a:srgbClr val="000000"/>
                          </a:solidFill>
                          <a:latin typeface="+mn-lt"/>
                        </a:rPr>
                        <a:t> (</a:t>
                      </a:r>
                      <a:r>
                        <a:rPr lang="en-MY" sz="900" b="0" i="0" u="none" strike="noStrike" dirty="0" err="1">
                          <a:solidFill>
                            <a:srgbClr val="000000"/>
                          </a:solidFill>
                          <a:latin typeface="+mn-lt"/>
                        </a:rPr>
                        <a:t>Perkeranian</a:t>
                      </a:r>
                      <a:r>
                        <a:rPr lang="en-MY" sz="900" b="0" i="0" u="none" strike="noStrike" dirty="0">
                          <a:solidFill>
                            <a:srgbClr val="000000"/>
                          </a:solidFill>
                          <a:latin typeface="+mn-lt"/>
                        </a:rPr>
                        <a:t>/</a:t>
                      </a:r>
                      <a:r>
                        <a:rPr lang="en-MY" sz="900" b="0" i="0" u="none" strike="noStrike" dirty="0" err="1">
                          <a:solidFill>
                            <a:srgbClr val="000000"/>
                          </a:solidFill>
                          <a:latin typeface="+mn-lt"/>
                        </a:rPr>
                        <a:t>Operasi</a:t>
                      </a:r>
                      <a:r>
                        <a:rPr lang="en-MY" sz="900" b="0" i="0" u="none" strike="noStrike" dirty="0">
                          <a:solidFill>
                            <a:srgbClr val="000000"/>
                          </a:solidFill>
                          <a:latin typeface="+mn-lt"/>
                        </a:rPr>
                        <a:t>)</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N19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02">
                <a:tc>
                  <a:txBody>
                    <a:bodyPr/>
                    <a:lstStyle/>
                    <a:p>
                      <a:pPr algn="ctr" fontAlgn="t"/>
                      <a:r>
                        <a:rPr lang="en-MY" sz="900" b="0" i="0" u="none" strike="noStrike">
                          <a:solidFill>
                            <a:srgbClr val="000000"/>
                          </a:solidFill>
                          <a:latin typeface="+mn-lt"/>
                        </a:rPr>
                        <a:t>40</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dirty="0" err="1">
                          <a:solidFill>
                            <a:srgbClr val="000000"/>
                          </a:solidFill>
                          <a:latin typeface="+mn-lt"/>
                        </a:rPr>
                        <a:t>Pembantu</a:t>
                      </a:r>
                      <a:r>
                        <a:rPr lang="en-MY" sz="900" b="0" i="0" u="none" strike="noStrike" dirty="0">
                          <a:solidFill>
                            <a:srgbClr val="000000"/>
                          </a:solidFill>
                          <a:latin typeface="+mn-lt"/>
                        </a:rPr>
                        <a:t> </a:t>
                      </a:r>
                      <a:r>
                        <a:rPr lang="en-MY" sz="900" b="0" i="0" u="none" strike="noStrike" dirty="0" err="1">
                          <a:solidFill>
                            <a:srgbClr val="000000"/>
                          </a:solidFill>
                          <a:latin typeface="+mn-lt"/>
                        </a:rPr>
                        <a:t>Penguat</a:t>
                      </a:r>
                      <a:r>
                        <a:rPr lang="en-MY" sz="900" b="0" i="0" u="none" strike="noStrike" dirty="0">
                          <a:solidFill>
                            <a:srgbClr val="000000"/>
                          </a:solidFill>
                          <a:latin typeface="+mn-lt"/>
                        </a:rPr>
                        <a:t> </a:t>
                      </a:r>
                      <a:r>
                        <a:rPr lang="en-MY" sz="900" b="0" i="0" u="none" strike="noStrike" dirty="0" err="1">
                          <a:solidFill>
                            <a:srgbClr val="000000"/>
                          </a:solidFill>
                          <a:latin typeface="+mn-lt"/>
                        </a:rPr>
                        <a:t>Kuasa</a:t>
                      </a:r>
                      <a:endParaRPr lang="en-MY" sz="900" b="0" i="0" u="none" strike="noStrike" dirty="0">
                        <a:solidFill>
                          <a:srgbClr val="000000"/>
                        </a:solidFill>
                        <a:latin typeface="+mn-lt"/>
                      </a:endParaRP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KP19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02">
                <a:tc>
                  <a:txBody>
                    <a:bodyPr/>
                    <a:lstStyle/>
                    <a:p>
                      <a:pPr algn="ctr" fontAlgn="t"/>
                      <a:r>
                        <a:rPr lang="en-MY" sz="900" b="0" i="0" u="none" strike="noStrike">
                          <a:solidFill>
                            <a:srgbClr val="000000"/>
                          </a:solidFill>
                          <a:latin typeface="+mn-lt"/>
                        </a:rPr>
                        <a:t>41</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dirty="0" err="1">
                          <a:solidFill>
                            <a:srgbClr val="000000"/>
                          </a:solidFill>
                          <a:latin typeface="+mn-lt"/>
                        </a:rPr>
                        <a:t>Pembantu</a:t>
                      </a:r>
                      <a:r>
                        <a:rPr lang="en-MY" sz="900" b="0" i="0" u="none" strike="noStrike" dirty="0">
                          <a:solidFill>
                            <a:srgbClr val="000000"/>
                          </a:solidFill>
                          <a:latin typeface="+mn-lt"/>
                        </a:rPr>
                        <a:t> </a:t>
                      </a:r>
                      <a:r>
                        <a:rPr lang="en-MY" sz="900" b="0" i="0" u="none" strike="noStrike" dirty="0" err="1">
                          <a:solidFill>
                            <a:srgbClr val="000000"/>
                          </a:solidFill>
                          <a:latin typeface="+mn-lt"/>
                        </a:rPr>
                        <a:t>Penerbitan</a:t>
                      </a:r>
                      <a:endParaRPr lang="en-MY" sz="900" b="0" i="0" u="none" strike="noStrike" dirty="0">
                        <a:solidFill>
                          <a:srgbClr val="000000"/>
                        </a:solidFill>
                        <a:latin typeface="+mn-lt"/>
                      </a:endParaRP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N19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02">
                <a:tc>
                  <a:txBody>
                    <a:bodyPr/>
                    <a:lstStyle/>
                    <a:p>
                      <a:pPr algn="ctr" fontAlgn="t"/>
                      <a:r>
                        <a:rPr lang="en-MY" sz="900" b="0" i="0" u="none" strike="noStrike">
                          <a:solidFill>
                            <a:srgbClr val="000000"/>
                          </a:solidFill>
                          <a:latin typeface="+mn-lt"/>
                        </a:rPr>
                        <a:t>42</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dirty="0" err="1">
                          <a:solidFill>
                            <a:srgbClr val="000000"/>
                          </a:solidFill>
                          <a:latin typeface="+mn-lt"/>
                        </a:rPr>
                        <a:t>Pemeriksa</a:t>
                      </a:r>
                      <a:r>
                        <a:rPr lang="en-MY" sz="900" b="0" i="0" u="none" strike="noStrike" dirty="0">
                          <a:solidFill>
                            <a:srgbClr val="000000"/>
                          </a:solidFill>
                          <a:latin typeface="+mn-lt"/>
                        </a:rPr>
                        <a:t> Cap </a:t>
                      </a:r>
                      <a:r>
                        <a:rPr lang="en-MY" sz="900" b="0" i="0" u="none" strike="noStrike" dirty="0" err="1">
                          <a:solidFill>
                            <a:srgbClr val="000000"/>
                          </a:solidFill>
                          <a:latin typeface="+mn-lt"/>
                        </a:rPr>
                        <a:t>Jari</a:t>
                      </a:r>
                      <a:endParaRPr lang="en-MY" sz="900" b="0" i="0" u="none" strike="noStrike" dirty="0">
                        <a:solidFill>
                          <a:srgbClr val="000000"/>
                        </a:solidFill>
                        <a:latin typeface="+mn-lt"/>
                      </a:endParaRP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N19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02">
                <a:tc>
                  <a:txBody>
                    <a:bodyPr/>
                    <a:lstStyle/>
                    <a:p>
                      <a:pPr algn="ctr" fontAlgn="t"/>
                      <a:r>
                        <a:rPr lang="en-MY" sz="900" b="0" i="0" u="none" strike="noStrike">
                          <a:solidFill>
                            <a:srgbClr val="000000"/>
                          </a:solidFill>
                          <a:latin typeface="+mn-lt"/>
                        </a:rPr>
                        <a:t>43</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dirty="0" err="1">
                          <a:solidFill>
                            <a:srgbClr val="000000"/>
                          </a:solidFill>
                          <a:latin typeface="+mn-lt"/>
                        </a:rPr>
                        <a:t>Pegawai</a:t>
                      </a:r>
                      <a:r>
                        <a:rPr lang="en-MY" sz="900" b="0" i="0" u="none" strike="noStrike" dirty="0">
                          <a:solidFill>
                            <a:srgbClr val="000000"/>
                          </a:solidFill>
                          <a:latin typeface="+mn-lt"/>
                        </a:rPr>
                        <a:t> </a:t>
                      </a:r>
                      <a:r>
                        <a:rPr lang="en-MY" sz="900" b="0" i="0" u="none" strike="noStrike" dirty="0" err="1">
                          <a:solidFill>
                            <a:srgbClr val="000000"/>
                          </a:solidFill>
                          <a:latin typeface="+mn-lt"/>
                        </a:rPr>
                        <a:t>Khidmat</a:t>
                      </a:r>
                      <a:r>
                        <a:rPr lang="en-MY" sz="900" b="0" i="0" u="none" strike="noStrike" dirty="0">
                          <a:solidFill>
                            <a:srgbClr val="000000"/>
                          </a:solidFill>
                          <a:latin typeface="+mn-lt"/>
                        </a:rPr>
                        <a:t> </a:t>
                      </a:r>
                      <a:r>
                        <a:rPr lang="en-MY" sz="900" b="0" i="0" u="none" strike="noStrike" dirty="0" err="1">
                          <a:solidFill>
                            <a:srgbClr val="000000"/>
                          </a:solidFill>
                          <a:latin typeface="+mn-lt"/>
                        </a:rPr>
                        <a:t>Pelanggan</a:t>
                      </a:r>
                      <a:endParaRPr lang="en-MY" sz="900" b="0" i="0" u="none" strike="noStrike" dirty="0">
                        <a:solidFill>
                          <a:srgbClr val="000000"/>
                        </a:solidFill>
                        <a:latin typeface="+mn-lt"/>
                      </a:endParaRP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N19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02">
                <a:tc>
                  <a:txBody>
                    <a:bodyPr/>
                    <a:lstStyle/>
                    <a:p>
                      <a:pPr algn="ctr" fontAlgn="t"/>
                      <a:r>
                        <a:rPr lang="en-MY" sz="900" b="0" i="0" u="none" strike="noStrike">
                          <a:solidFill>
                            <a:srgbClr val="000000"/>
                          </a:solidFill>
                          <a:latin typeface="+mn-lt"/>
                        </a:rPr>
                        <a:t>44</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dirty="0" err="1">
                          <a:solidFill>
                            <a:srgbClr val="000000"/>
                          </a:solidFill>
                          <a:latin typeface="+mn-lt"/>
                        </a:rPr>
                        <a:t>Pembantu</a:t>
                      </a:r>
                      <a:r>
                        <a:rPr lang="en-MY" sz="900" b="0" i="0" u="none" strike="noStrike" dirty="0">
                          <a:solidFill>
                            <a:srgbClr val="000000"/>
                          </a:solidFill>
                          <a:latin typeface="+mn-lt"/>
                        </a:rPr>
                        <a:t> </a:t>
                      </a:r>
                      <a:r>
                        <a:rPr lang="en-MY" sz="900" b="0" i="0" u="none" strike="noStrike" dirty="0" err="1">
                          <a:solidFill>
                            <a:srgbClr val="000000"/>
                          </a:solidFill>
                          <a:latin typeface="+mn-lt"/>
                        </a:rPr>
                        <a:t>Setiausaha</a:t>
                      </a:r>
                      <a:r>
                        <a:rPr lang="en-MY" sz="900" b="0" i="0" u="none" strike="noStrike" dirty="0">
                          <a:solidFill>
                            <a:srgbClr val="000000"/>
                          </a:solidFill>
                          <a:latin typeface="+mn-lt"/>
                        </a:rPr>
                        <a:t> </a:t>
                      </a:r>
                      <a:r>
                        <a:rPr lang="en-MY" sz="900" b="0" i="0" u="none" strike="noStrike" dirty="0" err="1">
                          <a:solidFill>
                            <a:srgbClr val="000000"/>
                          </a:solidFill>
                          <a:latin typeface="+mn-lt"/>
                        </a:rPr>
                        <a:t>Pejabat</a:t>
                      </a:r>
                      <a:r>
                        <a:rPr lang="en-MY" sz="900" b="0" i="0" u="none" strike="noStrike" dirty="0">
                          <a:solidFill>
                            <a:srgbClr val="000000"/>
                          </a:solidFill>
                          <a:latin typeface="+mn-lt"/>
                        </a:rPr>
                        <a:t>/</a:t>
                      </a:r>
                      <a:r>
                        <a:rPr lang="en-MY" sz="900" b="0" i="0" u="none" strike="noStrike" dirty="0" err="1">
                          <a:solidFill>
                            <a:srgbClr val="000000"/>
                          </a:solidFill>
                          <a:latin typeface="+mn-lt"/>
                        </a:rPr>
                        <a:t>Setiausaha</a:t>
                      </a:r>
                      <a:r>
                        <a:rPr lang="en-MY" sz="900" b="0" i="0" u="none" strike="noStrike" dirty="0">
                          <a:solidFill>
                            <a:srgbClr val="000000"/>
                          </a:solidFill>
                          <a:latin typeface="+mn-lt"/>
                        </a:rPr>
                        <a:t> </a:t>
                      </a:r>
                      <a:r>
                        <a:rPr lang="en-MY" sz="900" b="0" i="0" u="none" strike="noStrike" dirty="0" err="1">
                          <a:solidFill>
                            <a:srgbClr val="000000"/>
                          </a:solidFill>
                          <a:latin typeface="+mn-lt"/>
                        </a:rPr>
                        <a:t>Pejabat</a:t>
                      </a:r>
                      <a:endParaRPr lang="en-MY" sz="900" b="0" i="0" u="none" strike="noStrike" dirty="0">
                        <a:solidFill>
                          <a:srgbClr val="000000"/>
                        </a:solidFill>
                        <a:latin typeface="+mn-lt"/>
                      </a:endParaRP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N19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02">
                <a:tc>
                  <a:txBody>
                    <a:bodyPr/>
                    <a:lstStyle/>
                    <a:p>
                      <a:pPr algn="ctr" fontAlgn="t"/>
                      <a:r>
                        <a:rPr lang="en-MY" sz="900" b="0" i="0" u="none" strike="noStrike">
                          <a:solidFill>
                            <a:srgbClr val="000000"/>
                          </a:solidFill>
                          <a:latin typeface="+mn-lt"/>
                        </a:rPr>
                        <a:t>45</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dirty="0" err="1">
                          <a:solidFill>
                            <a:srgbClr val="000000"/>
                          </a:solidFill>
                          <a:latin typeface="+mn-lt"/>
                        </a:rPr>
                        <a:t>Pembantu</a:t>
                      </a:r>
                      <a:r>
                        <a:rPr lang="en-MY" sz="900" b="0" i="0" u="none" strike="noStrike" dirty="0">
                          <a:solidFill>
                            <a:srgbClr val="000000"/>
                          </a:solidFill>
                          <a:latin typeface="+mn-lt"/>
                        </a:rPr>
                        <a:t> </a:t>
                      </a:r>
                      <a:r>
                        <a:rPr lang="en-MY" sz="900" b="0" i="0" u="none" strike="noStrike" dirty="0" err="1">
                          <a:solidFill>
                            <a:srgbClr val="000000"/>
                          </a:solidFill>
                          <a:latin typeface="+mn-lt"/>
                        </a:rPr>
                        <a:t>Pentadbir</a:t>
                      </a:r>
                      <a:r>
                        <a:rPr lang="en-MY" sz="900" b="0" i="0" u="none" strike="noStrike" dirty="0">
                          <a:solidFill>
                            <a:srgbClr val="000000"/>
                          </a:solidFill>
                          <a:latin typeface="+mn-lt"/>
                        </a:rPr>
                        <a:t> Tanah/</a:t>
                      </a:r>
                      <a:r>
                        <a:rPr lang="en-MY" sz="900" b="0" i="0" u="none" strike="noStrike" dirty="0" err="1">
                          <a:solidFill>
                            <a:srgbClr val="000000"/>
                          </a:solidFill>
                          <a:latin typeface="+mn-lt"/>
                        </a:rPr>
                        <a:t>Penolong</a:t>
                      </a:r>
                      <a:r>
                        <a:rPr lang="en-MY" sz="900" b="0" i="0" u="none" strike="noStrike" dirty="0">
                          <a:solidFill>
                            <a:srgbClr val="000000"/>
                          </a:solidFill>
                          <a:latin typeface="+mn-lt"/>
                        </a:rPr>
                        <a:t> </a:t>
                      </a:r>
                      <a:r>
                        <a:rPr lang="en-MY" sz="900" b="0" i="0" u="none" strike="noStrike" dirty="0" err="1">
                          <a:solidFill>
                            <a:srgbClr val="000000"/>
                          </a:solidFill>
                          <a:latin typeface="+mn-lt"/>
                        </a:rPr>
                        <a:t>Pentadbir</a:t>
                      </a:r>
                      <a:r>
                        <a:rPr lang="en-MY" sz="900" b="0" i="0" u="none" strike="noStrike" dirty="0">
                          <a:solidFill>
                            <a:srgbClr val="000000"/>
                          </a:solidFill>
                          <a:latin typeface="+mn-lt"/>
                        </a:rPr>
                        <a:t> Tanah</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NT19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02">
                <a:tc>
                  <a:txBody>
                    <a:bodyPr/>
                    <a:lstStyle/>
                    <a:p>
                      <a:pPr algn="ctr" fontAlgn="t"/>
                      <a:r>
                        <a:rPr lang="en-MY" sz="900" b="0" i="0" u="none" strike="noStrike">
                          <a:solidFill>
                            <a:srgbClr val="000000"/>
                          </a:solidFill>
                          <a:latin typeface="+mn-lt"/>
                        </a:rPr>
                        <a:t>46</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dirty="0" err="1">
                          <a:solidFill>
                            <a:srgbClr val="000000"/>
                          </a:solidFill>
                          <a:latin typeface="+mn-lt"/>
                        </a:rPr>
                        <a:t>Penyelia</a:t>
                      </a:r>
                      <a:r>
                        <a:rPr lang="en-MY" sz="900" b="0" i="0" u="none" strike="noStrike" dirty="0">
                          <a:solidFill>
                            <a:srgbClr val="000000"/>
                          </a:solidFill>
                          <a:latin typeface="+mn-lt"/>
                        </a:rPr>
                        <a:t> </a:t>
                      </a:r>
                      <a:r>
                        <a:rPr lang="en-MY" sz="900" b="0" i="0" u="none" strike="noStrike" dirty="0" err="1">
                          <a:solidFill>
                            <a:srgbClr val="000000"/>
                          </a:solidFill>
                          <a:latin typeface="+mn-lt"/>
                        </a:rPr>
                        <a:t>Asrama</a:t>
                      </a:r>
                      <a:endParaRPr lang="en-MY" sz="900" b="0" i="0" u="none" strike="noStrike" dirty="0">
                        <a:solidFill>
                          <a:srgbClr val="000000"/>
                        </a:solidFill>
                        <a:latin typeface="+mn-lt"/>
                      </a:endParaRP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N19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02">
                <a:tc>
                  <a:txBody>
                    <a:bodyPr/>
                    <a:lstStyle/>
                    <a:p>
                      <a:pPr algn="ctr" fontAlgn="t"/>
                      <a:r>
                        <a:rPr lang="en-MY" sz="900" b="0" i="0" u="none" strike="noStrike">
                          <a:solidFill>
                            <a:srgbClr val="000000"/>
                          </a:solidFill>
                          <a:latin typeface="+mn-lt"/>
                        </a:rPr>
                        <a:t>47</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dirty="0">
                          <a:solidFill>
                            <a:srgbClr val="000000"/>
                          </a:solidFill>
                          <a:latin typeface="+mn-lt"/>
                        </a:rPr>
                        <a:t>Operator </a:t>
                      </a:r>
                      <a:r>
                        <a:rPr lang="en-MY" sz="900" b="0" i="0" u="none" strike="noStrike" dirty="0" err="1">
                          <a:solidFill>
                            <a:srgbClr val="000000"/>
                          </a:solidFill>
                          <a:latin typeface="+mn-lt"/>
                        </a:rPr>
                        <a:t>Wayarles</a:t>
                      </a:r>
                      <a:endParaRPr lang="en-MY" sz="900" b="0" i="0" u="none" strike="noStrike" dirty="0">
                        <a:solidFill>
                          <a:srgbClr val="000000"/>
                        </a:solidFill>
                        <a:latin typeface="+mn-lt"/>
                      </a:endParaRP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N19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02">
                <a:tc>
                  <a:txBody>
                    <a:bodyPr/>
                    <a:lstStyle/>
                    <a:p>
                      <a:pPr algn="ctr" fontAlgn="t"/>
                      <a:r>
                        <a:rPr lang="en-MY" sz="900" b="0" i="0" u="none" strike="noStrike">
                          <a:solidFill>
                            <a:srgbClr val="000000"/>
                          </a:solidFill>
                          <a:latin typeface="+mn-lt"/>
                        </a:rPr>
                        <a:t>48</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dirty="0" err="1">
                          <a:solidFill>
                            <a:srgbClr val="000000"/>
                          </a:solidFill>
                          <a:latin typeface="+mn-lt"/>
                        </a:rPr>
                        <a:t>Pembantu</a:t>
                      </a:r>
                      <a:r>
                        <a:rPr lang="en-MY" sz="900" b="0" i="0" u="none" strike="noStrike" dirty="0">
                          <a:solidFill>
                            <a:srgbClr val="000000"/>
                          </a:solidFill>
                          <a:latin typeface="+mn-lt"/>
                        </a:rPr>
                        <a:t> </a:t>
                      </a:r>
                      <a:r>
                        <a:rPr lang="en-MY" sz="900" b="0" i="0" u="none" strike="noStrike" dirty="0" err="1">
                          <a:solidFill>
                            <a:srgbClr val="000000"/>
                          </a:solidFill>
                          <a:latin typeface="+mn-lt"/>
                        </a:rPr>
                        <a:t>Penyelidik</a:t>
                      </a:r>
                      <a:r>
                        <a:rPr lang="en-MY" sz="900" b="0" i="0" u="none" strike="noStrike" dirty="0">
                          <a:solidFill>
                            <a:srgbClr val="000000"/>
                          </a:solidFill>
                          <a:latin typeface="+mn-lt"/>
                        </a:rPr>
                        <a:t> </a:t>
                      </a:r>
                      <a:r>
                        <a:rPr lang="en-MY" sz="900" b="0" i="0" u="none" strike="noStrike" dirty="0" err="1">
                          <a:solidFill>
                            <a:srgbClr val="000000"/>
                          </a:solidFill>
                          <a:latin typeface="+mn-lt"/>
                        </a:rPr>
                        <a:t>Sosial</a:t>
                      </a:r>
                      <a:endParaRPr lang="en-MY" sz="900" b="0" i="0" u="none" strike="noStrike" dirty="0">
                        <a:solidFill>
                          <a:srgbClr val="000000"/>
                        </a:solidFill>
                        <a:latin typeface="+mn-lt"/>
                      </a:endParaRP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N19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02">
                <a:tc>
                  <a:txBody>
                    <a:bodyPr/>
                    <a:lstStyle/>
                    <a:p>
                      <a:pPr algn="ctr" fontAlgn="t"/>
                      <a:r>
                        <a:rPr lang="en-MY" sz="900" b="0" i="0" u="none" strike="noStrike">
                          <a:solidFill>
                            <a:srgbClr val="000000"/>
                          </a:solidFill>
                          <a:latin typeface="+mn-lt"/>
                        </a:rPr>
                        <a:t>49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dirty="0" err="1">
                          <a:solidFill>
                            <a:srgbClr val="000000"/>
                          </a:solidFill>
                          <a:latin typeface="+mn-lt"/>
                        </a:rPr>
                        <a:t>Pembantu</a:t>
                      </a:r>
                      <a:r>
                        <a:rPr lang="en-MY" sz="900" b="0" i="0" u="none" strike="noStrike" dirty="0">
                          <a:solidFill>
                            <a:srgbClr val="000000"/>
                          </a:solidFill>
                          <a:latin typeface="+mn-lt"/>
                        </a:rPr>
                        <a:t> </a:t>
                      </a:r>
                      <a:r>
                        <a:rPr lang="en-MY" sz="900" b="0" i="0" u="none" strike="noStrike" dirty="0" err="1">
                          <a:solidFill>
                            <a:srgbClr val="000000"/>
                          </a:solidFill>
                          <a:latin typeface="+mn-lt"/>
                        </a:rPr>
                        <a:t>Pengurusan</a:t>
                      </a:r>
                      <a:r>
                        <a:rPr lang="en-MY" sz="900" b="0" i="0" u="none" strike="noStrike" dirty="0">
                          <a:solidFill>
                            <a:srgbClr val="000000"/>
                          </a:solidFill>
                          <a:latin typeface="+mn-lt"/>
                        </a:rPr>
                        <a:t> </a:t>
                      </a:r>
                      <a:r>
                        <a:rPr lang="en-MY" sz="900" b="0" i="0" u="none" strike="noStrike" dirty="0" err="1">
                          <a:solidFill>
                            <a:srgbClr val="000000"/>
                          </a:solidFill>
                          <a:latin typeface="+mn-lt"/>
                        </a:rPr>
                        <a:t>Murid</a:t>
                      </a:r>
                      <a:endParaRPr lang="en-MY" sz="900" b="0" i="0" u="none" strike="noStrike" dirty="0">
                        <a:solidFill>
                          <a:srgbClr val="000000"/>
                        </a:solidFill>
                        <a:latin typeface="+mn-lt"/>
                      </a:endParaRP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N19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02">
                <a:tc>
                  <a:txBody>
                    <a:bodyPr/>
                    <a:lstStyle/>
                    <a:p>
                      <a:pPr algn="ctr" fontAlgn="t"/>
                      <a:r>
                        <a:rPr lang="en-MY" sz="900" b="0" i="0" u="none" strike="noStrike">
                          <a:solidFill>
                            <a:srgbClr val="000000"/>
                          </a:solidFill>
                          <a:latin typeface="+mn-lt"/>
                        </a:rPr>
                        <a:t>50</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dirty="0" err="1">
                          <a:solidFill>
                            <a:srgbClr val="000000"/>
                          </a:solidFill>
                          <a:latin typeface="+mn-lt"/>
                        </a:rPr>
                        <a:t>Pembantu</a:t>
                      </a:r>
                      <a:r>
                        <a:rPr lang="en-MY" sz="900" b="0" i="0" u="none" strike="noStrike" dirty="0">
                          <a:solidFill>
                            <a:srgbClr val="000000"/>
                          </a:solidFill>
                          <a:latin typeface="+mn-lt"/>
                        </a:rPr>
                        <a:t> Hal </a:t>
                      </a:r>
                      <a:r>
                        <a:rPr lang="en-MY" sz="900" b="0" i="0" u="none" strike="noStrike" dirty="0" err="1">
                          <a:solidFill>
                            <a:srgbClr val="000000"/>
                          </a:solidFill>
                          <a:latin typeface="+mn-lt"/>
                        </a:rPr>
                        <a:t>Ehwal</a:t>
                      </a:r>
                      <a:r>
                        <a:rPr lang="en-MY" sz="900" b="0" i="0" u="none" strike="noStrike" dirty="0">
                          <a:solidFill>
                            <a:srgbClr val="000000"/>
                          </a:solidFill>
                          <a:latin typeface="+mn-lt"/>
                        </a:rPr>
                        <a:t> Islam</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S19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dirty="0">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TextBox 1"/>
          <p:cNvSpPr txBox="1"/>
          <p:nvPr/>
        </p:nvSpPr>
        <p:spPr>
          <a:xfrm>
            <a:off x="6248400" y="4705350"/>
            <a:ext cx="2719991" cy="369332"/>
          </a:xfrm>
          <a:prstGeom prst="rect">
            <a:avLst/>
          </a:prstGeom>
          <a:noFill/>
        </p:spPr>
        <p:txBody>
          <a:bodyPr wrap="none" rtlCol="0">
            <a:spAutoFit/>
          </a:bodyPr>
          <a:lstStyle/>
          <a:p>
            <a:r>
              <a:rPr lang="en-US" dirty="0" smtClean="0"/>
              <a:t>Source: DSD, MOHR (2016)</a:t>
            </a:r>
            <a:endParaRPr lang="en-US" dirty="0"/>
          </a:p>
        </p:txBody>
      </p:sp>
    </p:spTree>
    <p:extLst>
      <p:ext uri="{BB962C8B-B14F-4D97-AF65-F5344CB8AC3E}">
        <p14:creationId xmlns:p14="http://schemas.microsoft.com/office/powerpoint/2010/main" val="119995463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1"/>
          <p:cNvSpPr>
            <a:spLocks noGrp="1"/>
          </p:cNvSpPr>
          <p:nvPr>
            <p:ph type="title"/>
          </p:nvPr>
        </p:nvSpPr>
        <p:spPr>
          <a:solidFill>
            <a:schemeClr val="accent1">
              <a:lumMod val="50000"/>
            </a:schemeClr>
          </a:solidFill>
          <a:ln>
            <a:miter lim="800000"/>
            <a:headEnd/>
            <a:tailEnd/>
          </a:ln>
          <a:extLst/>
        </p:spPr>
        <p:txBody>
          <a:bodyPr/>
          <a:lstStyle/>
          <a:p>
            <a:pPr>
              <a:defRPr/>
            </a:pPr>
            <a:r>
              <a:rPr lang="en-MY" sz="2000" b="1" dirty="0" smtClean="0">
                <a:solidFill>
                  <a:schemeClr val="bg1"/>
                </a:solidFill>
                <a:ea typeface="Open Sans" panose="020B0606030504020204" pitchFamily="34" charset="0"/>
                <a:cs typeface="Roboto Light"/>
              </a:rPr>
              <a:t>66 SKIM PERKHIDMATAN MENGGUNAKAN SKM/DKM</a:t>
            </a:r>
            <a:endParaRPr lang="en-US" sz="2000" dirty="0">
              <a:ln w="18415" cmpd="sng">
                <a:solidFill>
                  <a:srgbClr val="FFFFFF"/>
                </a:solidFill>
                <a:prstDash val="solid"/>
              </a:ln>
              <a:solidFill>
                <a:schemeClr val="bg1"/>
              </a:solidFill>
              <a:effectLst>
                <a:outerShdw blurRad="63500" dir="3600000" algn="tl" rotWithShape="0">
                  <a:srgbClr val="000000">
                    <a:alpha val="70000"/>
                  </a:srgbClr>
                </a:outerShdw>
              </a:effectLst>
              <a:ea typeface="+mj-ea"/>
              <a:cs typeface="+mj-cs"/>
            </a:endParaRPr>
          </a:p>
        </p:txBody>
      </p:sp>
      <p:graphicFrame>
        <p:nvGraphicFramePr>
          <p:cNvPr id="24" name="Table 23"/>
          <p:cNvGraphicFramePr>
            <a:graphicFrameLocks noGrp="1"/>
          </p:cNvGraphicFramePr>
          <p:nvPr/>
        </p:nvGraphicFramePr>
        <p:xfrm>
          <a:off x="665164" y="789385"/>
          <a:ext cx="7813675" cy="2359821"/>
        </p:xfrm>
        <a:graphic>
          <a:graphicData uri="http://schemas.openxmlformats.org/drawingml/2006/table">
            <a:tbl>
              <a:tblPr/>
              <a:tblGrid>
                <a:gridCol w="371240"/>
                <a:gridCol w="4472533"/>
                <a:gridCol w="1043001"/>
                <a:gridCol w="1926901"/>
              </a:tblGrid>
              <a:tr h="138813">
                <a:tc>
                  <a:txBody>
                    <a:bodyPr/>
                    <a:lstStyle/>
                    <a:p>
                      <a:pPr algn="ctr" fontAlgn="t"/>
                      <a:r>
                        <a:rPr lang="en-MY" sz="900" b="1" i="0" u="none" strike="noStrike" dirty="0" err="1">
                          <a:solidFill>
                            <a:srgbClr val="000000"/>
                          </a:solidFill>
                          <a:latin typeface="+mn-lt"/>
                        </a:rPr>
                        <a:t>Bil</a:t>
                      </a:r>
                      <a:r>
                        <a:rPr lang="en-MY" sz="900" b="1" i="0" u="none" strike="noStrike" dirty="0">
                          <a:solidFill>
                            <a:srgbClr val="000000"/>
                          </a:solidFill>
                          <a:latin typeface="+mn-lt"/>
                        </a:rPr>
                        <a:t>.</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en-MY" sz="900" b="1" i="0" u="none" strike="noStrike">
                          <a:solidFill>
                            <a:srgbClr val="000000"/>
                          </a:solidFill>
                          <a:latin typeface="+mn-lt"/>
                        </a:rPr>
                        <a:t>Skim Perkhidmatan</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en-MY" sz="900" b="1" i="0" u="none" strike="noStrike">
                          <a:solidFill>
                            <a:srgbClr val="000000"/>
                          </a:solidFill>
                          <a:latin typeface="+mn-lt"/>
                        </a:rPr>
                        <a:t>Gred</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en-MY" sz="900" b="1" i="0" u="none" strike="noStrike">
                          <a:solidFill>
                            <a:srgbClr val="000000"/>
                          </a:solidFill>
                          <a:latin typeface="+mn-lt"/>
                        </a:rPr>
                        <a:t>Sedia Ada/ 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38813">
                <a:tc>
                  <a:txBody>
                    <a:bodyPr/>
                    <a:lstStyle/>
                    <a:p>
                      <a:pPr algn="ctr" fontAlgn="t"/>
                      <a:r>
                        <a:rPr lang="en-MY" sz="900" b="0" i="0" u="none" strike="noStrike" dirty="0">
                          <a:solidFill>
                            <a:srgbClr val="000000"/>
                          </a:solidFill>
                          <a:latin typeface="+mn-lt"/>
                        </a:rPr>
                        <a:t>51</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a:solidFill>
                            <a:srgbClr val="000000"/>
                          </a:solidFill>
                          <a:latin typeface="+mn-lt"/>
                        </a:rPr>
                        <a:t>Pembantu Arkib</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S19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dirty="0">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13">
                <a:tc>
                  <a:txBody>
                    <a:bodyPr/>
                    <a:lstStyle/>
                    <a:p>
                      <a:pPr algn="ctr" fontAlgn="t"/>
                      <a:r>
                        <a:rPr lang="en-MY" sz="900" b="0" i="0" u="none" strike="noStrike">
                          <a:solidFill>
                            <a:srgbClr val="000000"/>
                          </a:solidFill>
                          <a:latin typeface="+mn-lt"/>
                        </a:rPr>
                        <a:t>52</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a:solidFill>
                            <a:srgbClr val="000000"/>
                          </a:solidFill>
                          <a:latin typeface="+mn-lt"/>
                        </a:rPr>
                        <a:t>Pembantu Pemuliharaan</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S19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dirty="0">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13">
                <a:tc>
                  <a:txBody>
                    <a:bodyPr/>
                    <a:lstStyle/>
                    <a:p>
                      <a:pPr algn="ctr" fontAlgn="t"/>
                      <a:r>
                        <a:rPr lang="en-MY" sz="900" b="0" i="0" u="none" strike="noStrike">
                          <a:solidFill>
                            <a:srgbClr val="000000"/>
                          </a:solidFill>
                          <a:latin typeface="+mn-lt"/>
                        </a:rPr>
                        <a:t>53</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a:solidFill>
                            <a:srgbClr val="000000"/>
                          </a:solidFill>
                          <a:latin typeface="+mn-lt"/>
                        </a:rPr>
                        <a:t>Pembantu Muzium</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S19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dirty="0">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13">
                <a:tc>
                  <a:txBody>
                    <a:bodyPr/>
                    <a:lstStyle/>
                    <a:p>
                      <a:pPr algn="ctr" fontAlgn="t"/>
                      <a:r>
                        <a:rPr lang="en-MY" sz="900" b="0" i="0" u="none" strike="noStrike">
                          <a:solidFill>
                            <a:srgbClr val="000000"/>
                          </a:solidFill>
                          <a:latin typeface="+mn-lt"/>
                        </a:rPr>
                        <a:t>54</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a:solidFill>
                            <a:srgbClr val="000000"/>
                          </a:solidFill>
                          <a:latin typeface="+mn-lt"/>
                        </a:rPr>
                        <a:t>Pembantu Pustakawan</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S19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13">
                <a:tc>
                  <a:txBody>
                    <a:bodyPr/>
                    <a:lstStyle/>
                    <a:p>
                      <a:pPr algn="ctr" fontAlgn="t"/>
                      <a:r>
                        <a:rPr lang="en-MY" sz="900" b="0" i="0" u="none" strike="noStrike">
                          <a:solidFill>
                            <a:srgbClr val="000000"/>
                          </a:solidFill>
                          <a:latin typeface="+mn-lt"/>
                        </a:rPr>
                        <a:t>55</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a:solidFill>
                            <a:srgbClr val="000000"/>
                          </a:solidFill>
                          <a:latin typeface="+mn-lt"/>
                        </a:rPr>
                        <a:t>Pembantu Pembangunan  Masyarakat</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S19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dirty="0">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13">
                <a:tc>
                  <a:txBody>
                    <a:bodyPr/>
                    <a:lstStyle/>
                    <a:p>
                      <a:pPr algn="ctr" fontAlgn="t"/>
                      <a:r>
                        <a:rPr lang="en-MY" sz="900" b="0" i="0" u="none" strike="noStrike">
                          <a:solidFill>
                            <a:srgbClr val="000000"/>
                          </a:solidFill>
                          <a:latin typeface="+mn-lt"/>
                        </a:rPr>
                        <a:t>56</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a:solidFill>
                            <a:srgbClr val="000000"/>
                          </a:solidFill>
                          <a:latin typeface="+mn-lt"/>
                        </a:rPr>
                        <a:t>Pembantu Belia dan Sukan</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S19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dirty="0">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13">
                <a:tc>
                  <a:txBody>
                    <a:bodyPr/>
                    <a:lstStyle/>
                    <a:p>
                      <a:pPr algn="ctr" fontAlgn="t"/>
                      <a:r>
                        <a:rPr lang="en-MY" sz="900" b="0" i="0" u="none" strike="noStrike">
                          <a:solidFill>
                            <a:srgbClr val="000000"/>
                          </a:solidFill>
                          <a:latin typeface="+mn-lt"/>
                        </a:rPr>
                        <a:t>57</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a:solidFill>
                            <a:srgbClr val="000000"/>
                          </a:solidFill>
                          <a:latin typeface="+mn-lt"/>
                        </a:rPr>
                        <a:t>Pembantu Perhubungan Perusahaan</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S19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dirty="0">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13">
                <a:tc>
                  <a:txBody>
                    <a:bodyPr/>
                    <a:lstStyle/>
                    <a:p>
                      <a:pPr algn="ctr" fontAlgn="t"/>
                      <a:r>
                        <a:rPr lang="en-MY" sz="900" b="0" i="0" u="none" strike="noStrike">
                          <a:solidFill>
                            <a:srgbClr val="000000"/>
                          </a:solidFill>
                          <a:latin typeface="+mn-lt"/>
                        </a:rPr>
                        <a:t>58</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a:solidFill>
                            <a:srgbClr val="000000"/>
                          </a:solidFill>
                          <a:latin typeface="+mn-lt"/>
                        </a:rPr>
                        <a:t>Pembantu Penerangan</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S19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dirty="0">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13">
                <a:tc>
                  <a:txBody>
                    <a:bodyPr/>
                    <a:lstStyle/>
                    <a:p>
                      <a:pPr algn="ctr" fontAlgn="t"/>
                      <a:r>
                        <a:rPr lang="en-MY" sz="900" b="0" i="0" u="none" strike="noStrike">
                          <a:solidFill>
                            <a:srgbClr val="000000"/>
                          </a:solidFill>
                          <a:latin typeface="+mn-lt"/>
                        </a:rPr>
                        <a:t>59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a:solidFill>
                            <a:srgbClr val="000000"/>
                          </a:solidFill>
                          <a:latin typeface="+mn-lt"/>
                        </a:rPr>
                        <a:t>Pembantu Antidadah</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dirty="0">
                          <a:solidFill>
                            <a:srgbClr val="000000"/>
                          </a:solidFill>
                          <a:latin typeface="+mn-lt"/>
                        </a:rPr>
                        <a:t>S19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13">
                <a:tc>
                  <a:txBody>
                    <a:bodyPr/>
                    <a:lstStyle/>
                    <a:p>
                      <a:pPr algn="ctr" fontAlgn="t"/>
                      <a:r>
                        <a:rPr lang="en-MY" sz="900" b="0" i="0" u="none" strike="noStrike">
                          <a:solidFill>
                            <a:srgbClr val="000000"/>
                          </a:solidFill>
                          <a:latin typeface="+mn-lt"/>
                        </a:rPr>
                        <a:t>60</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a:solidFill>
                            <a:srgbClr val="000000"/>
                          </a:solidFill>
                          <a:latin typeface="+mn-lt"/>
                        </a:rPr>
                        <a:t>Pembantu Kesatria</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S19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dirty="0">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13">
                <a:tc>
                  <a:txBody>
                    <a:bodyPr/>
                    <a:lstStyle/>
                    <a:p>
                      <a:pPr algn="ctr" fontAlgn="t"/>
                      <a:r>
                        <a:rPr lang="en-MY" sz="900" b="0" i="0" u="none" strike="noStrike">
                          <a:solidFill>
                            <a:srgbClr val="000000"/>
                          </a:solidFill>
                          <a:latin typeface="+mn-lt"/>
                        </a:rPr>
                        <a:t>61</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a:solidFill>
                            <a:srgbClr val="000000"/>
                          </a:solidFill>
                          <a:latin typeface="+mn-lt"/>
                        </a:rPr>
                        <a:t>Pembantu Penyelidik</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Q19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13">
                <a:tc>
                  <a:txBody>
                    <a:bodyPr/>
                    <a:lstStyle/>
                    <a:p>
                      <a:pPr algn="ctr" fontAlgn="t"/>
                      <a:r>
                        <a:rPr lang="en-MY" sz="900" b="0" i="0" u="none" strike="noStrike">
                          <a:solidFill>
                            <a:srgbClr val="000000"/>
                          </a:solidFill>
                          <a:latin typeface="+mn-lt"/>
                        </a:rPr>
                        <a:t>62</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a:solidFill>
                            <a:srgbClr val="000000"/>
                          </a:solidFill>
                          <a:latin typeface="+mn-lt"/>
                        </a:rPr>
                        <a:t>Pembantu Akauntan</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W19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dirty="0">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13">
                <a:tc>
                  <a:txBody>
                    <a:bodyPr/>
                    <a:lstStyle/>
                    <a:p>
                      <a:pPr algn="ctr" fontAlgn="t"/>
                      <a:r>
                        <a:rPr lang="en-MY" sz="900" b="0" i="0" u="none" strike="noStrike">
                          <a:solidFill>
                            <a:srgbClr val="000000"/>
                          </a:solidFill>
                          <a:latin typeface="+mn-lt"/>
                        </a:rPr>
                        <a:t>63</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a:solidFill>
                            <a:srgbClr val="000000"/>
                          </a:solidFill>
                          <a:latin typeface="+mn-lt"/>
                        </a:rPr>
                        <a:t>Pembantu Penilaian</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W19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dirty="0">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13">
                <a:tc>
                  <a:txBody>
                    <a:bodyPr/>
                    <a:lstStyle/>
                    <a:p>
                      <a:pPr algn="ctr" fontAlgn="t"/>
                      <a:r>
                        <a:rPr lang="en-MY" sz="900" b="0" i="0" u="none" strike="noStrike">
                          <a:solidFill>
                            <a:srgbClr val="000000"/>
                          </a:solidFill>
                          <a:latin typeface="+mn-lt"/>
                        </a:rPr>
                        <a:t>64</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a:solidFill>
                            <a:srgbClr val="000000"/>
                          </a:solidFill>
                          <a:latin typeface="+mn-lt"/>
                        </a:rPr>
                        <a:t>Pembantu Juruaudit</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W19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dirty="0">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13">
                <a:tc>
                  <a:txBody>
                    <a:bodyPr/>
                    <a:lstStyle/>
                    <a:p>
                      <a:pPr algn="ctr" fontAlgn="t"/>
                      <a:r>
                        <a:rPr lang="en-MY" sz="900" b="0" i="0" u="none" strike="noStrike">
                          <a:solidFill>
                            <a:srgbClr val="000000"/>
                          </a:solidFill>
                          <a:latin typeface="+mn-lt"/>
                        </a:rPr>
                        <a:t>65</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dirty="0" err="1">
                          <a:solidFill>
                            <a:srgbClr val="000000"/>
                          </a:solidFill>
                          <a:latin typeface="+mn-lt"/>
                        </a:rPr>
                        <a:t>Pembantu</a:t>
                      </a:r>
                      <a:r>
                        <a:rPr lang="en-MY" sz="900" b="0" i="0" u="none" strike="noStrike" dirty="0">
                          <a:solidFill>
                            <a:srgbClr val="000000"/>
                          </a:solidFill>
                          <a:latin typeface="+mn-lt"/>
                        </a:rPr>
                        <a:t> </a:t>
                      </a:r>
                      <a:r>
                        <a:rPr lang="en-MY" sz="900" b="0" i="0" u="none" strike="noStrike" dirty="0" err="1">
                          <a:solidFill>
                            <a:srgbClr val="000000"/>
                          </a:solidFill>
                          <a:latin typeface="+mn-lt"/>
                        </a:rPr>
                        <a:t>Tadbir</a:t>
                      </a:r>
                      <a:r>
                        <a:rPr lang="en-MY" sz="900" b="0" i="0" u="none" strike="noStrike" dirty="0">
                          <a:solidFill>
                            <a:srgbClr val="000000"/>
                          </a:solidFill>
                          <a:latin typeface="+mn-lt"/>
                        </a:rPr>
                        <a:t> (</a:t>
                      </a:r>
                      <a:r>
                        <a:rPr lang="en-MY" sz="900" b="0" i="0" u="none" strike="noStrike" dirty="0" err="1">
                          <a:solidFill>
                            <a:srgbClr val="000000"/>
                          </a:solidFill>
                          <a:latin typeface="+mn-lt"/>
                        </a:rPr>
                        <a:t>Kewangan</a:t>
                      </a:r>
                      <a:r>
                        <a:rPr lang="en-MY" sz="900" b="0" i="0" u="none" strike="noStrike" dirty="0">
                          <a:solidFill>
                            <a:srgbClr val="000000"/>
                          </a:solidFill>
                          <a:latin typeface="+mn-lt"/>
                        </a:rPr>
                        <a:t>)</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W19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813">
                <a:tc>
                  <a:txBody>
                    <a:bodyPr/>
                    <a:lstStyle/>
                    <a:p>
                      <a:pPr algn="ctr" fontAlgn="t"/>
                      <a:r>
                        <a:rPr lang="en-MY" sz="900" b="0" i="0" u="none" strike="noStrike">
                          <a:solidFill>
                            <a:srgbClr val="000000"/>
                          </a:solidFill>
                          <a:latin typeface="+mn-lt"/>
                        </a:rPr>
                        <a:t>66</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t"/>
                      <a:r>
                        <a:rPr lang="en-MY" sz="900" b="0" i="0" u="none" strike="noStrike" dirty="0" err="1">
                          <a:solidFill>
                            <a:srgbClr val="000000"/>
                          </a:solidFill>
                          <a:latin typeface="+mn-lt"/>
                        </a:rPr>
                        <a:t>Pembantu</a:t>
                      </a:r>
                      <a:r>
                        <a:rPr lang="en-MY" sz="900" b="0" i="0" u="none" strike="noStrike" dirty="0">
                          <a:solidFill>
                            <a:srgbClr val="000000"/>
                          </a:solidFill>
                          <a:latin typeface="+mn-lt"/>
                        </a:rPr>
                        <a:t> </a:t>
                      </a:r>
                      <a:r>
                        <a:rPr lang="en-MY" sz="900" b="0" i="0" u="none" strike="noStrike" dirty="0" err="1">
                          <a:solidFill>
                            <a:srgbClr val="000000"/>
                          </a:solidFill>
                          <a:latin typeface="+mn-lt"/>
                        </a:rPr>
                        <a:t>Penguasa</a:t>
                      </a:r>
                      <a:r>
                        <a:rPr lang="en-MY" sz="900" b="0" i="0" u="none" strike="noStrike" dirty="0">
                          <a:solidFill>
                            <a:srgbClr val="000000"/>
                          </a:solidFill>
                          <a:latin typeface="+mn-lt"/>
                        </a:rPr>
                        <a:t> </a:t>
                      </a:r>
                      <a:r>
                        <a:rPr lang="en-MY" sz="900" b="0" i="0" u="none" strike="noStrike" dirty="0" err="1">
                          <a:solidFill>
                            <a:srgbClr val="000000"/>
                          </a:solidFill>
                          <a:latin typeface="+mn-lt"/>
                        </a:rPr>
                        <a:t>Kastam</a:t>
                      </a:r>
                      <a:endParaRPr lang="en-MY" sz="900" b="0" i="0" u="none" strike="noStrike" dirty="0">
                        <a:solidFill>
                          <a:srgbClr val="000000"/>
                        </a:solidFill>
                        <a:latin typeface="+mn-lt"/>
                      </a:endParaRP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a:solidFill>
                            <a:srgbClr val="000000"/>
                          </a:solidFill>
                          <a:latin typeface="+mn-lt"/>
                        </a:rPr>
                        <a:t>WK19</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MY" sz="900" b="0" i="0" u="none" strike="noStrike" dirty="0">
                          <a:solidFill>
                            <a:srgbClr val="000000"/>
                          </a:solidFill>
                          <a:latin typeface="+mn-lt"/>
                        </a:rPr>
                        <a:t>Baharu</a:t>
                      </a:r>
                    </a:p>
                  </a:txBody>
                  <a:tcPr marL="2189" marR="2189" marT="164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39007" name="Group 10"/>
          <p:cNvGrpSpPr>
            <a:grpSpLocks/>
          </p:cNvGrpSpPr>
          <p:nvPr/>
        </p:nvGrpSpPr>
        <p:grpSpPr bwMode="auto">
          <a:xfrm>
            <a:off x="2073282" y="3236140"/>
            <a:ext cx="4997436" cy="1533481"/>
            <a:chOff x="560760" y="4314304"/>
            <a:chExt cx="4998144" cy="2045816"/>
          </a:xfrm>
        </p:grpSpPr>
        <p:graphicFrame>
          <p:nvGraphicFramePr>
            <p:cNvPr id="39011" name="Chart 6"/>
            <p:cNvGraphicFramePr>
              <a:graphicFrameLocks/>
            </p:cNvGraphicFramePr>
            <p:nvPr/>
          </p:nvGraphicFramePr>
          <p:xfrm>
            <a:off x="560760" y="4314304"/>
            <a:ext cx="4998144" cy="2045816"/>
          </p:xfrm>
          <a:graphic>
            <a:graphicData uri="http://schemas.openxmlformats.org/presentationml/2006/ole">
              <mc:AlternateContent xmlns:mc="http://schemas.openxmlformats.org/markup-compatibility/2006">
                <mc:Choice xmlns:v="urn:schemas-microsoft-com:vml" Requires="v">
                  <p:oleObj spid="_x0000_s34868" name="Chart" r:id="rId4" imgW="4999153" imgH="2042337" progId="Excel.Chart.8">
                    <p:embed/>
                  </p:oleObj>
                </mc:Choice>
                <mc:Fallback>
                  <p:oleObj name="Chart" r:id="rId4" imgW="4999153" imgH="2042337"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760" y="4314304"/>
                          <a:ext cx="4998144" cy="204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012" name="TextBox 7"/>
            <p:cNvSpPr txBox="1">
              <a:spLocks noChangeArrowheads="1"/>
            </p:cNvSpPr>
            <p:nvPr/>
          </p:nvSpPr>
          <p:spPr bwMode="auto">
            <a:xfrm>
              <a:off x="2483768" y="5363924"/>
              <a:ext cx="720080" cy="4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t>51</a:t>
              </a:r>
            </a:p>
          </p:txBody>
        </p:sp>
        <p:sp>
          <p:nvSpPr>
            <p:cNvPr id="39013" name="TextBox 8"/>
            <p:cNvSpPr txBox="1">
              <a:spLocks noChangeArrowheads="1"/>
            </p:cNvSpPr>
            <p:nvPr/>
          </p:nvSpPr>
          <p:spPr bwMode="auto">
            <a:xfrm>
              <a:off x="1691680" y="4941168"/>
              <a:ext cx="720080" cy="492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chemeClr val="bg1"/>
                  </a:solidFill>
                </a:rPr>
                <a:t>15</a:t>
              </a:r>
            </a:p>
          </p:txBody>
        </p:sp>
      </p:grpSp>
      <p:pic>
        <p:nvPicPr>
          <p:cNvPr id="39008" name="Picture 11" descr="31.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64517"/>
          <a:stretch>
            <a:fillRect/>
          </a:stretch>
        </p:blipFill>
        <p:spPr bwMode="auto">
          <a:xfrm>
            <a:off x="1" y="4645819"/>
            <a:ext cx="1871663" cy="49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09" name="Picture 12" descr="31.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35483" b="31691"/>
          <a:stretch>
            <a:fillRect/>
          </a:stretch>
        </p:blipFill>
        <p:spPr bwMode="auto">
          <a:xfrm>
            <a:off x="1835150" y="4702969"/>
            <a:ext cx="1873250"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10" name="Picture 13" descr="31.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65324"/>
          <a:stretch>
            <a:fillRect/>
          </a:stretch>
        </p:blipFill>
        <p:spPr bwMode="auto">
          <a:xfrm>
            <a:off x="3635375" y="4676775"/>
            <a:ext cx="1873250" cy="48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449229" y="4801461"/>
            <a:ext cx="2719991" cy="369332"/>
          </a:xfrm>
          <a:prstGeom prst="rect">
            <a:avLst/>
          </a:prstGeom>
          <a:noFill/>
        </p:spPr>
        <p:txBody>
          <a:bodyPr wrap="none" rtlCol="0">
            <a:spAutoFit/>
          </a:bodyPr>
          <a:lstStyle/>
          <a:p>
            <a:r>
              <a:rPr lang="en-US" dirty="0" smtClean="0"/>
              <a:t>Source: DSD, MOHR (2016)</a:t>
            </a:r>
            <a:endParaRPr lang="en-US" dirty="0"/>
          </a:p>
        </p:txBody>
      </p:sp>
    </p:spTree>
    <p:extLst>
      <p:ext uri="{BB962C8B-B14F-4D97-AF65-F5344CB8AC3E}">
        <p14:creationId xmlns:p14="http://schemas.microsoft.com/office/powerpoint/2010/main" val="198420026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1"/>
          <p:cNvSpPr>
            <a:spLocks noGrp="1"/>
          </p:cNvSpPr>
          <p:nvPr>
            <p:ph type="title"/>
          </p:nvPr>
        </p:nvSpPr>
        <p:spPr>
          <a:solidFill>
            <a:schemeClr val="accent1">
              <a:lumMod val="50000"/>
            </a:schemeClr>
          </a:solidFill>
          <a:ln>
            <a:miter lim="800000"/>
            <a:headEnd/>
            <a:tailEnd/>
          </a:ln>
          <a:extLst/>
        </p:spPr>
        <p:txBody>
          <a:bodyPr/>
          <a:lstStyle/>
          <a:p>
            <a:pPr>
              <a:defRPr/>
            </a:pP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RECOGNITION</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mj-ea"/>
              <a:cs typeface="+mj-cs"/>
            </a:endParaRPr>
          </a:p>
        </p:txBody>
      </p:sp>
      <p:pic>
        <p:nvPicPr>
          <p:cNvPr id="4096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356247"/>
            <a:ext cx="3068638"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85"/>
          <p:cNvSpPr>
            <a:spLocks noChangeArrowheads="1"/>
          </p:cNvSpPr>
          <p:nvPr/>
        </p:nvSpPr>
        <p:spPr bwMode="auto">
          <a:xfrm>
            <a:off x="2760663" y="897732"/>
            <a:ext cx="6132512" cy="5386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73050" indent="14288" algn="just"/>
            <a:r>
              <a:rPr lang="en-US" b="1" dirty="0">
                <a:solidFill>
                  <a:schemeClr val="accent2"/>
                </a:solidFill>
                <a:ea typeface="Open Sans" charset="0"/>
              </a:rPr>
              <a:t>Malaysia Board of Technologist (MBOT) – Skilled Accreditation Council (SAC) – Chair by DSD Director General</a:t>
            </a:r>
            <a:endParaRPr lang="en-US" i="1" dirty="0">
              <a:ea typeface="Open Sans" charset="0"/>
            </a:endParaRPr>
          </a:p>
          <a:p>
            <a:pPr marL="273050" indent="14288" algn="just"/>
            <a:endParaRPr lang="en-US" sz="1400" i="1" dirty="0">
              <a:ea typeface="Open Sans" charset="0"/>
            </a:endParaRPr>
          </a:p>
          <a:p>
            <a:pPr marL="273050" indent="14288" algn="just">
              <a:buFont typeface="Arial" charset="0"/>
              <a:buChar char="•"/>
            </a:pPr>
            <a:r>
              <a:rPr lang="en-US" sz="1400" dirty="0">
                <a:cs typeface="Arial" charset="0"/>
              </a:rPr>
              <a:t>Malaysia Board of Technologists (MBOT) currently being established under Technologists and Technicians Act 2015 [Act 768] </a:t>
            </a:r>
            <a:r>
              <a:rPr lang="en-US" sz="1400" dirty="0" err="1">
                <a:cs typeface="Arial" charset="0"/>
              </a:rPr>
              <a:t>gazetted</a:t>
            </a:r>
            <a:r>
              <a:rPr lang="en-US" sz="1400" dirty="0">
                <a:cs typeface="Arial" charset="0"/>
              </a:rPr>
              <a:t> 4 Jun 2015 as an apex body to </a:t>
            </a:r>
            <a:r>
              <a:rPr lang="en-US" sz="1400" dirty="0" err="1">
                <a:cs typeface="Arial" charset="0"/>
              </a:rPr>
              <a:t>recognise</a:t>
            </a:r>
            <a:r>
              <a:rPr lang="en-US" sz="1400" dirty="0">
                <a:cs typeface="Arial" charset="0"/>
              </a:rPr>
              <a:t> the professionalism of technologists, similar to Board of Engineers (for engineering profession). </a:t>
            </a:r>
          </a:p>
          <a:p>
            <a:pPr marL="273050" indent="14288" algn="just"/>
            <a:endParaRPr lang="en-GB" sz="1400" dirty="0">
              <a:cs typeface="Arial" charset="0"/>
            </a:endParaRPr>
          </a:p>
          <a:p>
            <a:pPr marL="273050" indent="14288" algn="just">
              <a:buFont typeface="Arial" charset="0"/>
              <a:buChar char="•"/>
            </a:pPr>
            <a:r>
              <a:rPr lang="en-US" sz="1400" dirty="0">
                <a:cs typeface="Arial" charset="0"/>
              </a:rPr>
              <a:t>MBOT will serve to elevate the technologist professional career advancement and for industry acceptance. MBOT will also provide advice on wage structure for technologists as reference for public and private employers. It will also be the professional body to govern professional ethics and conducts of technologists. </a:t>
            </a:r>
          </a:p>
          <a:p>
            <a:pPr marL="273050" indent="14288" algn="just"/>
            <a:endParaRPr lang="en-US" sz="1400" dirty="0">
              <a:cs typeface="Arial" charset="0"/>
            </a:endParaRPr>
          </a:p>
          <a:p>
            <a:pPr marL="273050" indent="14288" algn="just"/>
            <a:r>
              <a:rPr lang="en-US" sz="1400" b="1" dirty="0">
                <a:solidFill>
                  <a:srgbClr val="262673"/>
                </a:solidFill>
                <a:cs typeface="Arial" charset="0"/>
              </a:rPr>
              <a:t>Target Group: </a:t>
            </a:r>
          </a:p>
          <a:p>
            <a:pPr marL="273050" indent="14288" algn="just"/>
            <a:r>
              <a:rPr lang="en-US" sz="1400" dirty="0">
                <a:cs typeface="Arial" charset="0"/>
              </a:rPr>
              <a:t>Promotional efforts are underway to attract graduates of technical universities, polytechnics and holder of Malaysian Skills Certificate (SKM), Malaysian Skills Diploma (DKM) and Malaysian Skills Advance Diploma (DLKM) accredited by Department of Skills Development (DSD) to register as a member of the MBOT. </a:t>
            </a:r>
            <a:endParaRPr lang="en-GB" sz="1400" dirty="0">
              <a:cs typeface="Arial" charset="0"/>
            </a:endParaRPr>
          </a:p>
          <a:p>
            <a:pPr marL="273050" indent="14288" algn="just"/>
            <a:endParaRPr lang="en-US" sz="1400" dirty="0">
              <a:cs typeface="Arial" charset="0"/>
            </a:endParaRPr>
          </a:p>
          <a:p>
            <a:pPr marL="273050" indent="14288" algn="just">
              <a:buFont typeface="Arial" charset="0"/>
              <a:buChar char="•"/>
            </a:pPr>
            <a:endParaRPr lang="en-GB" sz="1400" dirty="0">
              <a:cs typeface="Arial" charset="0"/>
            </a:endParaRPr>
          </a:p>
          <a:p>
            <a:pPr marL="273050" indent="14288" algn="just"/>
            <a:endParaRPr lang="en-US" sz="1400" i="1" dirty="0">
              <a:cs typeface="Open Sans" charset="0"/>
            </a:endParaRPr>
          </a:p>
          <a:p>
            <a:pPr marL="273050" indent="14288" algn="just"/>
            <a:endParaRPr lang="en-US" sz="1400" i="1" dirty="0">
              <a:cs typeface="Open Sans" charset="0"/>
            </a:endParaRPr>
          </a:p>
        </p:txBody>
      </p:sp>
    </p:spTree>
    <p:extLst>
      <p:ext uri="{BB962C8B-B14F-4D97-AF65-F5344CB8AC3E}">
        <p14:creationId xmlns:p14="http://schemas.microsoft.com/office/powerpoint/2010/main" val="36096859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99592" y="843560"/>
          <a:ext cx="7344816" cy="3780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219200" y="895350"/>
            <a:ext cx="2304256" cy="646331"/>
          </a:xfrm>
          <a:prstGeom prst="rect">
            <a:avLst/>
          </a:prstGeom>
          <a:solidFill>
            <a:schemeClr val="tx1"/>
          </a:solidFill>
        </p:spPr>
        <p:txBody>
          <a:bodyPr>
            <a:spAutoFit/>
          </a:bodyP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ea typeface="+mn-ea"/>
                <a:cs typeface="Arial" pitchFamily="34" charset="0"/>
              </a:rPr>
              <a:t>PROFESSIONAL DEVELOPMENT</a:t>
            </a:r>
          </a:p>
        </p:txBody>
      </p:sp>
      <p:sp>
        <p:nvSpPr>
          <p:cNvPr id="8" name="Rectangle 4"/>
          <p:cNvSpPr>
            <a:spLocks noChangeArrowheads="1"/>
          </p:cNvSpPr>
          <p:nvPr/>
        </p:nvSpPr>
        <p:spPr bwMode="auto">
          <a:xfrm>
            <a:off x="899593" y="141480"/>
            <a:ext cx="8229621" cy="342900"/>
          </a:xfrm>
          <a:prstGeom prst="rect">
            <a:avLst/>
          </a:prstGeom>
          <a:solidFill>
            <a:srgbClr val="0000FF"/>
          </a:solidFill>
          <a:ln w="28575" algn="ctr">
            <a:noFill/>
            <a:miter lim="800000"/>
            <a:headEnd type="none" w="lg" len="lg"/>
            <a:tailEnd type="none" w="lg" len="lg"/>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23138" tIns="123138" rIns="123138" bIns="123138" anchor="ctr"/>
          <a:lstStyle/>
          <a:p>
            <a:pPr marL="273050">
              <a:defRPr/>
            </a:pPr>
            <a:r>
              <a:rPr lang="en-US" sz="3200" b="1" dirty="0" smtClean="0">
                <a:solidFill>
                  <a:schemeClr val="bg1"/>
                </a:solidFill>
                <a:latin typeface="Arial Rounded MT Bold" pitchFamily="34" charset="0"/>
                <a:ea typeface="+mn-ea"/>
                <a:cs typeface="Arial" pitchFamily="34" charset="0"/>
              </a:rPr>
              <a:t>PROFESSIONAL DEVELOPMENT</a:t>
            </a:r>
            <a:endParaRPr lang="en-US" sz="3200" b="1" dirty="0">
              <a:solidFill>
                <a:schemeClr val="bg1"/>
              </a:solidFill>
              <a:latin typeface="Arial Rounded MT Bold" pitchFamily="34" charset="0"/>
              <a:ea typeface="+mn-ea"/>
              <a:cs typeface="Arial" pitchFamily="34" charset="0"/>
            </a:endParaRPr>
          </a:p>
        </p:txBody>
      </p:sp>
    </p:spTree>
    <p:extLst>
      <p:ext uri="{BB962C8B-B14F-4D97-AF65-F5344CB8AC3E}">
        <p14:creationId xmlns:p14="http://schemas.microsoft.com/office/powerpoint/2010/main" val="323273580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solidFill>
            <a:srgbClr val="FFC000"/>
          </a:solidFill>
          <a:ln>
            <a:miter lim="800000"/>
            <a:headEnd/>
            <a:tailEnd/>
          </a:ln>
          <a:extLst/>
        </p:spPr>
        <p:txBody>
          <a:bodyPr/>
          <a:lstStyle/>
          <a:p>
            <a:pPr>
              <a:defRPr/>
            </a:pP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ea typeface="+mj-ea"/>
                <a:cs typeface="+mj-cs"/>
              </a:rPr>
              <a:t>Why Important</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mj-ea"/>
              <a:cs typeface="+mj-cs"/>
            </a:endParaRPr>
          </a:p>
        </p:txBody>
      </p:sp>
      <p:sp>
        <p:nvSpPr>
          <p:cNvPr id="55298" name="object 19"/>
          <p:cNvSpPr>
            <a:spLocks noChangeArrowheads="1"/>
          </p:cNvSpPr>
          <p:nvPr/>
        </p:nvSpPr>
        <p:spPr bwMode="auto">
          <a:xfrm>
            <a:off x="333375" y="3533775"/>
            <a:ext cx="1925638" cy="201216"/>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5299" name="object 20"/>
          <p:cNvSpPr>
            <a:spLocks noChangeArrowheads="1"/>
          </p:cNvSpPr>
          <p:nvPr/>
        </p:nvSpPr>
        <p:spPr bwMode="auto">
          <a:xfrm>
            <a:off x="179389" y="976313"/>
            <a:ext cx="2192337" cy="2649141"/>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5300" name="object 21"/>
          <p:cNvSpPr>
            <a:spLocks/>
          </p:cNvSpPr>
          <p:nvPr/>
        </p:nvSpPr>
        <p:spPr bwMode="auto">
          <a:xfrm>
            <a:off x="293688" y="1112044"/>
            <a:ext cx="1993900" cy="2462213"/>
          </a:xfrm>
          <a:custGeom>
            <a:avLst/>
            <a:gdLst>
              <a:gd name="T0" fmla="*/ 1258793 w 2303145"/>
              <a:gd name="T1" fmla="*/ 0 h 3282950"/>
              <a:gd name="T2" fmla="*/ 34743 w 2303145"/>
              <a:gd name="T3" fmla="*/ 0 h 3282950"/>
              <a:gd name="T4" fmla="*/ 21217 w 2303145"/>
              <a:gd name="T5" fmla="*/ 4859 h 3282950"/>
              <a:gd name="T6" fmla="*/ 10175 w 2303145"/>
              <a:gd name="T7" fmla="*/ 18113 h 3282950"/>
              <a:gd name="T8" fmla="*/ 2730 w 2303145"/>
              <a:gd name="T9" fmla="*/ 37772 h 3282950"/>
              <a:gd name="T10" fmla="*/ 0 w 2303145"/>
              <a:gd name="T11" fmla="*/ 61849 h 3282950"/>
              <a:gd name="T12" fmla="*/ 0 w 2303145"/>
              <a:gd name="T13" fmla="*/ 3220846 h 3282950"/>
              <a:gd name="T14" fmla="*/ 2730 w 2303145"/>
              <a:gd name="T15" fmla="*/ 3244922 h 3282950"/>
              <a:gd name="T16" fmla="*/ 10175 w 2303145"/>
              <a:gd name="T17" fmla="*/ 3264582 h 3282950"/>
              <a:gd name="T18" fmla="*/ 21217 w 2303145"/>
              <a:gd name="T19" fmla="*/ 3277836 h 3282950"/>
              <a:gd name="T20" fmla="*/ 34743 w 2303145"/>
              <a:gd name="T21" fmla="*/ 3282696 h 3282950"/>
              <a:gd name="T22" fmla="*/ 1258793 w 2303145"/>
              <a:gd name="T23" fmla="*/ 3282696 h 3282950"/>
              <a:gd name="T24" fmla="*/ 1272316 w 2303145"/>
              <a:gd name="T25" fmla="*/ 3277836 h 3282950"/>
              <a:gd name="T26" fmla="*/ 1283360 w 2303145"/>
              <a:gd name="T27" fmla="*/ 3264582 h 3282950"/>
              <a:gd name="T28" fmla="*/ 1290806 w 2303145"/>
              <a:gd name="T29" fmla="*/ 3244922 h 3282950"/>
              <a:gd name="T30" fmla="*/ 1293534 w 2303145"/>
              <a:gd name="T31" fmla="*/ 3220846 h 3282950"/>
              <a:gd name="T32" fmla="*/ 1293534 w 2303145"/>
              <a:gd name="T33" fmla="*/ 61849 h 3282950"/>
              <a:gd name="T34" fmla="*/ 1290806 w 2303145"/>
              <a:gd name="T35" fmla="*/ 37772 h 3282950"/>
              <a:gd name="T36" fmla="*/ 1283360 w 2303145"/>
              <a:gd name="T37" fmla="*/ 18113 h 3282950"/>
              <a:gd name="T38" fmla="*/ 1272316 w 2303145"/>
              <a:gd name="T39" fmla="*/ 4859 h 3282950"/>
              <a:gd name="T40" fmla="*/ 1258793 w 2303145"/>
              <a:gd name="T41" fmla="*/ 0 h 32829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03145"/>
              <a:gd name="T64" fmla="*/ 0 h 3282950"/>
              <a:gd name="T65" fmla="*/ 2303145 w 2303145"/>
              <a:gd name="T66" fmla="*/ 3282950 h 32829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03145" h="3282950">
                <a:moveTo>
                  <a:pt x="2240914" y="0"/>
                </a:moveTo>
                <a:lnTo>
                  <a:pt x="61849" y="0"/>
                </a:lnTo>
                <a:lnTo>
                  <a:pt x="37772" y="4859"/>
                </a:lnTo>
                <a:lnTo>
                  <a:pt x="18113" y="18113"/>
                </a:lnTo>
                <a:lnTo>
                  <a:pt x="4859" y="37772"/>
                </a:lnTo>
                <a:lnTo>
                  <a:pt x="0" y="61849"/>
                </a:lnTo>
                <a:lnTo>
                  <a:pt x="0" y="3220847"/>
                </a:lnTo>
                <a:lnTo>
                  <a:pt x="4859" y="3244923"/>
                </a:lnTo>
                <a:lnTo>
                  <a:pt x="18113" y="3264582"/>
                </a:lnTo>
                <a:lnTo>
                  <a:pt x="37772" y="3277836"/>
                </a:lnTo>
                <a:lnTo>
                  <a:pt x="61849" y="3282696"/>
                </a:lnTo>
                <a:lnTo>
                  <a:pt x="2240914" y="3282696"/>
                </a:lnTo>
                <a:lnTo>
                  <a:pt x="2264991" y="3277836"/>
                </a:lnTo>
                <a:lnTo>
                  <a:pt x="2284650" y="3264582"/>
                </a:lnTo>
                <a:lnTo>
                  <a:pt x="2297904" y="3244923"/>
                </a:lnTo>
                <a:lnTo>
                  <a:pt x="2302763" y="3220847"/>
                </a:lnTo>
                <a:lnTo>
                  <a:pt x="2302763" y="61849"/>
                </a:lnTo>
                <a:lnTo>
                  <a:pt x="2297904" y="37772"/>
                </a:lnTo>
                <a:lnTo>
                  <a:pt x="2284650" y="18113"/>
                </a:lnTo>
                <a:lnTo>
                  <a:pt x="2264991" y="4859"/>
                </a:lnTo>
                <a:lnTo>
                  <a:pt x="22409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5301" name="object 22"/>
          <p:cNvSpPr>
            <a:spLocks noChangeArrowheads="1"/>
          </p:cNvSpPr>
          <p:nvPr/>
        </p:nvSpPr>
        <p:spPr bwMode="auto">
          <a:xfrm>
            <a:off x="349250" y="1112044"/>
            <a:ext cx="1898650" cy="375047"/>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5302" name="object 23"/>
          <p:cNvSpPr>
            <a:spLocks noChangeArrowheads="1"/>
          </p:cNvSpPr>
          <p:nvPr/>
        </p:nvSpPr>
        <p:spPr bwMode="auto">
          <a:xfrm>
            <a:off x="382588" y="1143000"/>
            <a:ext cx="950912" cy="3048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5303" name="object 26"/>
          <p:cNvSpPr>
            <a:spLocks noChangeArrowheads="1"/>
          </p:cNvSpPr>
          <p:nvPr/>
        </p:nvSpPr>
        <p:spPr bwMode="auto">
          <a:xfrm>
            <a:off x="350838" y="1545431"/>
            <a:ext cx="1897062" cy="1225154"/>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13" name="TextBox 12"/>
          <p:cNvSpPr txBox="1"/>
          <p:nvPr/>
        </p:nvSpPr>
        <p:spPr>
          <a:xfrm>
            <a:off x="350203" y="2865478"/>
            <a:ext cx="1897319"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n-ea"/>
                <a:cs typeface="Arial" pitchFamily="34" charset="0"/>
              </a:rPr>
              <a:t>Strengthen crucial technical &amp; soft skills</a:t>
            </a:r>
          </a:p>
        </p:txBody>
      </p:sp>
      <p:sp>
        <p:nvSpPr>
          <p:cNvPr id="55305" name="object 19"/>
          <p:cNvSpPr>
            <a:spLocks noChangeArrowheads="1"/>
          </p:cNvSpPr>
          <p:nvPr/>
        </p:nvSpPr>
        <p:spPr bwMode="auto">
          <a:xfrm>
            <a:off x="2524125" y="4099322"/>
            <a:ext cx="1924050" cy="2000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5306" name="object 20"/>
          <p:cNvSpPr>
            <a:spLocks noChangeArrowheads="1"/>
          </p:cNvSpPr>
          <p:nvPr/>
        </p:nvSpPr>
        <p:spPr bwMode="auto">
          <a:xfrm>
            <a:off x="2411414" y="1540669"/>
            <a:ext cx="2192337" cy="2649141"/>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5307" name="object 21"/>
          <p:cNvSpPr>
            <a:spLocks/>
          </p:cNvSpPr>
          <p:nvPr/>
        </p:nvSpPr>
        <p:spPr bwMode="auto">
          <a:xfrm>
            <a:off x="2484438" y="1676400"/>
            <a:ext cx="1993900" cy="2462213"/>
          </a:xfrm>
          <a:custGeom>
            <a:avLst/>
            <a:gdLst>
              <a:gd name="T0" fmla="*/ 1258793 w 2303145"/>
              <a:gd name="T1" fmla="*/ 0 h 3282950"/>
              <a:gd name="T2" fmla="*/ 34743 w 2303145"/>
              <a:gd name="T3" fmla="*/ 0 h 3282950"/>
              <a:gd name="T4" fmla="*/ 21217 w 2303145"/>
              <a:gd name="T5" fmla="*/ 4859 h 3282950"/>
              <a:gd name="T6" fmla="*/ 10175 w 2303145"/>
              <a:gd name="T7" fmla="*/ 18113 h 3282950"/>
              <a:gd name="T8" fmla="*/ 2730 w 2303145"/>
              <a:gd name="T9" fmla="*/ 37772 h 3282950"/>
              <a:gd name="T10" fmla="*/ 0 w 2303145"/>
              <a:gd name="T11" fmla="*/ 61849 h 3282950"/>
              <a:gd name="T12" fmla="*/ 0 w 2303145"/>
              <a:gd name="T13" fmla="*/ 3220846 h 3282950"/>
              <a:gd name="T14" fmla="*/ 2730 w 2303145"/>
              <a:gd name="T15" fmla="*/ 3244922 h 3282950"/>
              <a:gd name="T16" fmla="*/ 10175 w 2303145"/>
              <a:gd name="T17" fmla="*/ 3264582 h 3282950"/>
              <a:gd name="T18" fmla="*/ 21217 w 2303145"/>
              <a:gd name="T19" fmla="*/ 3277836 h 3282950"/>
              <a:gd name="T20" fmla="*/ 34743 w 2303145"/>
              <a:gd name="T21" fmla="*/ 3282696 h 3282950"/>
              <a:gd name="T22" fmla="*/ 1258793 w 2303145"/>
              <a:gd name="T23" fmla="*/ 3282696 h 3282950"/>
              <a:gd name="T24" fmla="*/ 1272316 w 2303145"/>
              <a:gd name="T25" fmla="*/ 3277836 h 3282950"/>
              <a:gd name="T26" fmla="*/ 1283360 w 2303145"/>
              <a:gd name="T27" fmla="*/ 3264582 h 3282950"/>
              <a:gd name="T28" fmla="*/ 1290806 w 2303145"/>
              <a:gd name="T29" fmla="*/ 3244922 h 3282950"/>
              <a:gd name="T30" fmla="*/ 1293534 w 2303145"/>
              <a:gd name="T31" fmla="*/ 3220846 h 3282950"/>
              <a:gd name="T32" fmla="*/ 1293534 w 2303145"/>
              <a:gd name="T33" fmla="*/ 61849 h 3282950"/>
              <a:gd name="T34" fmla="*/ 1290806 w 2303145"/>
              <a:gd name="T35" fmla="*/ 37772 h 3282950"/>
              <a:gd name="T36" fmla="*/ 1283360 w 2303145"/>
              <a:gd name="T37" fmla="*/ 18113 h 3282950"/>
              <a:gd name="T38" fmla="*/ 1272316 w 2303145"/>
              <a:gd name="T39" fmla="*/ 4859 h 3282950"/>
              <a:gd name="T40" fmla="*/ 1258793 w 2303145"/>
              <a:gd name="T41" fmla="*/ 0 h 32829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03145"/>
              <a:gd name="T64" fmla="*/ 0 h 3282950"/>
              <a:gd name="T65" fmla="*/ 2303145 w 2303145"/>
              <a:gd name="T66" fmla="*/ 3282950 h 32829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03145" h="3282950">
                <a:moveTo>
                  <a:pt x="2240914" y="0"/>
                </a:moveTo>
                <a:lnTo>
                  <a:pt x="61849" y="0"/>
                </a:lnTo>
                <a:lnTo>
                  <a:pt x="37772" y="4859"/>
                </a:lnTo>
                <a:lnTo>
                  <a:pt x="18113" y="18113"/>
                </a:lnTo>
                <a:lnTo>
                  <a:pt x="4859" y="37772"/>
                </a:lnTo>
                <a:lnTo>
                  <a:pt x="0" y="61849"/>
                </a:lnTo>
                <a:lnTo>
                  <a:pt x="0" y="3220847"/>
                </a:lnTo>
                <a:lnTo>
                  <a:pt x="4859" y="3244923"/>
                </a:lnTo>
                <a:lnTo>
                  <a:pt x="18113" y="3264582"/>
                </a:lnTo>
                <a:lnTo>
                  <a:pt x="37772" y="3277836"/>
                </a:lnTo>
                <a:lnTo>
                  <a:pt x="61849" y="3282696"/>
                </a:lnTo>
                <a:lnTo>
                  <a:pt x="2240914" y="3282696"/>
                </a:lnTo>
                <a:lnTo>
                  <a:pt x="2264991" y="3277836"/>
                </a:lnTo>
                <a:lnTo>
                  <a:pt x="2284650" y="3264582"/>
                </a:lnTo>
                <a:lnTo>
                  <a:pt x="2297904" y="3244923"/>
                </a:lnTo>
                <a:lnTo>
                  <a:pt x="2302763" y="3220847"/>
                </a:lnTo>
                <a:lnTo>
                  <a:pt x="2302763" y="61849"/>
                </a:lnTo>
                <a:lnTo>
                  <a:pt x="2297904" y="37772"/>
                </a:lnTo>
                <a:lnTo>
                  <a:pt x="2284650" y="18113"/>
                </a:lnTo>
                <a:lnTo>
                  <a:pt x="2264991" y="4859"/>
                </a:lnTo>
                <a:lnTo>
                  <a:pt x="22409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5308" name="object 22"/>
          <p:cNvSpPr>
            <a:spLocks noChangeArrowheads="1"/>
          </p:cNvSpPr>
          <p:nvPr/>
        </p:nvSpPr>
        <p:spPr bwMode="auto">
          <a:xfrm>
            <a:off x="2538413" y="1676401"/>
            <a:ext cx="1898650" cy="375047"/>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5309" name="object 23"/>
          <p:cNvSpPr>
            <a:spLocks noChangeArrowheads="1"/>
          </p:cNvSpPr>
          <p:nvPr/>
        </p:nvSpPr>
        <p:spPr bwMode="auto">
          <a:xfrm>
            <a:off x="2571750" y="1707356"/>
            <a:ext cx="952500" cy="305991"/>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6" name="TextBox 65"/>
          <p:cNvSpPr txBox="1"/>
          <p:nvPr/>
        </p:nvSpPr>
        <p:spPr>
          <a:xfrm>
            <a:off x="2540159" y="3430345"/>
            <a:ext cx="1897319"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n-ea"/>
                <a:cs typeface="Arial" pitchFamily="34" charset="0"/>
              </a:rPr>
              <a:t>Increase marketability for employers</a:t>
            </a:r>
          </a:p>
        </p:txBody>
      </p:sp>
      <p:sp>
        <p:nvSpPr>
          <p:cNvPr id="55311" name="object 19"/>
          <p:cNvSpPr>
            <a:spLocks noChangeArrowheads="1"/>
          </p:cNvSpPr>
          <p:nvPr/>
        </p:nvSpPr>
        <p:spPr bwMode="auto">
          <a:xfrm>
            <a:off x="4694239" y="3533775"/>
            <a:ext cx="1925637" cy="201216"/>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5312" name="object 20"/>
          <p:cNvSpPr>
            <a:spLocks noChangeArrowheads="1"/>
          </p:cNvSpPr>
          <p:nvPr/>
        </p:nvSpPr>
        <p:spPr bwMode="auto">
          <a:xfrm>
            <a:off x="4540250" y="975123"/>
            <a:ext cx="2192338" cy="264914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5313" name="object 21"/>
          <p:cNvSpPr>
            <a:spLocks/>
          </p:cNvSpPr>
          <p:nvPr/>
        </p:nvSpPr>
        <p:spPr bwMode="auto">
          <a:xfrm>
            <a:off x="4654550" y="1110853"/>
            <a:ext cx="1993900" cy="2462213"/>
          </a:xfrm>
          <a:custGeom>
            <a:avLst/>
            <a:gdLst>
              <a:gd name="T0" fmla="*/ 1258793 w 2303145"/>
              <a:gd name="T1" fmla="*/ 0 h 3282950"/>
              <a:gd name="T2" fmla="*/ 34743 w 2303145"/>
              <a:gd name="T3" fmla="*/ 0 h 3282950"/>
              <a:gd name="T4" fmla="*/ 21217 w 2303145"/>
              <a:gd name="T5" fmla="*/ 4859 h 3282950"/>
              <a:gd name="T6" fmla="*/ 10175 w 2303145"/>
              <a:gd name="T7" fmla="*/ 18113 h 3282950"/>
              <a:gd name="T8" fmla="*/ 2730 w 2303145"/>
              <a:gd name="T9" fmla="*/ 37772 h 3282950"/>
              <a:gd name="T10" fmla="*/ 0 w 2303145"/>
              <a:gd name="T11" fmla="*/ 61849 h 3282950"/>
              <a:gd name="T12" fmla="*/ 0 w 2303145"/>
              <a:gd name="T13" fmla="*/ 3220846 h 3282950"/>
              <a:gd name="T14" fmla="*/ 2730 w 2303145"/>
              <a:gd name="T15" fmla="*/ 3244922 h 3282950"/>
              <a:gd name="T16" fmla="*/ 10175 w 2303145"/>
              <a:gd name="T17" fmla="*/ 3264582 h 3282950"/>
              <a:gd name="T18" fmla="*/ 21217 w 2303145"/>
              <a:gd name="T19" fmla="*/ 3277836 h 3282950"/>
              <a:gd name="T20" fmla="*/ 34743 w 2303145"/>
              <a:gd name="T21" fmla="*/ 3282696 h 3282950"/>
              <a:gd name="T22" fmla="*/ 1258793 w 2303145"/>
              <a:gd name="T23" fmla="*/ 3282696 h 3282950"/>
              <a:gd name="T24" fmla="*/ 1272316 w 2303145"/>
              <a:gd name="T25" fmla="*/ 3277836 h 3282950"/>
              <a:gd name="T26" fmla="*/ 1283360 w 2303145"/>
              <a:gd name="T27" fmla="*/ 3264582 h 3282950"/>
              <a:gd name="T28" fmla="*/ 1290806 w 2303145"/>
              <a:gd name="T29" fmla="*/ 3244922 h 3282950"/>
              <a:gd name="T30" fmla="*/ 1293534 w 2303145"/>
              <a:gd name="T31" fmla="*/ 3220846 h 3282950"/>
              <a:gd name="T32" fmla="*/ 1293534 w 2303145"/>
              <a:gd name="T33" fmla="*/ 61849 h 3282950"/>
              <a:gd name="T34" fmla="*/ 1290806 w 2303145"/>
              <a:gd name="T35" fmla="*/ 37772 h 3282950"/>
              <a:gd name="T36" fmla="*/ 1283360 w 2303145"/>
              <a:gd name="T37" fmla="*/ 18113 h 3282950"/>
              <a:gd name="T38" fmla="*/ 1272316 w 2303145"/>
              <a:gd name="T39" fmla="*/ 4859 h 3282950"/>
              <a:gd name="T40" fmla="*/ 1258793 w 2303145"/>
              <a:gd name="T41" fmla="*/ 0 h 32829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03145"/>
              <a:gd name="T64" fmla="*/ 0 h 3282950"/>
              <a:gd name="T65" fmla="*/ 2303145 w 2303145"/>
              <a:gd name="T66" fmla="*/ 3282950 h 32829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03145" h="3282950">
                <a:moveTo>
                  <a:pt x="2240914" y="0"/>
                </a:moveTo>
                <a:lnTo>
                  <a:pt x="61849" y="0"/>
                </a:lnTo>
                <a:lnTo>
                  <a:pt x="37772" y="4859"/>
                </a:lnTo>
                <a:lnTo>
                  <a:pt x="18113" y="18113"/>
                </a:lnTo>
                <a:lnTo>
                  <a:pt x="4859" y="37772"/>
                </a:lnTo>
                <a:lnTo>
                  <a:pt x="0" y="61849"/>
                </a:lnTo>
                <a:lnTo>
                  <a:pt x="0" y="3220847"/>
                </a:lnTo>
                <a:lnTo>
                  <a:pt x="4859" y="3244923"/>
                </a:lnTo>
                <a:lnTo>
                  <a:pt x="18113" y="3264582"/>
                </a:lnTo>
                <a:lnTo>
                  <a:pt x="37772" y="3277836"/>
                </a:lnTo>
                <a:lnTo>
                  <a:pt x="61849" y="3282696"/>
                </a:lnTo>
                <a:lnTo>
                  <a:pt x="2240914" y="3282696"/>
                </a:lnTo>
                <a:lnTo>
                  <a:pt x="2264991" y="3277836"/>
                </a:lnTo>
                <a:lnTo>
                  <a:pt x="2284650" y="3264582"/>
                </a:lnTo>
                <a:lnTo>
                  <a:pt x="2297904" y="3244923"/>
                </a:lnTo>
                <a:lnTo>
                  <a:pt x="2302763" y="3220847"/>
                </a:lnTo>
                <a:lnTo>
                  <a:pt x="2302763" y="61849"/>
                </a:lnTo>
                <a:lnTo>
                  <a:pt x="2297904" y="37772"/>
                </a:lnTo>
                <a:lnTo>
                  <a:pt x="2284650" y="18113"/>
                </a:lnTo>
                <a:lnTo>
                  <a:pt x="2264991" y="4859"/>
                </a:lnTo>
                <a:lnTo>
                  <a:pt x="22409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5314" name="object 22"/>
          <p:cNvSpPr>
            <a:spLocks noChangeArrowheads="1"/>
          </p:cNvSpPr>
          <p:nvPr/>
        </p:nvSpPr>
        <p:spPr bwMode="auto">
          <a:xfrm>
            <a:off x="4710113" y="1110853"/>
            <a:ext cx="1898650" cy="37504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5315" name="object 23"/>
          <p:cNvSpPr>
            <a:spLocks noChangeArrowheads="1"/>
          </p:cNvSpPr>
          <p:nvPr/>
        </p:nvSpPr>
        <p:spPr bwMode="auto">
          <a:xfrm>
            <a:off x="4743451" y="1141810"/>
            <a:ext cx="950913" cy="30599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73" name="TextBox 72"/>
          <p:cNvSpPr txBox="1"/>
          <p:nvPr/>
        </p:nvSpPr>
        <p:spPr>
          <a:xfrm>
            <a:off x="4711382" y="2864873"/>
            <a:ext cx="1897319"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n-ea"/>
                <a:cs typeface="Arial" pitchFamily="34" charset="0"/>
              </a:rPr>
              <a:t>Navigate through career </a:t>
            </a:r>
            <a:r>
              <a:rPr lang="en-US" sz="1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n-ea"/>
                <a:cs typeface="Arial" pitchFamily="34" charset="0"/>
              </a:rPr>
              <a:t>smoothy</a:t>
            </a:r>
            <a:endParaRPr 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n-ea"/>
              <a:cs typeface="Arial" pitchFamily="34" charset="0"/>
            </a:endParaRPr>
          </a:p>
        </p:txBody>
      </p:sp>
      <p:sp>
        <p:nvSpPr>
          <p:cNvPr id="55317" name="object 19"/>
          <p:cNvSpPr>
            <a:spLocks noChangeArrowheads="1"/>
          </p:cNvSpPr>
          <p:nvPr/>
        </p:nvSpPr>
        <p:spPr bwMode="auto">
          <a:xfrm>
            <a:off x="6854825" y="4073129"/>
            <a:ext cx="1925638" cy="20121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5318" name="object 20"/>
          <p:cNvSpPr>
            <a:spLocks noChangeArrowheads="1"/>
          </p:cNvSpPr>
          <p:nvPr/>
        </p:nvSpPr>
        <p:spPr bwMode="auto">
          <a:xfrm>
            <a:off x="6700839" y="1515666"/>
            <a:ext cx="2192337" cy="264914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5319" name="object 21"/>
          <p:cNvSpPr>
            <a:spLocks/>
          </p:cNvSpPr>
          <p:nvPr/>
        </p:nvSpPr>
        <p:spPr bwMode="auto">
          <a:xfrm>
            <a:off x="6815138" y="1651397"/>
            <a:ext cx="1993900" cy="2462213"/>
          </a:xfrm>
          <a:custGeom>
            <a:avLst/>
            <a:gdLst>
              <a:gd name="T0" fmla="*/ 1258793 w 2303145"/>
              <a:gd name="T1" fmla="*/ 0 h 3282950"/>
              <a:gd name="T2" fmla="*/ 34743 w 2303145"/>
              <a:gd name="T3" fmla="*/ 0 h 3282950"/>
              <a:gd name="T4" fmla="*/ 21217 w 2303145"/>
              <a:gd name="T5" fmla="*/ 4859 h 3282950"/>
              <a:gd name="T6" fmla="*/ 10175 w 2303145"/>
              <a:gd name="T7" fmla="*/ 18113 h 3282950"/>
              <a:gd name="T8" fmla="*/ 2730 w 2303145"/>
              <a:gd name="T9" fmla="*/ 37772 h 3282950"/>
              <a:gd name="T10" fmla="*/ 0 w 2303145"/>
              <a:gd name="T11" fmla="*/ 61849 h 3282950"/>
              <a:gd name="T12" fmla="*/ 0 w 2303145"/>
              <a:gd name="T13" fmla="*/ 3220846 h 3282950"/>
              <a:gd name="T14" fmla="*/ 2730 w 2303145"/>
              <a:gd name="T15" fmla="*/ 3244922 h 3282950"/>
              <a:gd name="T16" fmla="*/ 10175 w 2303145"/>
              <a:gd name="T17" fmla="*/ 3264582 h 3282950"/>
              <a:gd name="T18" fmla="*/ 21217 w 2303145"/>
              <a:gd name="T19" fmla="*/ 3277836 h 3282950"/>
              <a:gd name="T20" fmla="*/ 34743 w 2303145"/>
              <a:gd name="T21" fmla="*/ 3282696 h 3282950"/>
              <a:gd name="T22" fmla="*/ 1258793 w 2303145"/>
              <a:gd name="T23" fmla="*/ 3282696 h 3282950"/>
              <a:gd name="T24" fmla="*/ 1272316 w 2303145"/>
              <a:gd name="T25" fmla="*/ 3277836 h 3282950"/>
              <a:gd name="T26" fmla="*/ 1283360 w 2303145"/>
              <a:gd name="T27" fmla="*/ 3264582 h 3282950"/>
              <a:gd name="T28" fmla="*/ 1290806 w 2303145"/>
              <a:gd name="T29" fmla="*/ 3244922 h 3282950"/>
              <a:gd name="T30" fmla="*/ 1293534 w 2303145"/>
              <a:gd name="T31" fmla="*/ 3220846 h 3282950"/>
              <a:gd name="T32" fmla="*/ 1293534 w 2303145"/>
              <a:gd name="T33" fmla="*/ 61849 h 3282950"/>
              <a:gd name="T34" fmla="*/ 1290806 w 2303145"/>
              <a:gd name="T35" fmla="*/ 37772 h 3282950"/>
              <a:gd name="T36" fmla="*/ 1283360 w 2303145"/>
              <a:gd name="T37" fmla="*/ 18113 h 3282950"/>
              <a:gd name="T38" fmla="*/ 1272316 w 2303145"/>
              <a:gd name="T39" fmla="*/ 4859 h 3282950"/>
              <a:gd name="T40" fmla="*/ 1258793 w 2303145"/>
              <a:gd name="T41" fmla="*/ 0 h 32829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03145"/>
              <a:gd name="T64" fmla="*/ 0 h 3282950"/>
              <a:gd name="T65" fmla="*/ 2303145 w 2303145"/>
              <a:gd name="T66" fmla="*/ 3282950 h 32829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03145" h="3282950">
                <a:moveTo>
                  <a:pt x="2240914" y="0"/>
                </a:moveTo>
                <a:lnTo>
                  <a:pt x="61849" y="0"/>
                </a:lnTo>
                <a:lnTo>
                  <a:pt x="37772" y="4859"/>
                </a:lnTo>
                <a:lnTo>
                  <a:pt x="18113" y="18113"/>
                </a:lnTo>
                <a:lnTo>
                  <a:pt x="4859" y="37772"/>
                </a:lnTo>
                <a:lnTo>
                  <a:pt x="0" y="61849"/>
                </a:lnTo>
                <a:lnTo>
                  <a:pt x="0" y="3220847"/>
                </a:lnTo>
                <a:lnTo>
                  <a:pt x="4859" y="3244923"/>
                </a:lnTo>
                <a:lnTo>
                  <a:pt x="18113" y="3264582"/>
                </a:lnTo>
                <a:lnTo>
                  <a:pt x="37772" y="3277836"/>
                </a:lnTo>
                <a:lnTo>
                  <a:pt x="61849" y="3282696"/>
                </a:lnTo>
                <a:lnTo>
                  <a:pt x="2240914" y="3282696"/>
                </a:lnTo>
                <a:lnTo>
                  <a:pt x="2264991" y="3277836"/>
                </a:lnTo>
                <a:lnTo>
                  <a:pt x="2284650" y="3264582"/>
                </a:lnTo>
                <a:lnTo>
                  <a:pt x="2297904" y="3244923"/>
                </a:lnTo>
                <a:lnTo>
                  <a:pt x="2302763" y="3220847"/>
                </a:lnTo>
                <a:lnTo>
                  <a:pt x="2302763" y="61849"/>
                </a:lnTo>
                <a:lnTo>
                  <a:pt x="2297904" y="37772"/>
                </a:lnTo>
                <a:lnTo>
                  <a:pt x="2284650" y="18113"/>
                </a:lnTo>
                <a:lnTo>
                  <a:pt x="2264991" y="4859"/>
                </a:lnTo>
                <a:lnTo>
                  <a:pt x="22409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5320" name="object 22"/>
          <p:cNvSpPr>
            <a:spLocks noChangeArrowheads="1"/>
          </p:cNvSpPr>
          <p:nvPr/>
        </p:nvSpPr>
        <p:spPr bwMode="auto">
          <a:xfrm>
            <a:off x="6870700" y="1651397"/>
            <a:ext cx="1898650" cy="375047"/>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5321" name="object 23"/>
          <p:cNvSpPr>
            <a:spLocks noChangeArrowheads="1"/>
          </p:cNvSpPr>
          <p:nvPr/>
        </p:nvSpPr>
        <p:spPr bwMode="auto">
          <a:xfrm>
            <a:off x="6904038" y="1682354"/>
            <a:ext cx="950912" cy="3048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80" name="TextBox 79"/>
          <p:cNvSpPr txBox="1"/>
          <p:nvPr/>
        </p:nvSpPr>
        <p:spPr>
          <a:xfrm>
            <a:off x="6871622" y="3404933"/>
            <a:ext cx="1897319"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n-ea"/>
                <a:cs typeface="Arial" pitchFamily="34" charset="0"/>
              </a:rPr>
              <a:t>Invaluable personal network</a:t>
            </a:r>
          </a:p>
        </p:txBody>
      </p:sp>
      <p:pic>
        <p:nvPicPr>
          <p:cNvPr id="55323" name="Picture 1" descr="C:\Users\user\Pictures\career-risk-managemen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463" y="1545431"/>
            <a:ext cx="1871662" cy="129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4" name="Picture 31" descr="images8.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77050" y="2085976"/>
            <a:ext cx="1879600" cy="124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5" name="Picture 32" descr="liberal-arts-500x334.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55876" y="2085976"/>
            <a:ext cx="1871663" cy="124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62787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a:blip r:embed="rId2" cstate="print">
            <a:lum contrast="20000"/>
          </a:blip>
          <a:srcRect/>
          <a:stretch>
            <a:fillRect/>
          </a:stretch>
        </p:blipFill>
        <p:spPr bwMode="auto">
          <a:xfrm>
            <a:off x="0" y="3543858"/>
            <a:ext cx="4139952" cy="1383618"/>
          </a:xfrm>
          <a:prstGeom prst="rect">
            <a:avLst/>
          </a:prstGeom>
          <a:ln>
            <a:noFill/>
          </a:ln>
          <a:effectLst>
            <a:softEdge rad="112500"/>
          </a:effectLst>
        </p:spPr>
      </p:pic>
      <p:sp>
        <p:nvSpPr>
          <p:cNvPr id="5" name="Title 1"/>
          <p:cNvSpPr>
            <a:spLocks noGrp="1"/>
          </p:cNvSpPr>
          <p:nvPr>
            <p:ph type="title"/>
          </p:nvPr>
        </p:nvSpPr>
        <p:spPr>
          <a:solidFill>
            <a:srgbClr val="FFC000"/>
          </a:solidFill>
          <a:ln>
            <a:miter lim="800000"/>
            <a:headEnd/>
            <a:tailEnd/>
          </a:ln>
          <a:extLst/>
        </p:spPr>
        <p:txBody>
          <a:bodyPr/>
          <a:lstStyle/>
          <a:p>
            <a:pPr>
              <a:defRPr/>
            </a:pP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Conclusion</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a typeface="+mj-ea"/>
              <a:cs typeface="+mj-cs"/>
            </a:endParaRPr>
          </a:p>
        </p:txBody>
      </p:sp>
      <p:sp>
        <p:nvSpPr>
          <p:cNvPr id="6" name="Oval 5"/>
          <p:cNvSpPr>
            <a:spLocks noChangeArrowheads="1"/>
          </p:cNvSpPr>
          <p:nvPr/>
        </p:nvSpPr>
        <p:spPr bwMode="auto">
          <a:xfrm>
            <a:off x="755651" y="897731"/>
            <a:ext cx="792163" cy="647700"/>
          </a:xfrm>
          <a:prstGeom prst="ellipse">
            <a:avLst/>
          </a:prstGeom>
          <a:blipFill dpi="0" rotWithShape="1">
            <a:blip r:embed="rId3"/>
            <a:srcRect/>
            <a:stretch>
              <a:fillRect/>
            </a:stretch>
          </a:blipFill>
          <a:ln w="12700">
            <a:solidFill>
              <a:srgbClr val="89A4A7"/>
            </a:solidFill>
            <a:miter lim="800000"/>
            <a:headEnd/>
            <a:tailEnd/>
          </a:ln>
        </p:spPr>
        <p:txBody>
          <a:bodyPr anchor="ctr"/>
          <a:lstStyle/>
          <a:p>
            <a:pPr algn="ctr" eaLnBrk="0" hangingPunct="0">
              <a:defRPr/>
            </a:pPr>
            <a:endParaRPr lang="en-US">
              <a:solidFill>
                <a:schemeClr val="lt1"/>
              </a:solidFill>
              <a:latin typeface="+mn-lt"/>
              <a:ea typeface="+mn-ea"/>
              <a:cs typeface="+mn-cs"/>
            </a:endParaRPr>
          </a:p>
        </p:txBody>
      </p:sp>
      <p:sp>
        <p:nvSpPr>
          <p:cNvPr id="7" name="Oval 6"/>
          <p:cNvSpPr>
            <a:spLocks noChangeArrowheads="1"/>
          </p:cNvSpPr>
          <p:nvPr/>
        </p:nvSpPr>
        <p:spPr bwMode="auto">
          <a:xfrm>
            <a:off x="755651" y="1600200"/>
            <a:ext cx="792163" cy="647700"/>
          </a:xfrm>
          <a:prstGeom prst="ellipse">
            <a:avLst/>
          </a:prstGeom>
          <a:blipFill dpi="0" rotWithShape="1">
            <a:blip r:embed="rId4"/>
            <a:srcRect/>
            <a:stretch>
              <a:fillRect/>
            </a:stretch>
          </a:blipFill>
          <a:ln w="12700">
            <a:solidFill>
              <a:srgbClr val="89A4A7"/>
            </a:solidFill>
            <a:miter lim="800000"/>
            <a:headEnd/>
            <a:tailEnd/>
          </a:ln>
        </p:spPr>
        <p:txBody>
          <a:bodyPr anchor="ctr"/>
          <a:lstStyle/>
          <a:p>
            <a:pPr algn="ctr" eaLnBrk="0" hangingPunct="0">
              <a:defRPr/>
            </a:pPr>
            <a:endParaRPr lang="en-US">
              <a:solidFill>
                <a:schemeClr val="lt1"/>
              </a:solidFill>
              <a:latin typeface="+mn-lt"/>
              <a:ea typeface="+mn-ea"/>
              <a:cs typeface="+mn-cs"/>
            </a:endParaRPr>
          </a:p>
        </p:txBody>
      </p:sp>
      <p:sp>
        <p:nvSpPr>
          <p:cNvPr id="8" name="Oval 7"/>
          <p:cNvSpPr>
            <a:spLocks noChangeArrowheads="1"/>
          </p:cNvSpPr>
          <p:nvPr/>
        </p:nvSpPr>
        <p:spPr bwMode="auto">
          <a:xfrm>
            <a:off x="755651" y="2301479"/>
            <a:ext cx="792163" cy="648890"/>
          </a:xfrm>
          <a:prstGeom prst="ellipse">
            <a:avLst/>
          </a:prstGeom>
          <a:blipFill dpi="0" rotWithShape="1">
            <a:blip r:embed="rId5"/>
            <a:srcRect/>
            <a:stretch>
              <a:fillRect/>
            </a:stretch>
          </a:blipFill>
          <a:ln w="12700">
            <a:solidFill>
              <a:srgbClr val="89A4A7"/>
            </a:solidFill>
            <a:miter lim="800000"/>
            <a:headEnd/>
            <a:tailEnd/>
          </a:ln>
        </p:spPr>
        <p:txBody>
          <a:bodyPr anchor="ctr"/>
          <a:lstStyle/>
          <a:p>
            <a:pPr algn="ctr" eaLnBrk="0" hangingPunct="0">
              <a:defRPr/>
            </a:pPr>
            <a:endParaRPr lang="en-US">
              <a:solidFill>
                <a:schemeClr val="lt1"/>
              </a:solidFill>
              <a:latin typeface="+mn-lt"/>
              <a:ea typeface="+mn-ea"/>
              <a:cs typeface="+mn-cs"/>
            </a:endParaRPr>
          </a:p>
        </p:txBody>
      </p:sp>
      <p:sp>
        <p:nvSpPr>
          <p:cNvPr id="9" name="Oval 8"/>
          <p:cNvSpPr>
            <a:spLocks noChangeArrowheads="1"/>
          </p:cNvSpPr>
          <p:nvPr/>
        </p:nvSpPr>
        <p:spPr bwMode="auto">
          <a:xfrm>
            <a:off x="755651" y="3003947"/>
            <a:ext cx="792163" cy="647700"/>
          </a:xfrm>
          <a:prstGeom prst="ellipse">
            <a:avLst/>
          </a:prstGeom>
          <a:blipFill dpi="0" rotWithShape="1">
            <a:blip r:embed="rId6"/>
            <a:srcRect/>
            <a:stretch>
              <a:fillRect/>
            </a:stretch>
          </a:blipFill>
          <a:ln w="12700">
            <a:solidFill>
              <a:srgbClr val="89A4A7"/>
            </a:solidFill>
            <a:miter lim="800000"/>
            <a:headEnd/>
            <a:tailEnd/>
          </a:ln>
        </p:spPr>
        <p:txBody>
          <a:bodyPr anchor="ctr"/>
          <a:lstStyle/>
          <a:p>
            <a:pPr algn="ctr" eaLnBrk="0" hangingPunct="0">
              <a:defRPr/>
            </a:pPr>
            <a:endParaRPr lang="en-US">
              <a:solidFill>
                <a:schemeClr val="lt1"/>
              </a:solidFill>
              <a:latin typeface="+mn-lt"/>
              <a:ea typeface="+mn-ea"/>
              <a:cs typeface="+mn-cs"/>
            </a:endParaRPr>
          </a:p>
        </p:txBody>
      </p:sp>
      <p:sp>
        <p:nvSpPr>
          <p:cNvPr id="10" name="Oval 9"/>
          <p:cNvSpPr>
            <a:spLocks noChangeArrowheads="1"/>
          </p:cNvSpPr>
          <p:nvPr/>
        </p:nvSpPr>
        <p:spPr bwMode="auto">
          <a:xfrm>
            <a:off x="8101013" y="2139554"/>
            <a:ext cx="792162" cy="647700"/>
          </a:xfrm>
          <a:prstGeom prst="ellipse">
            <a:avLst/>
          </a:prstGeom>
          <a:blipFill dpi="0" rotWithShape="1">
            <a:blip r:embed="rId7"/>
            <a:srcRect/>
            <a:stretch>
              <a:fillRect/>
            </a:stretch>
          </a:blipFill>
          <a:ln w="12700">
            <a:solidFill>
              <a:srgbClr val="89A4A7"/>
            </a:solidFill>
            <a:miter lim="800000"/>
            <a:headEnd/>
            <a:tailEnd/>
          </a:ln>
        </p:spPr>
        <p:txBody>
          <a:bodyPr anchor="ctr"/>
          <a:lstStyle/>
          <a:p>
            <a:pPr algn="ctr" eaLnBrk="0" hangingPunct="0">
              <a:defRPr/>
            </a:pPr>
            <a:endParaRPr lang="en-US">
              <a:solidFill>
                <a:schemeClr val="lt1"/>
              </a:solidFill>
              <a:latin typeface="+mn-lt"/>
              <a:ea typeface="+mn-ea"/>
              <a:cs typeface="+mn-cs"/>
            </a:endParaRPr>
          </a:p>
        </p:txBody>
      </p:sp>
      <p:sp>
        <p:nvSpPr>
          <p:cNvPr id="11" name="Oval 10"/>
          <p:cNvSpPr>
            <a:spLocks noChangeArrowheads="1"/>
          </p:cNvSpPr>
          <p:nvPr/>
        </p:nvSpPr>
        <p:spPr bwMode="auto">
          <a:xfrm>
            <a:off x="8101013" y="2842022"/>
            <a:ext cx="792162" cy="647700"/>
          </a:xfrm>
          <a:prstGeom prst="ellipse">
            <a:avLst/>
          </a:prstGeom>
          <a:blipFill dpi="0" rotWithShape="1">
            <a:blip r:embed="rId8"/>
            <a:srcRect/>
            <a:stretch>
              <a:fillRect/>
            </a:stretch>
          </a:blipFill>
          <a:ln w="12700">
            <a:solidFill>
              <a:srgbClr val="89A4A7"/>
            </a:solidFill>
            <a:miter lim="800000"/>
            <a:headEnd/>
            <a:tailEnd/>
          </a:ln>
        </p:spPr>
        <p:txBody>
          <a:bodyPr anchor="ctr"/>
          <a:lstStyle/>
          <a:p>
            <a:pPr algn="ctr" eaLnBrk="0" hangingPunct="0">
              <a:defRPr/>
            </a:pPr>
            <a:endParaRPr lang="en-US">
              <a:solidFill>
                <a:schemeClr val="lt1"/>
              </a:solidFill>
              <a:latin typeface="+mn-lt"/>
              <a:ea typeface="+mn-ea"/>
              <a:cs typeface="+mn-cs"/>
            </a:endParaRPr>
          </a:p>
        </p:txBody>
      </p:sp>
      <p:sp>
        <p:nvSpPr>
          <p:cNvPr id="12" name="Oval 11"/>
          <p:cNvSpPr>
            <a:spLocks noChangeArrowheads="1"/>
          </p:cNvSpPr>
          <p:nvPr/>
        </p:nvSpPr>
        <p:spPr bwMode="auto">
          <a:xfrm>
            <a:off x="8101013" y="3543300"/>
            <a:ext cx="792162" cy="648891"/>
          </a:xfrm>
          <a:prstGeom prst="ellipse">
            <a:avLst/>
          </a:prstGeom>
          <a:blipFill dpi="0" rotWithShape="1">
            <a:blip r:embed="rId9"/>
            <a:srcRect/>
            <a:stretch>
              <a:fillRect/>
            </a:stretch>
          </a:blipFill>
          <a:ln w="12700">
            <a:solidFill>
              <a:srgbClr val="89A4A7"/>
            </a:solidFill>
            <a:miter lim="800000"/>
            <a:headEnd/>
            <a:tailEnd/>
          </a:ln>
        </p:spPr>
        <p:txBody>
          <a:bodyPr anchor="ctr"/>
          <a:lstStyle/>
          <a:p>
            <a:pPr algn="ctr" eaLnBrk="0" hangingPunct="0">
              <a:defRPr/>
            </a:pPr>
            <a:endParaRPr lang="en-US">
              <a:solidFill>
                <a:schemeClr val="lt1"/>
              </a:solidFill>
              <a:latin typeface="+mn-lt"/>
              <a:ea typeface="+mn-ea"/>
              <a:cs typeface="+mn-cs"/>
            </a:endParaRPr>
          </a:p>
        </p:txBody>
      </p:sp>
      <p:cxnSp>
        <p:nvCxnSpPr>
          <p:cNvPr id="15" name="Straight Connector 14"/>
          <p:cNvCxnSpPr/>
          <p:nvPr/>
        </p:nvCxnSpPr>
        <p:spPr>
          <a:xfrm>
            <a:off x="1547814" y="1437085"/>
            <a:ext cx="2560637"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47814" y="2139554"/>
            <a:ext cx="2560637"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47814" y="2842022"/>
            <a:ext cx="2560637"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47814" y="3543300"/>
            <a:ext cx="2560637"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540375" y="2641997"/>
            <a:ext cx="2560638"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540375" y="3344466"/>
            <a:ext cx="2560638"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540375" y="4046935"/>
            <a:ext cx="2560638"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547664" y="1005577"/>
            <a:ext cx="2664296" cy="523220"/>
          </a:xfrm>
          <a:prstGeom prst="rect">
            <a:avLst/>
          </a:prstGeom>
          <a:noFill/>
        </p:spPr>
        <p:txBody>
          <a:bodyPr>
            <a:spAutoFit/>
          </a:bodyPr>
          <a:lstStyle/>
          <a:p>
            <a:pPr eaLnBrk="0" hangingPunct="0">
              <a:defRPr/>
            </a:pPr>
            <a:r>
              <a:rPr lang="en-US" sz="1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Competent and practical in field</a:t>
            </a:r>
            <a:endParaRPr lang="en-US" sz="1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n-ea"/>
              <a:cs typeface="Arial" pitchFamily="34" charset="0"/>
            </a:endParaRPr>
          </a:p>
        </p:txBody>
      </p:sp>
      <p:sp>
        <p:nvSpPr>
          <p:cNvPr id="23" name="TextBox 22"/>
          <p:cNvSpPr txBox="1"/>
          <p:nvPr/>
        </p:nvSpPr>
        <p:spPr>
          <a:xfrm>
            <a:off x="1547664" y="1701121"/>
            <a:ext cx="2664296" cy="307777"/>
          </a:xfrm>
          <a:prstGeom prst="rect">
            <a:avLst/>
          </a:prstGeom>
          <a:noFill/>
        </p:spPr>
        <p:txBody>
          <a:bodyPr>
            <a:spAutoFit/>
          </a:bodyPr>
          <a:lstStyle/>
          <a:p>
            <a:pPr eaLnBrk="0" hangingPunct="0">
              <a:defRPr/>
            </a:pPr>
            <a:r>
              <a:rPr lang="en-US" sz="1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Ability to solve problems</a:t>
            </a:r>
            <a:endParaRPr lang="en-US" sz="1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n-ea"/>
              <a:cs typeface="Arial" pitchFamily="34" charset="0"/>
            </a:endParaRPr>
          </a:p>
        </p:txBody>
      </p:sp>
      <p:sp>
        <p:nvSpPr>
          <p:cNvPr id="24" name="TextBox 23"/>
          <p:cNvSpPr txBox="1"/>
          <p:nvPr/>
        </p:nvSpPr>
        <p:spPr>
          <a:xfrm>
            <a:off x="1547664" y="2409733"/>
            <a:ext cx="2664296" cy="307777"/>
          </a:xfrm>
          <a:prstGeom prst="rect">
            <a:avLst/>
          </a:prstGeom>
          <a:noFill/>
        </p:spPr>
        <p:txBody>
          <a:bodyPr>
            <a:spAutoFit/>
          </a:bodyPr>
          <a:lstStyle/>
          <a:p>
            <a:pPr eaLnBrk="0" hangingPunct="0">
              <a:defRPr/>
            </a:pPr>
            <a:r>
              <a:rPr lang="en-US" sz="1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Can communicate well</a:t>
            </a:r>
            <a:endParaRPr lang="en-US" sz="1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n-ea"/>
              <a:cs typeface="Arial" pitchFamily="34" charset="0"/>
            </a:endParaRPr>
          </a:p>
        </p:txBody>
      </p:sp>
      <p:sp>
        <p:nvSpPr>
          <p:cNvPr id="25" name="TextBox 24"/>
          <p:cNvSpPr txBox="1"/>
          <p:nvPr/>
        </p:nvSpPr>
        <p:spPr>
          <a:xfrm>
            <a:off x="1547664" y="3105277"/>
            <a:ext cx="2664296" cy="338554"/>
          </a:xfrm>
          <a:prstGeom prst="rect">
            <a:avLst/>
          </a:prstGeom>
          <a:noFill/>
        </p:spPr>
        <p:txBody>
          <a:bodyPr>
            <a:spAutoFit/>
          </a:bodyPr>
          <a:lstStyle/>
          <a:p>
            <a:pPr eaLnBrk="0" hangingPunct="0">
              <a:defRPr/>
            </a:pPr>
            <a:r>
              <a:rPr lang="en-US" sz="16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Ability to make decisions</a:t>
            </a:r>
            <a:endParaRPr lang="en-US" sz="16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n-ea"/>
              <a:cs typeface="Arial" pitchFamily="34" charset="0"/>
            </a:endParaRPr>
          </a:p>
        </p:txBody>
      </p:sp>
      <p:sp>
        <p:nvSpPr>
          <p:cNvPr id="26" name="TextBox 25"/>
          <p:cNvSpPr txBox="1"/>
          <p:nvPr/>
        </p:nvSpPr>
        <p:spPr>
          <a:xfrm>
            <a:off x="5364088" y="2371840"/>
            <a:ext cx="2664296" cy="338554"/>
          </a:xfrm>
          <a:prstGeom prst="rect">
            <a:avLst/>
          </a:prstGeom>
          <a:noFill/>
        </p:spPr>
        <p:txBody>
          <a:bodyPr>
            <a:spAutoFit/>
          </a:bodyPr>
          <a:lstStyle/>
          <a:p>
            <a:pPr algn="r" eaLnBrk="0" hangingPunct="0">
              <a:defRPr/>
            </a:pPr>
            <a:r>
              <a:rPr lang="en-US" sz="16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Positive Attitude</a:t>
            </a:r>
            <a:endParaRPr lang="en-US" sz="16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n-ea"/>
              <a:cs typeface="Arial" pitchFamily="34" charset="0"/>
            </a:endParaRPr>
          </a:p>
        </p:txBody>
      </p:sp>
      <p:sp>
        <p:nvSpPr>
          <p:cNvPr id="27" name="TextBox 26"/>
          <p:cNvSpPr txBox="1"/>
          <p:nvPr/>
        </p:nvSpPr>
        <p:spPr>
          <a:xfrm>
            <a:off x="5364088" y="2889253"/>
            <a:ext cx="2664296" cy="338554"/>
          </a:xfrm>
          <a:prstGeom prst="rect">
            <a:avLst/>
          </a:prstGeom>
          <a:noFill/>
        </p:spPr>
        <p:txBody>
          <a:bodyPr>
            <a:spAutoFit/>
          </a:bodyPr>
          <a:lstStyle/>
          <a:p>
            <a:pPr algn="r" eaLnBrk="0" hangingPunct="0">
              <a:defRPr/>
            </a:pPr>
            <a:r>
              <a:rPr lang="en-US" sz="16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Computer skills</a:t>
            </a:r>
            <a:endParaRPr lang="en-US" sz="16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n-ea"/>
              <a:cs typeface="Arial" pitchFamily="34" charset="0"/>
            </a:endParaRPr>
          </a:p>
        </p:txBody>
      </p:sp>
      <p:sp>
        <p:nvSpPr>
          <p:cNvPr id="28" name="TextBox 27"/>
          <p:cNvSpPr txBox="1"/>
          <p:nvPr/>
        </p:nvSpPr>
        <p:spPr>
          <a:xfrm>
            <a:off x="5364088" y="3597865"/>
            <a:ext cx="2664296" cy="338554"/>
          </a:xfrm>
          <a:prstGeom prst="rect">
            <a:avLst/>
          </a:prstGeom>
          <a:noFill/>
        </p:spPr>
        <p:txBody>
          <a:bodyPr>
            <a:spAutoFit/>
          </a:bodyPr>
          <a:lstStyle/>
          <a:p>
            <a:pPr algn="r" eaLnBrk="0" hangingPunct="0">
              <a:defRPr/>
            </a:pPr>
            <a:r>
              <a:rPr lang="en-US" sz="16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Can work in groups</a:t>
            </a:r>
            <a:endParaRPr lang="en-US" sz="16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mn-ea"/>
              <a:cs typeface="Arial" pitchFamily="34" charset="0"/>
            </a:endParaRPr>
          </a:p>
        </p:txBody>
      </p:sp>
      <p:sp>
        <p:nvSpPr>
          <p:cNvPr id="53272" name="TextBox 28"/>
          <p:cNvSpPr txBox="1">
            <a:spLocks noChangeArrowheads="1"/>
          </p:cNvSpPr>
          <p:nvPr/>
        </p:nvSpPr>
        <p:spPr bwMode="auto">
          <a:xfrm>
            <a:off x="5795963" y="4786313"/>
            <a:ext cx="29527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000" i="1" dirty="0" err="1" smtClean="0"/>
              <a:t>Souce</a:t>
            </a:r>
            <a:r>
              <a:rPr lang="en-US" sz="1000" i="1" dirty="0" smtClean="0"/>
              <a:t>: </a:t>
            </a:r>
            <a:r>
              <a:rPr lang="en-US" sz="1000" i="1" dirty="0"/>
              <a:t>ILO, 2007</a:t>
            </a:r>
          </a:p>
        </p:txBody>
      </p:sp>
      <p:sp>
        <p:nvSpPr>
          <p:cNvPr id="30" name="Horizontal Scroll 29"/>
          <p:cNvSpPr/>
          <p:nvPr/>
        </p:nvSpPr>
        <p:spPr>
          <a:xfrm>
            <a:off x="4716016" y="1113588"/>
            <a:ext cx="3312368" cy="59406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Rounded MT Bold" pitchFamily="34" charset="0"/>
              </a:rPr>
              <a:t>Skilled Workers Features</a:t>
            </a:r>
            <a:endParaRPr lang="en-US" sz="1400" dirty="0">
              <a:solidFill>
                <a:srgbClr val="FF0000"/>
              </a:solidFill>
            </a:endParaRPr>
          </a:p>
        </p:txBody>
      </p:sp>
    </p:spTree>
    <p:extLst>
      <p:ext uri="{BB962C8B-B14F-4D97-AF65-F5344CB8AC3E}">
        <p14:creationId xmlns:p14="http://schemas.microsoft.com/office/powerpoint/2010/main" val="401493600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0"/>
            <a:ext cx="8229600" cy="857250"/>
          </a:xfrm>
        </p:spPr>
        <p:txBody>
          <a:bodyPr/>
          <a:lstStyle/>
          <a:p>
            <a:r>
              <a:rPr lang="en-US" dirty="0" smtClean="0"/>
              <a:t>THANK YOU!</a:t>
            </a:r>
            <a:endParaRPr lang="en-US" dirty="0"/>
          </a:p>
        </p:txBody>
      </p:sp>
    </p:spTree>
    <p:extLst>
      <p:ext uri="{BB962C8B-B14F-4D97-AF65-F5344CB8AC3E}">
        <p14:creationId xmlns:p14="http://schemas.microsoft.com/office/powerpoint/2010/main" val="3803378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E:\All Data Backup\Slide Korporat\Slide Korporat 2019 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3">
            <a:extLst>
              <a:ext uri="{FF2B5EF4-FFF2-40B4-BE49-F238E27FC236}">
                <a16:creationId xmlns:a16="http://schemas.microsoft.com/office/drawing/2014/main" xmlns="" id="{1B38AC1D-98EA-4525-8C45-49916FCA4A5C}"/>
              </a:ext>
            </a:extLst>
          </p:cNvPr>
          <p:cNvSpPr txBox="1">
            <a:spLocks noChangeArrowheads="1"/>
          </p:cNvSpPr>
          <p:nvPr/>
        </p:nvSpPr>
        <p:spPr bwMode="auto">
          <a:xfrm>
            <a:off x="3732433" y="133350"/>
            <a:ext cx="32172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MY" altLang="en-US" sz="3600" b="1" dirty="0" smtClean="0">
                <a:solidFill>
                  <a:srgbClr val="C00000"/>
                </a:solidFill>
              </a:rPr>
              <a:t>INTRODUCTION</a:t>
            </a:r>
            <a:endParaRPr lang="en-MY" altLang="en-US" sz="3600" b="1" dirty="0">
              <a:solidFill>
                <a:srgbClr val="C00000"/>
              </a:solidFill>
            </a:endParaRPr>
          </a:p>
        </p:txBody>
      </p:sp>
      <p:sp>
        <p:nvSpPr>
          <p:cNvPr id="4" name="TextBox 3">
            <a:extLst>
              <a:ext uri="{FF2B5EF4-FFF2-40B4-BE49-F238E27FC236}">
                <a16:creationId xmlns:a16="http://schemas.microsoft.com/office/drawing/2014/main" xmlns="" id="{C20EC334-35E3-4174-83DD-4CD6A094678D}"/>
              </a:ext>
            </a:extLst>
          </p:cNvPr>
          <p:cNvSpPr txBox="1"/>
          <p:nvPr/>
        </p:nvSpPr>
        <p:spPr>
          <a:xfrm>
            <a:off x="1752600" y="1200156"/>
            <a:ext cx="6961584" cy="1015663"/>
          </a:xfrm>
          <a:prstGeom prst="rect">
            <a:avLst/>
          </a:prstGeom>
          <a:noFill/>
        </p:spPr>
        <p:txBody>
          <a:bodyPr wrap="square">
            <a:spAutoFit/>
          </a:bodyPr>
          <a:lstStyle>
            <a:lvl1pPr marL="285750" indent="-28575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indent="0"/>
            <a:endParaRPr lang="en-MY" altLang="en-US" sz="2000" dirty="0" smtClean="0"/>
          </a:p>
          <a:p>
            <a:pPr marL="0" indent="0"/>
            <a:endParaRPr lang="en-MY" altLang="en-US" sz="2000" dirty="0"/>
          </a:p>
          <a:p>
            <a:endParaRPr lang="en-MY" altLang="en-US" sz="2000" dirty="0"/>
          </a:p>
        </p:txBody>
      </p:sp>
      <p:sp>
        <p:nvSpPr>
          <p:cNvPr id="2" name="Rectangle 1"/>
          <p:cNvSpPr/>
          <p:nvPr/>
        </p:nvSpPr>
        <p:spPr>
          <a:xfrm>
            <a:off x="1371600" y="666750"/>
            <a:ext cx="7543800" cy="369332"/>
          </a:xfrm>
          <a:prstGeom prst="rect">
            <a:avLst/>
          </a:prstGeom>
        </p:spPr>
        <p:txBody>
          <a:bodyPr wrap="square">
            <a:spAutoFit/>
          </a:bodyPr>
          <a:lstStyle/>
          <a:p>
            <a:r>
              <a:rPr lang="en-GB" dirty="0"/>
              <a:t> </a:t>
            </a:r>
            <a:endParaRPr lang="en-MY" dirty="0"/>
          </a:p>
        </p:txBody>
      </p:sp>
      <p:sp>
        <p:nvSpPr>
          <p:cNvPr id="5" name="Rectangle 4"/>
          <p:cNvSpPr/>
          <p:nvPr/>
        </p:nvSpPr>
        <p:spPr>
          <a:xfrm>
            <a:off x="2209800" y="1047750"/>
            <a:ext cx="6477000" cy="3416320"/>
          </a:xfrm>
          <a:prstGeom prst="rect">
            <a:avLst/>
          </a:prstGeom>
        </p:spPr>
        <p:txBody>
          <a:bodyPr wrap="square">
            <a:spAutoFit/>
          </a:bodyPr>
          <a:lstStyle/>
          <a:p>
            <a:pPr marL="342900" indent="-342900" algn="just">
              <a:buAutoNum type="arabicPeriod"/>
            </a:pPr>
            <a:r>
              <a:rPr lang="en-US" dirty="0" smtClean="0"/>
              <a:t>Technical </a:t>
            </a:r>
            <a:r>
              <a:rPr lang="en-US" dirty="0"/>
              <a:t>and Vocational Education and Training (TVET) plays an important role in providing the skilled workforce required for Malaysia’s economic transformation and the next stage of her growth.  </a:t>
            </a:r>
            <a:endParaRPr lang="en-US" dirty="0" smtClean="0"/>
          </a:p>
          <a:p>
            <a:pPr marL="342900" indent="-342900" algn="just">
              <a:buAutoNum type="arabicPeriod"/>
            </a:pPr>
            <a:r>
              <a:rPr lang="en-US" dirty="0" smtClean="0"/>
              <a:t>Functions </a:t>
            </a:r>
            <a:r>
              <a:rPr lang="en-US" dirty="0"/>
              <a:t>as a way forward to close the gaps between economies of the globe in the 21</a:t>
            </a:r>
            <a:r>
              <a:rPr lang="en-US" baseline="30000" dirty="0"/>
              <a:t>st</a:t>
            </a:r>
            <a:r>
              <a:rPr lang="en-US" dirty="0"/>
              <a:t> century, it is vital for Malaysian to meet the demands of technological complex and unique future.  </a:t>
            </a:r>
            <a:endParaRPr lang="en-US" dirty="0" smtClean="0"/>
          </a:p>
          <a:p>
            <a:pPr marL="342900" indent="-342900" algn="just">
              <a:buAutoNum type="arabicPeriod"/>
            </a:pPr>
            <a:r>
              <a:rPr lang="en-US" dirty="0" smtClean="0"/>
              <a:t>The </a:t>
            </a:r>
            <a:r>
              <a:rPr lang="en-US" dirty="0"/>
              <a:t>11</a:t>
            </a:r>
            <a:r>
              <a:rPr lang="en-US" baseline="30000" dirty="0"/>
              <a:t>th</a:t>
            </a:r>
            <a:r>
              <a:rPr lang="en-US" dirty="0"/>
              <a:t> Malaysia Plan (11MP) announced in May 2015 projected 1.3 million additional jobs that require TVET related skills by the year 2020 highlighting the increase number of Malaysia’s requirement in skills human base.</a:t>
            </a:r>
            <a:r>
              <a:rPr lang="en-MY" dirty="0"/>
              <a:t> </a:t>
            </a:r>
            <a:endParaRPr lang="en-US" dirty="0"/>
          </a:p>
        </p:txBody>
      </p:sp>
    </p:spTree>
    <p:extLst>
      <p:ext uri="{BB962C8B-B14F-4D97-AF65-F5344CB8AC3E}">
        <p14:creationId xmlns:p14="http://schemas.microsoft.com/office/powerpoint/2010/main" val="22778788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E:\All Data Backup\Slide Korporat\Slide Korporat 2019 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3">
            <a:extLst>
              <a:ext uri="{FF2B5EF4-FFF2-40B4-BE49-F238E27FC236}">
                <a16:creationId xmlns:a16="http://schemas.microsoft.com/office/drawing/2014/main" xmlns="" id="{1B38AC1D-98EA-4525-8C45-49916FCA4A5C}"/>
              </a:ext>
            </a:extLst>
          </p:cNvPr>
          <p:cNvSpPr txBox="1">
            <a:spLocks noChangeArrowheads="1"/>
          </p:cNvSpPr>
          <p:nvPr/>
        </p:nvSpPr>
        <p:spPr bwMode="auto">
          <a:xfrm>
            <a:off x="3732433" y="133350"/>
            <a:ext cx="32172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MY" altLang="en-US" sz="3600" b="1" dirty="0" smtClean="0">
                <a:solidFill>
                  <a:srgbClr val="C00000"/>
                </a:solidFill>
              </a:rPr>
              <a:t>INTRODUCTION</a:t>
            </a:r>
            <a:endParaRPr lang="en-MY" altLang="en-US" sz="3600" b="1" dirty="0">
              <a:solidFill>
                <a:srgbClr val="C00000"/>
              </a:solidFill>
            </a:endParaRPr>
          </a:p>
        </p:txBody>
      </p:sp>
      <p:sp>
        <p:nvSpPr>
          <p:cNvPr id="4" name="TextBox 3">
            <a:extLst>
              <a:ext uri="{FF2B5EF4-FFF2-40B4-BE49-F238E27FC236}">
                <a16:creationId xmlns:a16="http://schemas.microsoft.com/office/drawing/2014/main" xmlns="" id="{C20EC334-35E3-4174-83DD-4CD6A094678D}"/>
              </a:ext>
            </a:extLst>
          </p:cNvPr>
          <p:cNvSpPr txBox="1"/>
          <p:nvPr/>
        </p:nvSpPr>
        <p:spPr>
          <a:xfrm>
            <a:off x="1752600" y="1200156"/>
            <a:ext cx="6961584" cy="1015663"/>
          </a:xfrm>
          <a:prstGeom prst="rect">
            <a:avLst/>
          </a:prstGeom>
          <a:noFill/>
        </p:spPr>
        <p:txBody>
          <a:bodyPr wrap="square">
            <a:spAutoFit/>
          </a:bodyPr>
          <a:lstStyle>
            <a:lvl1pPr marL="285750" indent="-28575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indent="0"/>
            <a:endParaRPr lang="en-MY" altLang="en-US" sz="2000" dirty="0" smtClean="0"/>
          </a:p>
          <a:p>
            <a:pPr marL="0" indent="0"/>
            <a:endParaRPr lang="en-MY" altLang="en-US" sz="2000" dirty="0"/>
          </a:p>
          <a:p>
            <a:endParaRPr lang="en-MY" altLang="en-US" sz="2000" dirty="0"/>
          </a:p>
        </p:txBody>
      </p:sp>
      <p:sp>
        <p:nvSpPr>
          <p:cNvPr id="2" name="Rectangle 1"/>
          <p:cNvSpPr/>
          <p:nvPr/>
        </p:nvSpPr>
        <p:spPr>
          <a:xfrm>
            <a:off x="1371600" y="666750"/>
            <a:ext cx="7543800" cy="3970318"/>
          </a:xfrm>
          <a:prstGeom prst="rect">
            <a:avLst/>
          </a:prstGeom>
        </p:spPr>
        <p:txBody>
          <a:bodyPr wrap="square">
            <a:spAutoFit/>
          </a:bodyPr>
          <a:lstStyle/>
          <a:p>
            <a:pPr lvl="1" algn="just"/>
            <a:endParaRPr lang="en-GB" dirty="0" smtClean="0"/>
          </a:p>
          <a:p>
            <a:pPr lvl="1" algn="just"/>
            <a:endParaRPr lang="en-GB" dirty="0" smtClean="0"/>
          </a:p>
          <a:p>
            <a:pPr lvl="1" algn="just"/>
            <a:r>
              <a:rPr lang="en-GB" dirty="0" smtClean="0"/>
              <a:t>4. Transforming </a:t>
            </a:r>
            <a:r>
              <a:rPr lang="en-GB" dirty="0"/>
              <a:t>TVET is one of the game changers in the </a:t>
            </a:r>
            <a:r>
              <a:rPr lang="en-GB" dirty="0" smtClean="0"/>
              <a:t>11</a:t>
            </a:r>
            <a:r>
              <a:rPr lang="en-GB" baseline="30000" dirty="0" smtClean="0"/>
              <a:t>th</a:t>
            </a:r>
            <a:r>
              <a:rPr lang="en-GB" dirty="0" smtClean="0"/>
              <a:t> Malaysia Plan </a:t>
            </a:r>
            <a:r>
              <a:rPr lang="en-GB" dirty="0"/>
              <a:t>to </a:t>
            </a:r>
            <a:r>
              <a:rPr lang="en-GB" dirty="0" smtClean="0"/>
              <a:t> meet </a:t>
            </a:r>
            <a:r>
              <a:rPr lang="en-GB" dirty="0"/>
              <a:t>the demand of industry and contribute towards economic growth in view of globalisation, knowledge economy, technology advances and global labour mobility. </a:t>
            </a:r>
            <a:endParaRPr lang="en-GB" dirty="0" smtClean="0"/>
          </a:p>
          <a:p>
            <a:pPr lvl="1" algn="just"/>
            <a:endParaRPr lang="en-GB" dirty="0" smtClean="0"/>
          </a:p>
          <a:p>
            <a:pPr lvl="1" algn="just"/>
            <a:r>
              <a:rPr lang="en-GB" dirty="0" smtClean="0"/>
              <a:t>5. Focus </a:t>
            </a:r>
            <a:r>
              <a:rPr lang="en-GB" dirty="0"/>
              <a:t>will be given to transform the TVET delivery system and increase its attractiveness as a choice for another education pathway. </a:t>
            </a:r>
            <a:endParaRPr lang="en-GB" dirty="0" smtClean="0"/>
          </a:p>
          <a:p>
            <a:pPr lvl="1" algn="just"/>
            <a:endParaRPr lang="en-GB" dirty="0" smtClean="0"/>
          </a:p>
          <a:p>
            <a:pPr lvl="1" algn="just"/>
            <a:r>
              <a:rPr lang="en-GB" dirty="0" smtClean="0"/>
              <a:t>6. A </a:t>
            </a:r>
            <a:r>
              <a:rPr lang="en-GB" dirty="0"/>
              <a:t>Malaysian Board of Technologist (MBOT) will be established to recognise the professionalism of TVET practitioners that will enable them to demand higher wages.</a:t>
            </a:r>
            <a:endParaRPr lang="en-MY" sz="1600" dirty="0"/>
          </a:p>
          <a:p>
            <a:r>
              <a:rPr lang="en-GB" dirty="0"/>
              <a:t> </a:t>
            </a:r>
            <a:endParaRPr lang="en-MY" dirty="0"/>
          </a:p>
        </p:txBody>
      </p:sp>
    </p:spTree>
    <p:extLst>
      <p:ext uri="{BB962C8B-B14F-4D97-AF65-F5344CB8AC3E}">
        <p14:creationId xmlns:p14="http://schemas.microsoft.com/office/powerpoint/2010/main" val="39149025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9550"/>
            <a:ext cx="8229600" cy="3886200"/>
          </a:xfrm>
        </p:spPr>
        <p:txBody>
          <a:bodyPr>
            <a:noAutofit/>
          </a:bodyPr>
          <a:lstStyle/>
          <a:p>
            <a:pPr algn="l"/>
            <a:r>
              <a:rPr lang="en-GB" sz="3200" b="1" dirty="0" smtClean="0"/>
              <a:t>TVET </a:t>
            </a:r>
            <a:r>
              <a:rPr lang="en-GB" sz="3200" b="1" dirty="0"/>
              <a:t>Progression in Malaysia</a:t>
            </a:r>
            <a:r>
              <a:rPr lang="en-MY" sz="3200" dirty="0"/>
              <a:t/>
            </a:r>
            <a:br>
              <a:rPr lang="en-MY" sz="3200" dirty="0"/>
            </a:br>
            <a:r>
              <a:rPr lang="en-MY" sz="2000" dirty="0" smtClean="0"/>
              <a:t/>
            </a:r>
            <a:br>
              <a:rPr lang="en-MY" sz="2000" dirty="0" smtClean="0"/>
            </a:br>
            <a:r>
              <a:rPr lang="en-MY" sz="2000" dirty="0"/>
              <a:t/>
            </a:r>
            <a:br>
              <a:rPr lang="en-MY" sz="2000" dirty="0"/>
            </a:br>
            <a:r>
              <a:rPr lang="en-MY" sz="1100" dirty="0" smtClean="0"/>
              <a:t/>
            </a:r>
            <a:br>
              <a:rPr lang="en-MY" sz="1100" dirty="0" smtClean="0"/>
            </a:br>
            <a:r>
              <a:rPr lang="en-GB" sz="1800" dirty="0" smtClean="0"/>
              <a:t>Two </a:t>
            </a:r>
            <a:r>
              <a:rPr lang="en-GB" sz="1800" dirty="0"/>
              <a:t>public TVET institutions were established in Malaysia in 1964 to provide training for </a:t>
            </a:r>
            <a:r>
              <a:rPr lang="en-GB" sz="1800" dirty="0" smtClean="0"/>
              <a:t>youth</a:t>
            </a:r>
            <a:r>
              <a:rPr lang="en-MY" sz="1800" dirty="0"/>
              <a:t> </a:t>
            </a:r>
            <a:r>
              <a:rPr lang="en-GB" sz="1800" dirty="0" smtClean="0"/>
              <a:t>namely </a:t>
            </a:r>
            <a:r>
              <a:rPr lang="en-GB" sz="1800" i="1" dirty="0" err="1"/>
              <a:t>Institut</a:t>
            </a:r>
            <a:r>
              <a:rPr lang="en-GB" sz="1800" i="1" dirty="0"/>
              <a:t> </a:t>
            </a:r>
            <a:r>
              <a:rPr lang="en-GB" sz="1800" i="1" dirty="0" err="1"/>
              <a:t>Kemahiran</a:t>
            </a:r>
            <a:r>
              <a:rPr lang="en-GB" sz="1800" i="1" dirty="0"/>
              <a:t> </a:t>
            </a:r>
            <a:r>
              <a:rPr lang="en-GB" sz="1800" i="1" dirty="0" err="1"/>
              <a:t>Belia</a:t>
            </a:r>
            <a:r>
              <a:rPr lang="en-GB" sz="1800" i="1" dirty="0"/>
              <a:t> Negara </a:t>
            </a:r>
            <a:r>
              <a:rPr lang="en-GB" sz="1800" dirty="0"/>
              <a:t>(IKBN) </a:t>
            </a:r>
            <a:r>
              <a:rPr lang="en-GB" sz="1800" dirty="0" err="1"/>
              <a:t>Dusun</a:t>
            </a:r>
            <a:r>
              <a:rPr lang="en-GB" sz="1800" dirty="0"/>
              <a:t> </a:t>
            </a:r>
            <a:r>
              <a:rPr lang="en-GB" sz="1800" dirty="0" err="1"/>
              <a:t>Tua</a:t>
            </a:r>
            <a:r>
              <a:rPr lang="en-GB" sz="1800" dirty="0"/>
              <a:t> and </a:t>
            </a:r>
            <a:r>
              <a:rPr lang="en-GB" sz="1800" i="1" dirty="0" err="1"/>
              <a:t>Institut</a:t>
            </a:r>
            <a:r>
              <a:rPr lang="en-GB" sz="1800" i="1" dirty="0"/>
              <a:t> </a:t>
            </a:r>
            <a:r>
              <a:rPr lang="en-GB" sz="1800" i="1" dirty="0" err="1"/>
              <a:t>Latihan</a:t>
            </a:r>
            <a:r>
              <a:rPr lang="en-GB" sz="1800" i="1" dirty="0"/>
              <a:t> </a:t>
            </a:r>
            <a:r>
              <a:rPr lang="en-GB" sz="1800" i="1" dirty="0" err="1"/>
              <a:t>Perindustrian</a:t>
            </a:r>
            <a:r>
              <a:rPr lang="en-GB" sz="1800" i="1" dirty="0"/>
              <a:t> </a:t>
            </a:r>
            <a:r>
              <a:rPr lang="en-GB" sz="1800" dirty="0"/>
              <a:t>(ILP) Kuala Lumpur. </a:t>
            </a:r>
            <a:r>
              <a:rPr lang="en-GB" sz="1800" dirty="0" smtClean="0"/>
              <a:t/>
            </a:r>
            <a:br>
              <a:rPr lang="en-GB" sz="1800" dirty="0" smtClean="0"/>
            </a:br>
            <a:r>
              <a:rPr lang="en-GB" sz="1800" dirty="0"/>
              <a:t/>
            </a:r>
            <a:br>
              <a:rPr lang="en-GB" sz="1800" dirty="0"/>
            </a:br>
            <a:r>
              <a:rPr lang="en-GB" sz="1800" dirty="0" smtClean="0"/>
              <a:t>Currently</a:t>
            </a:r>
            <a:r>
              <a:rPr lang="en-GB" sz="1800" dirty="0"/>
              <a:t>, more than 500 public TVET institutions provide multiple programmes at all levels of education as shown below:</a:t>
            </a:r>
            <a:r>
              <a:rPr lang="en-MY" sz="1800" dirty="0"/>
              <a:t/>
            </a:r>
            <a:br>
              <a:rPr lang="en-MY" sz="1800" dirty="0"/>
            </a:br>
            <a:endParaRPr lang="en-US" sz="1800" dirty="0"/>
          </a:p>
        </p:txBody>
      </p:sp>
    </p:spTree>
    <p:extLst>
      <p:ext uri="{BB962C8B-B14F-4D97-AF65-F5344CB8AC3E}">
        <p14:creationId xmlns:p14="http://schemas.microsoft.com/office/powerpoint/2010/main" val="1724809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38151"/>
            <a:ext cx="6934200" cy="373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14400" y="4497169"/>
            <a:ext cx="7620000" cy="307777"/>
          </a:xfrm>
          <a:prstGeom prst="rect">
            <a:avLst/>
          </a:prstGeom>
          <a:noFill/>
        </p:spPr>
        <p:txBody>
          <a:bodyPr wrap="square" rtlCol="0">
            <a:spAutoFit/>
          </a:bodyPr>
          <a:lstStyle/>
          <a:p>
            <a:r>
              <a:rPr lang="en-US" sz="1400" b="1" dirty="0"/>
              <a:t>Source</a:t>
            </a:r>
            <a:r>
              <a:rPr lang="en-US" sz="1400" dirty="0"/>
              <a:t>: The 11</a:t>
            </a:r>
            <a:r>
              <a:rPr lang="en-US" sz="1400" baseline="30000" dirty="0"/>
              <a:t>th</a:t>
            </a:r>
            <a:r>
              <a:rPr lang="en-US" sz="1400" dirty="0"/>
              <a:t> Malaysia Plan, Economic Planning Unit, Prime Minister’s Department (2015</a:t>
            </a:r>
            <a:r>
              <a:rPr lang="en-US" sz="1400" dirty="0" smtClean="0"/>
              <a:t>) </a:t>
            </a:r>
            <a:endParaRPr lang="en-US" sz="1400" dirty="0"/>
          </a:p>
        </p:txBody>
      </p:sp>
    </p:spTree>
    <p:extLst>
      <p:ext uri="{BB962C8B-B14F-4D97-AF65-F5344CB8AC3E}">
        <p14:creationId xmlns:p14="http://schemas.microsoft.com/office/powerpoint/2010/main" val="571094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E:\All Data Backup\Slide Korporat\Slide Korporat 2019 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3">
            <a:extLst>
              <a:ext uri="{FF2B5EF4-FFF2-40B4-BE49-F238E27FC236}">
                <a16:creationId xmlns:a16="http://schemas.microsoft.com/office/drawing/2014/main" xmlns="" id="{1B38AC1D-98EA-4525-8C45-49916FCA4A5C}"/>
              </a:ext>
            </a:extLst>
          </p:cNvPr>
          <p:cNvSpPr txBox="1">
            <a:spLocks noChangeArrowheads="1"/>
          </p:cNvSpPr>
          <p:nvPr/>
        </p:nvSpPr>
        <p:spPr bwMode="auto">
          <a:xfrm>
            <a:off x="2667000" y="361950"/>
            <a:ext cx="62609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MY" altLang="en-US" sz="3600" b="1" dirty="0" smtClean="0">
                <a:solidFill>
                  <a:srgbClr val="C00000"/>
                </a:solidFill>
              </a:rPr>
              <a:t>WHAT IS SKILLS DEVELOMENT ?</a:t>
            </a:r>
            <a:endParaRPr lang="en-MY" altLang="en-US" sz="3600" b="1" dirty="0">
              <a:solidFill>
                <a:srgbClr val="C00000"/>
              </a:solidFill>
            </a:endParaRPr>
          </a:p>
        </p:txBody>
      </p:sp>
      <p:sp>
        <p:nvSpPr>
          <p:cNvPr id="4" name="TextBox 3">
            <a:extLst>
              <a:ext uri="{FF2B5EF4-FFF2-40B4-BE49-F238E27FC236}">
                <a16:creationId xmlns:a16="http://schemas.microsoft.com/office/drawing/2014/main" xmlns="" id="{C20EC334-35E3-4174-83DD-4CD6A094678D}"/>
              </a:ext>
            </a:extLst>
          </p:cNvPr>
          <p:cNvSpPr txBox="1"/>
          <p:nvPr/>
        </p:nvSpPr>
        <p:spPr>
          <a:xfrm>
            <a:off x="1752600" y="1200156"/>
            <a:ext cx="6961584" cy="1077218"/>
          </a:xfrm>
          <a:prstGeom prst="rect">
            <a:avLst/>
          </a:prstGeom>
          <a:noFill/>
        </p:spPr>
        <p:txBody>
          <a:bodyPr wrap="square">
            <a:spAutoFit/>
          </a:bodyPr>
          <a:lstStyle>
            <a:lvl1pPr marL="285750" indent="-28575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indent="0"/>
            <a:endParaRPr lang="en-MY" altLang="en-US" sz="3200" dirty="0"/>
          </a:p>
          <a:p>
            <a:endParaRPr lang="en-MY" altLang="en-US" sz="3200" dirty="0"/>
          </a:p>
        </p:txBody>
      </p:sp>
      <p:sp>
        <p:nvSpPr>
          <p:cNvPr id="5" name="TextBox 4">
            <a:extLst>
              <a:ext uri="{FF2B5EF4-FFF2-40B4-BE49-F238E27FC236}">
                <a16:creationId xmlns:a16="http://schemas.microsoft.com/office/drawing/2014/main" xmlns="" id="{C20EC334-35E3-4174-83DD-4CD6A094678D}"/>
              </a:ext>
            </a:extLst>
          </p:cNvPr>
          <p:cNvSpPr txBox="1"/>
          <p:nvPr/>
        </p:nvSpPr>
        <p:spPr>
          <a:xfrm>
            <a:off x="1905000" y="1352556"/>
            <a:ext cx="6961584" cy="1077218"/>
          </a:xfrm>
          <a:prstGeom prst="rect">
            <a:avLst/>
          </a:prstGeom>
          <a:noFill/>
        </p:spPr>
        <p:txBody>
          <a:bodyPr wrap="square">
            <a:spAutoFit/>
          </a:bodyPr>
          <a:lstStyle>
            <a:lvl1pPr marL="285750" indent="-28575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indent="0"/>
            <a:endParaRPr lang="en-MY" altLang="en-US" sz="3200" dirty="0"/>
          </a:p>
          <a:p>
            <a:endParaRPr lang="en-MY" altLang="en-US" sz="3200" dirty="0"/>
          </a:p>
        </p:txBody>
      </p:sp>
      <p:sp>
        <p:nvSpPr>
          <p:cNvPr id="6" name="TextBox 5">
            <a:extLst>
              <a:ext uri="{FF2B5EF4-FFF2-40B4-BE49-F238E27FC236}">
                <a16:creationId xmlns:a16="http://schemas.microsoft.com/office/drawing/2014/main" xmlns="" id="{C20EC334-35E3-4174-83DD-4CD6A094678D}"/>
              </a:ext>
            </a:extLst>
          </p:cNvPr>
          <p:cNvSpPr txBox="1"/>
          <p:nvPr/>
        </p:nvSpPr>
        <p:spPr>
          <a:xfrm>
            <a:off x="2057400" y="1504956"/>
            <a:ext cx="6961584" cy="1077218"/>
          </a:xfrm>
          <a:prstGeom prst="rect">
            <a:avLst/>
          </a:prstGeom>
          <a:noFill/>
        </p:spPr>
        <p:txBody>
          <a:bodyPr wrap="square">
            <a:spAutoFit/>
          </a:bodyPr>
          <a:lstStyle>
            <a:lvl1pPr marL="285750" indent="-28575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indent="0"/>
            <a:endParaRPr lang="en-MY" altLang="en-US" sz="3200" dirty="0"/>
          </a:p>
          <a:p>
            <a:endParaRPr lang="en-MY" altLang="en-US" sz="3200" dirty="0"/>
          </a:p>
        </p:txBody>
      </p:sp>
      <p:sp>
        <p:nvSpPr>
          <p:cNvPr id="8" name="TextBox 7">
            <a:extLst>
              <a:ext uri="{FF2B5EF4-FFF2-40B4-BE49-F238E27FC236}">
                <a16:creationId xmlns:a16="http://schemas.microsoft.com/office/drawing/2014/main" xmlns="" id="{C20EC334-35E3-4174-83DD-4CD6A094678D}"/>
              </a:ext>
            </a:extLst>
          </p:cNvPr>
          <p:cNvSpPr txBox="1"/>
          <p:nvPr/>
        </p:nvSpPr>
        <p:spPr>
          <a:xfrm>
            <a:off x="2209800" y="1657356"/>
            <a:ext cx="6961584" cy="3170099"/>
          </a:xfrm>
          <a:prstGeom prst="rect">
            <a:avLst/>
          </a:prstGeom>
          <a:noFill/>
        </p:spPr>
        <p:txBody>
          <a:bodyPr wrap="square">
            <a:spAutoFit/>
          </a:bodyPr>
          <a:lstStyle>
            <a:lvl1pPr marL="285750" indent="-285750">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609600" indent="-609600" algn="just"/>
            <a:r>
              <a:rPr lang="en-US" sz="2000" dirty="0" smtClean="0">
                <a:latin typeface="Arial" charset="0"/>
              </a:rPr>
              <a:t>   The </a:t>
            </a:r>
            <a:r>
              <a:rPr lang="en-US" sz="2000" dirty="0">
                <a:latin typeface="Arial" charset="0"/>
              </a:rPr>
              <a:t>development of skills or competencies that are </a:t>
            </a:r>
            <a:r>
              <a:rPr lang="en-US" sz="2000" dirty="0" smtClean="0">
                <a:latin typeface="Arial" charset="0"/>
              </a:rPr>
              <a:t>relevant to </a:t>
            </a:r>
            <a:r>
              <a:rPr lang="en-US" sz="2000" dirty="0">
                <a:latin typeface="Arial" charset="0"/>
              </a:rPr>
              <a:t>the workforce to find gainful and productive employment.</a:t>
            </a:r>
          </a:p>
          <a:p>
            <a:pPr marL="609600" indent="-609600">
              <a:buFontTx/>
              <a:buNone/>
            </a:pPr>
            <a:endParaRPr lang="en-US" sz="2000" b="1" dirty="0">
              <a:latin typeface="Arial" charset="0"/>
            </a:endParaRPr>
          </a:p>
          <a:p>
            <a:pPr marL="609600" indent="-609600">
              <a:buFontTx/>
              <a:buNone/>
            </a:pPr>
            <a:r>
              <a:rPr lang="en-US" sz="2000" dirty="0" smtClean="0">
                <a:latin typeface="Arial" charset="0"/>
              </a:rPr>
              <a:t>        </a:t>
            </a:r>
            <a:r>
              <a:rPr lang="en-US" sz="2000" dirty="0" smtClean="0">
                <a:solidFill>
                  <a:srgbClr val="FF0000"/>
                </a:solidFill>
                <a:latin typeface="Arial" charset="0"/>
              </a:rPr>
              <a:t>Skills </a:t>
            </a:r>
            <a:r>
              <a:rPr lang="en-US" sz="2000" dirty="0">
                <a:solidFill>
                  <a:srgbClr val="FF0000"/>
                </a:solidFill>
                <a:latin typeface="Arial" charset="0"/>
              </a:rPr>
              <a:t>are: </a:t>
            </a:r>
            <a:endParaRPr lang="en-US" sz="2000" dirty="0" smtClean="0">
              <a:solidFill>
                <a:srgbClr val="FF0000"/>
              </a:solidFill>
              <a:latin typeface="Arial" charset="0"/>
            </a:endParaRPr>
          </a:p>
          <a:p>
            <a:pPr marL="609600" indent="-609600">
              <a:buFontTx/>
              <a:buNone/>
            </a:pPr>
            <a:endParaRPr lang="en-US" sz="2000" dirty="0">
              <a:latin typeface="Arial" charset="0"/>
            </a:endParaRPr>
          </a:p>
          <a:p>
            <a:pPr marL="609600" indent="-609600" algn="just"/>
            <a:r>
              <a:rPr lang="en-US" sz="2000" dirty="0" smtClean="0">
                <a:solidFill>
                  <a:srgbClr val="000000"/>
                </a:solidFill>
                <a:latin typeface="Arial" charset="0"/>
              </a:rPr>
              <a:t>    The </a:t>
            </a:r>
            <a:r>
              <a:rPr lang="en-US" sz="2000" dirty="0">
                <a:solidFill>
                  <a:srgbClr val="000000"/>
                </a:solidFill>
                <a:latin typeface="Arial" charset="0"/>
              </a:rPr>
              <a:t>capability to respond, in a practiced way, to the varying conditions and challenges posed by our situation, jobs and context and are determined by our environment to accomplish a goal or purpose</a:t>
            </a:r>
          </a:p>
        </p:txBody>
      </p:sp>
    </p:spTree>
    <p:extLst>
      <p:ext uri="{BB962C8B-B14F-4D97-AF65-F5344CB8AC3E}">
        <p14:creationId xmlns:p14="http://schemas.microsoft.com/office/powerpoint/2010/main" val="41476393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04800" y="205979"/>
            <a:ext cx="8382000" cy="857250"/>
          </a:xfrm>
        </p:spPr>
        <p:txBody>
          <a:bodyPr>
            <a:normAutofit/>
          </a:bodyPr>
          <a:lstStyle/>
          <a:p>
            <a:pPr algn="l"/>
            <a:r>
              <a:rPr lang="en-US" sz="2400" b="1" dirty="0">
                <a:solidFill>
                  <a:schemeClr val="tx1"/>
                </a:solidFill>
                <a:latin typeface="Arial" charset="0"/>
                <a:ea typeface="ＭＳ Ｐゴシック" charset="0"/>
                <a:cs typeface="ＭＳ Ｐゴシック" charset="0"/>
              </a:rPr>
              <a:t>Where do we develop Skills?</a:t>
            </a:r>
            <a:r>
              <a:rPr lang="en-US" sz="2400" b="1" dirty="0">
                <a:latin typeface="Arial" charset="0"/>
                <a:ea typeface="ＭＳ Ｐゴシック" charset="0"/>
                <a:cs typeface="ＭＳ Ｐゴシック" charset="0"/>
              </a:rPr>
              <a:t> </a:t>
            </a:r>
            <a:br>
              <a:rPr lang="en-US" sz="2400" b="1" dirty="0">
                <a:latin typeface="Arial" charset="0"/>
                <a:ea typeface="ＭＳ Ｐゴシック" charset="0"/>
                <a:cs typeface="ＭＳ Ｐゴシック" charset="0"/>
              </a:rPr>
            </a:br>
            <a:endParaRPr lang="en-US" sz="2400" b="1" dirty="0">
              <a:latin typeface="Arial" charset="0"/>
              <a:ea typeface="ＭＳ Ｐゴシック" charset="0"/>
              <a:cs typeface="ＭＳ Ｐゴシック" charset="0"/>
            </a:endParaRPr>
          </a:p>
        </p:txBody>
      </p:sp>
      <p:sp>
        <p:nvSpPr>
          <p:cNvPr id="22530" name="Rectangle 3"/>
          <p:cNvSpPr>
            <a:spLocks noGrp="1" noChangeArrowheads="1"/>
          </p:cNvSpPr>
          <p:nvPr>
            <p:ph type="body" idx="1"/>
          </p:nvPr>
        </p:nvSpPr>
        <p:spPr>
          <a:xfrm>
            <a:off x="304800" y="914401"/>
            <a:ext cx="8229600" cy="3394472"/>
          </a:xfrm>
        </p:spPr>
        <p:txBody>
          <a:bodyPr>
            <a:normAutofit fontScale="92500" lnSpcReduction="10000"/>
          </a:bodyPr>
          <a:lstStyle/>
          <a:p>
            <a:pPr>
              <a:lnSpc>
                <a:spcPct val="80000"/>
              </a:lnSpc>
              <a:buFontTx/>
              <a:buNone/>
            </a:pPr>
            <a:r>
              <a:rPr lang="en-US" sz="2400" dirty="0">
                <a:solidFill>
                  <a:schemeClr val="tx1"/>
                </a:solidFill>
                <a:latin typeface="Arial" charset="0"/>
              </a:rPr>
              <a:t>We acquire skills through many ways at many levels: </a:t>
            </a:r>
          </a:p>
          <a:p>
            <a:pPr>
              <a:lnSpc>
                <a:spcPct val="80000"/>
              </a:lnSpc>
            </a:pPr>
            <a:r>
              <a:rPr lang="en-US" sz="2400" dirty="0">
                <a:solidFill>
                  <a:schemeClr val="tx1"/>
                </a:solidFill>
                <a:latin typeface="Arial" charset="0"/>
              </a:rPr>
              <a:t>Pre-Employment (education, training)</a:t>
            </a:r>
          </a:p>
          <a:p>
            <a:pPr>
              <a:lnSpc>
                <a:spcPct val="80000"/>
              </a:lnSpc>
            </a:pPr>
            <a:r>
              <a:rPr lang="en-US" sz="2400" dirty="0">
                <a:solidFill>
                  <a:schemeClr val="tx1"/>
                </a:solidFill>
                <a:latin typeface="Arial" charset="0"/>
              </a:rPr>
              <a:t>Employment on the job</a:t>
            </a:r>
          </a:p>
          <a:p>
            <a:pPr>
              <a:lnSpc>
                <a:spcPct val="80000"/>
              </a:lnSpc>
            </a:pPr>
            <a:r>
              <a:rPr lang="en-US" sz="2400" dirty="0">
                <a:solidFill>
                  <a:schemeClr val="tx1"/>
                </a:solidFill>
                <a:latin typeface="Arial" charset="0"/>
              </a:rPr>
              <a:t>Continuous education and training</a:t>
            </a:r>
          </a:p>
          <a:p>
            <a:pPr>
              <a:lnSpc>
                <a:spcPct val="80000"/>
              </a:lnSpc>
              <a:buFontTx/>
              <a:buNone/>
            </a:pPr>
            <a:endParaRPr lang="en-US" sz="2400" dirty="0">
              <a:solidFill>
                <a:schemeClr val="tx1"/>
              </a:solidFill>
              <a:latin typeface="Arial" charset="0"/>
            </a:endParaRPr>
          </a:p>
          <a:p>
            <a:pPr>
              <a:lnSpc>
                <a:spcPct val="80000"/>
              </a:lnSpc>
            </a:pPr>
            <a:r>
              <a:rPr lang="en-US" sz="2400" dirty="0">
                <a:solidFill>
                  <a:schemeClr val="tx1"/>
                </a:solidFill>
                <a:latin typeface="Arial" charset="0"/>
              </a:rPr>
              <a:t>Increasing focuses on the individual right of an individual to acquire skills and knowledge through Lifelong Learning.</a:t>
            </a:r>
          </a:p>
          <a:p>
            <a:pPr>
              <a:lnSpc>
                <a:spcPct val="80000"/>
              </a:lnSpc>
            </a:pPr>
            <a:endParaRPr lang="en-US" sz="2000" b="1" dirty="0">
              <a:solidFill>
                <a:schemeClr val="tx1"/>
              </a:solidFill>
              <a:latin typeface="Arial" charset="0"/>
            </a:endParaRPr>
          </a:p>
          <a:p>
            <a:pPr>
              <a:lnSpc>
                <a:spcPct val="80000"/>
              </a:lnSpc>
            </a:pPr>
            <a:endParaRPr lang="en-US" sz="2000" b="1" dirty="0">
              <a:solidFill>
                <a:schemeClr val="tx1"/>
              </a:solidFill>
              <a:latin typeface="Arial" charset="0"/>
            </a:endParaRPr>
          </a:p>
          <a:p>
            <a:pPr>
              <a:lnSpc>
                <a:spcPct val="80000"/>
              </a:lnSpc>
              <a:buFont typeface="Wingdings" charset="0"/>
              <a:buChar char="à"/>
            </a:pPr>
            <a:r>
              <a:rPr lang="en-US" sz="2800" b="1" dirty="0">
                <a:solidFill>
                  <a:schemeClr val="tx1"/>
                </a:solidFill>
                <a:latin typeface="Arial" charset="0"/>
                <a:sym typeface="Wingdings" charset="0"/>
              </a:rPr>
              <a:t>Increased Emphasis: Skills Development which is relevant to Industry Needs.</a:t>
            </a:r>
          </a:p>
          <a:p>
            <a:pPr marL="0" indent="0">
              <a:lnSpc>
                <a:spcPct val="80000"/>
              </a:lnSpc>
              <a:buNone/>
            </a:pPr>
            <a:endParaRPr lang="en-US" sz="2800" b="1" dirty="0">
              <a:solidFill>
                <a:schemeClr val="tx1"/>
              </a:solidFill>
              <a:latin typeface="Arial" charset="0"/>
            </a:endParaRPr>
          </a:p>
          <a:p>
            <a:pPr>
              <a:lnSpc>
                <a:spcPct val="80000"/>
              </a:lnSpc>
            </a:pPr>
            <a:endParaRPr lang="en-US" sz="2800" dirty="0">
              <a:solidFill>
                <a:schemeClr val="tx1"/>
              </a:solidFill>
              <a:latin typeface="Arial" charset="0"/>
            </a:endParaRPr>
          </a:p>
        </p:txBody>
      </p:sp>
    </p:spTree>
    <p:extLst>
      <p:ext uri="{BB962C8B-B14F-4D97-AF65-F5344CB8AC3E}">
        <p14:creationId xmlns:p14="http://schemas.microsoft.com/office/powerpoint/2010/main" val="27154772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kc02YAH3skC1gQNDS2P7s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RQ5jqtJb7Ui8MB0J7uA5Q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8EmAF7LmXESFPNySAiq2o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Y2Yoxe3XikOhYaFhMfa_C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YAZL2fah7kmRjugpiIZt_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kBzzlaWWNkeRaj31ckzuq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VqW6Gd9yK0O6yxKVffnKO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v5vhRKu.Jk2EAVT_h7usO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M2OG7vmNNEq09mSOZdzRt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xTvJaBbFO06yOhp9xqsqt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C4AIU7cXESCEn0Xbw9c3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NfxYFJTDIEmY9hXLudG_G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xsSYOZS93Ey5bvT5w_32Y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V8OIJLRt5EO4LIfrq1ilH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wwiwjDFSZkqE8uxcPkySa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XdmFfi.DlEy.pwLsDpCtA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vm6dIGRrxEO6k0_cqKMpv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s0iy5vqznEekeGCXuGdvX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NRC9Suvqc0u5Pxnn9tgYh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8DlMvyTlO025ED8KSsIw8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evDVOu2hIEKWGA.b0KUdK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_qTivEredkiYG..Nsh8j8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5f8Iu9efLkqqLnHfRXX6R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aYf6jru980SmVGzLIGbyG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4kN2hkhngUuke.YadO0LA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oGbfpGHE7k6FAFPDceJf5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_GEdYtjxZ02t18qtWT4XA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iBgdKM4BNEGuJ.moCP9sL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CK31fMY1Uq2P4LVXXXJB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DM907kA0xUKzoNuYBLoxo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V_HizBulEmT20hN1z1mB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3LrHUH0sOkSPHq..IhuqD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pMhegN1GkivAN3EJ8Zpf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SL9r95cD_0COcfgFiqWSN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grxB0WeRfkG.qH1r2Z.si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0ad46j1Bo0amBsbP6y02a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MfgREbomSUKXENhXuR4ij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H_NnO4SprkyO.N4rmZ85u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d347nVROBUSzGA2ShkT65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DJmcdeKurEi7ap9jef9lg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8VKNoWjC2EGMa0rCbThma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gGjmY8kkECF1rKTztAK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6TmV8_4wjkiwI0tHjMtPH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AKg1v7GWhEaKRy2Bj0M7r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RhMmHt9xmUWgTVyT73Mwc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3hsoLgYZGkGa8mwaFA7aG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HLdh7wT3dUy9swCeSN0vT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rjFB8DbY9UiKMyfu_Oh9V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8LUehPxgaEKKtNaqTUmuG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PvoZmcg2A0mZhLGrix3.Z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lwXf0jMLkUaB.ZfJ_ZWsJ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6q8SSLa.R0K7fGvflu26z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uZr.Tk_YPE.0rpTmy3U_Y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RWIisao7bUSkU8og1YIiS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V7d8g6RyIEiWZGH82.7Oh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r2XcX5OO4kKZCcADh4SB9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OFqeGWbaEiiyWTdNl2V0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laTApCA0ekiRInjRo8guY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BuaGPPp8DUiuX52gq5M9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Y4Sr3zbpECmO9ILH05Ut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6866</TotalTime>
  <Words>2610</Words>
  <Application>Microsoft Macintosh PowerPoint</Application>
  <PresentationFormat>On-screen Show (16:9)</PresentationFormat>
  <Paragraphs>743</Paragraphs>
  <Slides>38</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1" baseType="lpstr">
      <vt:lpstr>Office Theme</vt:lpstr>
      <vt:lpstr>think-cell Slide</vt:lpstr>
      <vt:lpstr>Chart</vt:lpstr>
      <vt:lpstr>PowerPoint Presentation</vt:lpstr>
      <vt:lpstr>PowerPoint Presentation</vt:lpstr>
      <vt:lpstr>PowerPoint Presentation</vt:lpstr>
      <vt:lpstr>PowerPoint Presentation</vt:lpstr>
      <vt:lpstr>PowerPoint Presentation</vt:lpstr>
      <vt:lpstr>TVET Progression in Malaysia    Two public TVET institutions were established in Malaysia in 1964 to provide training for youth namely Institut Kemahiran Belia Negara (IKBN) Dusun Tua and Institut Latihan Perindustrian (ILP) Kuala Lumpur.   Currently, more than 500 public TVET institutions provide multiple programmes at all levels of education as shown below: </vt:lpstr>
      <vt:lpstr>PowerPoint Presentation</vt:lpstr>
      <vt:lpstr>PowerPoint Presentation</vt:lpstr>
      <vt:lpstr>Where do we develop Skills?  </vt:lpstr>
      <vt:lpstr>Today Skills must address</vt:lpstr>
      <vt:lpstr>PowerPoint Presentation</vt:lpstr>
      <vt:lpstr>PowerPoint Presentation</vt:lpstr>
      <vt:lpstr>PowerPoint Presentation</vt:lpstr>
      <vt:lpstr>Malaysian Qualification Framework </vt:lpstr>
      <vt:lpstr>PowerPoint Presentation</vt:lpstr>
      <vt:lpstr>PowerPoint Presentation</vt:lpstr>
      <vt:lpstr>Various standards, accreditation &amp; certification in Skill Sector and Vocational &amp; Technical Sector</vt:lpstr>
      <vt:lpstr>TVET Issues and Challenges </vt:lpstr>
      <vt:lpstr>Strengthening TVET governance </vt:lpstr>
      <vt:lpstr>PowerPoint Presentation</vt:lpstr>
      <vt:lpstr>Skills &amp; Talent </vt:lpstr>
      <vt:lpstr>SKILLS INDEX</vt:lpstr>
      <vt:lpstr>Akta 652</vt:lpstr>
      <vt:lpstr>Role &amp; Function of DSD</vt:lpstr>
      <vt:lpstr>PowerPoint Presentation</vt:lpstr>
      <vt:lpstr>PowerPoint Presentation</vt:lpstr>
      <vt:lpstr>Malaysian Skills Certification System</vt:lpstr>
      <vt:lpstr>PowerPoint Presentation</vt:lpstr>
      <vt:lpstr>PEKELILING PERKHIDMATAN AWAM BIL.1/2016</vt:lpstr>
      <vt:lpstr>66 SKIM PERKHIDMATAN</vt:lpstr>
      <vt:lpstr>66 SKIM PERKHIDMATAN MENGGUNAKAN SKM/DKM</vt:lpstr>
      <vt:lpstr>66 SKIM PERKHIDMATAN MENGGUNAKAN SKM/DKM</vt:lpstr>
      <vt:lpstr>66 SKIM PERKHIDMATAN MENGGUNAKAN SKM/DKM</vt:lpstr>
      <vt:lpstr>RECOGNITION</vt:lpstr>
      <vt:lpstr>PowerPoint Presentation</vt:lpstr>
      <vt:lpstr>Why Important</vt:lpstr>
      <vt:lpstr>Conclusion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03</dc:creator>
  <cp:lastModifiedBy>User</cp:lastModifiedBy>
  <cp:revision>391</cp:revision>
  <cp:lastPrinted>2019-01-07T01:23:51Z</cp:lastPrinted>
  <dcterms:created xsi:type="dcterms:W3CDTF">2017-02-22T13:10:48Z</dcterms:created>
  <dcterms:modified xsi:type="dcterms:W3CDTF">2019-09-14T00:06:10Z</dcterms:modified>
</cp:coreProperties>
</file>