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3"/>
  </p:notesMasterIdLst>
  <p:handoutMasterIdLst>
    <p:handoutMasterId r:id="rId24"/>
  </p:handoutMasterIdLst>
  <p:sldIdLst>
    <p:sldId id="346" r:id="rId3"/>
    <p:sldId id="414" r:id="rId4"/>
    <p:sldId id="415" r:id="rId5"/>
    <p:sldId id="420" r:id="rId6"/>
    <p:sldId id="416" r:id="rId7"/>
    <p:sldId id="387" r:id="rId8"/>
    <p:sldId id="410" r:id="rId9"/>
    <p:sldId id="417" r:id="rId10"/>
    <p:sldId id="401" r:id="rId11"/>
    <p:sldId id="402" r:id="rId12"/>
    <p:sldId id="403" r:id="rId13"/>
    <p:sldId id="413" r:id="rId14"/>
    <p:sldId id="404" r:id="rId15"/>
    <p:sldId id="421" r:id="rId16"/>
    <p:sldId id="408" r:id="rId17"/>
    <p:sldId id="412" r:id="rId18"/>
    <p:sldId id="418" r:id="rId19"/>
    <p:sldId id="423" r:id="rId20"/>
    <p:sldId id="422" r:id="rId21"/>
    <p:sldId id="419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2AEB8"/>
    <a:srgbClr val="BEDBDF"/>
    <a:srgbClr val="F2A40D"/>
    <a:srgbClr val="B7D6A3"/>
    <a:srgbClr val="33CC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8" autoAdjust="0"/>
  </p:normalViewPr>
  <p:slideViewPr>
    <p:cSldViewPr>
      <p:cViewPr varScale="1">
        <p:scale>
          <a:sx n="152" d="100"/>
          <a:sy n="152" d="100"/>
        </p:scale>
        <p:origin x="426" y="13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0A1F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31-4947-9679-752BC996A701}"/>
              </c:ext>
            </c:extLst>
          </c:dPt>
          <c:dPt>
            <c:idx val="1"/>
            <c:bubble3D val="0"/>
            <c:spPr>
              <a:solidFill>
                <a:srgbClr val="AB8EF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31-4947-9679-752BC996A701}"/>
              </c:ext>
            </c:extLst>
          </c:dPt>
          <c:dPt>
            <c:idx val="2"/>
            <c:bubble3D val="0"/>
            <c:spPr>
              <a:solidFill>
                <a:srgbClr val="8FAB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31-4947-9679-752BC996A701}"/>
              </c:ext>
            </c:extLst>
          </c:dPt>
          <c:dPt>
            <c:idx val="3"/>
            <c:bubble3D val="0"/>
            <c:spPr>
              <a:solidFill>
                <a:srgbClr val="9DC3E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31-4947-9679-752BC996A701}"/>
              </c:ext>
            </c:extLst>
          </c:dPt>
          <c:dPt>
            <c:idx val="4"/>
            <c:bubble3D val="0"/>
            <c:spPr>
              <a:solidFill>
                <a:srgbClr val="A8D18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531-4947-9679-752BC996A701}"/>
              </c:ext>
            </c:extLst>
          </c:dPt>
          <c:dPt>
            <c:idx val="5"/>
            <c:bubble3D val="0"/>
            <c:spPr>
              <a:solidFill>
                <a:srgbClr val="FED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531-4947-9679-752BC996A701}"/>
              </c:ext>
            </c:extLst>
          </c:dPt>
          <c:dPt>
            <c:idx val="6"/>
            <c:bubble3D val="0"/>
            <c:spPr>
              <a:solidFill>
                <a:srgbClr val="F4B18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531-4947-9679-752BC996A701}"/>
              </c:ext>
            </c:extLst>
          </c:dPt>
          <c:dPt>
            <c:idx val="7"/>
            <c:bubble3D val="0"/>
            <c:spPr>
              <a:solidFill>
                <a:srgbClr val="FB7D9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531-4947-9679-752BC996A701}"/>
              </c:ext>
            </c:extLst>
          </c:dPt>
          <c:cat>
            <c:strRef>
              <c:f>工作表1!$A$2:$A$9</c:f>
              <c:strCache>
                <c:ptCount val="8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31-4947-9679-752BC996A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37A15-FF9C-472E-B65C-3BA5B39DEC1A}" type="doc">
      <dgm:prSet loTypeId="urn:microsoft.com/office/officeart/2005/8/layout/funnel1" loCatId="process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02A4D2C-FC54-4F4D-945A-76BC718CEECA}">
      <dgm:prSet phldrT="[文字]" custT="1"/>
      <dgm:spPr>
        <a:solidFill>
          <a:srgbClr val="008A00"/>
        </a:solidFill>
      </dgm:spPr>
      <dgm:t>
        <a:bodyPr/>
        <a:lstStyle/>
        <a:p>
          <a:pPr latinLnBrk="0"/>
          <a:r>
            <a:rPr lang="en-US" altLang="zh-TW" sz="13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Communication and Interaction</a:t>
          </a:r>
          <a:endParaRPr lang="zh-TW" altLang="en-US" sz="13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2F3F4F-3738-4360-B11C-B8A0143CAD84}" type="parTrans" cxnId="{A03D0225-F24F-43EA-BA09-F847806C69AC}">
      <dgm:prSet/>
      <dgm:spPr/>
      <dgm:t>
        <a:bodyPr/>
        <a:lstStyle/>
        <a:p>
          <a:pPr latinLnBrk="0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935A19-BD00-47A8-A193-D1DB4742BEA2}" type="sibTrans" cxnId="{A03D0225-F24F-43EA-BA09-F847806C69AC}">
      <dgm:prSet/>
      <dgm:spPr/>
      <dgm:t>
        <a:bodyPr/>
        <a:lstStyle/>
        <a:p>
          <a:pPr latinLnBrk="0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5CB8E3-4BEB-4B6F-A52E-1BA0EBF2B935}">
      <dgm:prSet phldrT="[文字]" custT="1"/>
      <dgm:spPr>
        <a:solidFill>
          <a:srgbClr val="F67B00"/>
        </a:solidFill>
      </dgm:spPr>
      <dgm:t>
        <a:bodyPr/>
        <a:lstStyle/>
        <a:p>
          <a:pPr latinLnBrk="0"/>
          <a:r>
            <a: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Spontaneity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951DBA-C144-4094-A6EF-8B1700A2D0D4}" type="parTrans" cxnId="{6A4D02E6-DBBE-4FE3-9AE0-ECF031FF9629}">
      <dgm:prSet/>
      <dgm:spPr/>
      <dgm:t>
        <a:bodyPr/>
        <a:lstStyle/>
        <a:p>
          <a:pPr latinLnBrk="0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94175F-4C8C-4F43-B098-848A855BF7E5}" type="sibTrans" cxnId="{6A4D02E6-DBBE-4FE3-9AE0-ECF031FF9629}">
      <dgm:prSet/>
      <dgm:spPr/>
      <dgm:t>
        <a:bodyPr/>
        <a:lstStyle/>
        <a:p>
          <a:pPr latinLnBrk="0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48DC29-DAD1-4A4B-9266-4EC1EB93FFBA}">
      <dgm:prSet phldrT="[文字]" custT="1"/>
      <dgm:spPr/>
      <dgm:t>
        <a:bodyPr/>
        <a:lstStyle/>
        <a:p>
          <a:pPr latinLnBrk="0">
            <a:lnSpc>
              <a:spcPct val="100000"/>
            </a:lnSpc>
            <a:spcAft>
              <a:spcPts val="0"/>
            </a:spcAft>
          </a:pP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Lifelong</a:t>
          </a:r>
          <a:r>
            <a:rPr lang="en-US" altLang="zh-TW" sz="2000" b="1" baseline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Learner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05CFD0-A942-48F8-BE10-56DCEB225C19}" type="parTrans" cxnId="{5A51AAEA-75C0-44C4-92C1-37E9DBCEE42F}">
      <dgm:prSet/>
      <dgm:spPr/>
      <dgm:t>
        <a:bodyPr/>
        <a:lstStyle/>
        <a:p>
          <a:pPr latinLnBrk="0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87B861-77FE-4909-8A27-9BB14A5B5B30}" type="sibTrans" cxnId="{5A51AAEA-75C0-44C4-92C1-37E9DBCEE42F}">
      <dgm:prSet/>
      <dgm:spPr/>
      <dgm:t>
        <a:bodyPr/>
        <a:lstStyle/>
        <a:p>
          <a:pPr latinLnBrk="0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7D940A-943C-4A52-B054-FDC54F4AC9FD}">
      <dgm:prSet phldrT="[文字]" custT="1"/>
      <dgm:spPr/>
      <dgm:t>
        <a:bodyPr/>
        <a:lstStyle/>
        <a:p>
          <a:pPr latinLnBrk="0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Social Participation</a:t>
          </a:r>
          <a:endParaRPr lang="zh-TW" altLang="en-US" sz="105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161602-C259-4032-9EBC-A4E40CF144FE}" type="sibTrans" cxnId="{691F45AD-FDAF-4F1D-8396-98E76E87FAB7}">
      <dgm:prSet/>
      <dgm:spPr/>
      <dgm:t>
        <a:bodyPr/>
        <a:lstStyle/>
        <a:p>
          <a:pPr latinLnBrk="0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1F4191-90F7-484B-A7FA-DAB2BB0A0CCF}" type="parTrans" cxnId="{691F45AD-FDAF-4F1D-8396-98E76E87FAB7}">
      <dgm:prSet/>
      <dgm:spPr/>
      <dgm:t>
        <a:bodyPr/>
        <a:lstStyle/>
        <a:p>
          <a:pPr latinLnBrk="0"/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2F35DD-3A37-4E72-84C4-64C4557D7877}" type="pres">
      <dgm:prSet presAssocID="{87B37A15-FF9C-472E-B65C-3BA5B39DEC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999980-735B-4303-ADC3-855D9B7ED578}" type="pres">
      <dgm:prSet presAssocID="{87B37A15-FF9C-472E-B65C-3BA5B39DEC1A}" presName="ellipse" presStyleLbl="trBgShp" presStyleIdx="0" presStyleCnt="1" custScaleX="142410" custScaleY="119222" custLinFactNeighborX="1394" custLinFactNeighborY="-14092"/>
      <dgm:spPr>
        <a:solidFill>
          <a:schemeClr val="accent1">
            <a:lumMod val="20000"/>
            <a:lumOff val="80000"/>
            <a:alpha val="40000"/>
          </a:schemeClr>
        </a:solidFill>
      </dgm:spPr>
      <dgm:t>
        <a:bodyPr/>
        <a:lstStyle/>
        <a:p>
          <a:endParaRPr lang="zh-TW" altLang="en-US"/>
        </a:p>
      </dgm:t>
    </dgm:pt>
    <dgm:pt modelId="{DFBFE8D9-AA29-4FEF-8645-E607DD98A56D}" type="pres">
      <dgm:prSet presAssocID="{87B37A15-FF9C-472E-B65C-3BA5B39DEC1A}" presName="arrow1" presStyleLbl="fgShp" presStyleIdx="0" presStyleCnt="1" custLinFactNeighborX="8699" custLinFactNeighborY="95650"/>
      <dgm:spPr>
        <a:solidFill>
          <a:srgbClr val="32AEB8"/>
        </a:solidFill>
      </dgm:spPr>
      <dgm:t>
        <a:bodyPr/>
        <a:lstStyle/>
        <a:p>
          <a:endParaRPr lang="zh-TW" altLang="en-US"/>
        </a:p>
      </dgm:t>
    </dgm:pt>
    <dgm:pt modelId="{33EE4B17-326E-4515-B97B-8F644A40736E}" type="pres">
      <dgm:prSet presAssocID="{87B37A15-FF9C-472E-B65C-3BA5B39DEC1A}" presName="rectangle" presStyleLbl="revTx" presStyleIdx="0" presStyleCnt="1" custScaleX="114641" custScaleY="74598" custLinFactNeighborX="2338" custLinFactNeighborY="380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F0BE4-956A-42E9-9095-BCD2D745D55B}" type="pres">
      <dgm:prSet presAssocID="{E85CB8E3-4BEB-4B6F-A52E-1BA0EBF2B935}" presName="item1" presStyleLbl="node1" presStyleIdx="0" presStyleCnt="3" custScaleX="195002" custScaleY="180452" custLinFactNeighborX="-3543" custLinFactNeighborY="-133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8540A-E7CA-4E37-835C-2D973CE29091}" type="pres">
      <dgm:prSet presAssocID="{747D940A-943C-4A52-B054-FDC54F4AC9FD}" presName="item2" presStyleLbl="node1" presStyleIdx="1" presStyleCnt="3" custScaleX="161906" custScaleY="164106" custLinFactNeighborX="-7409" custLinFactNeighborY="-445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3D208-B410-4548-9346-0E459574D922}" type="pres">
      <dgm:prSet presAssocID="{6048DC29-DAD1-4A4B-9266-4EC1EB93FFBA}" presName="item3" presStyleLbl="node1" presStyleIdx="2" presStyleCnt="3" custScaleX="162149" custScaleY="172131" custLinFactNeighborX="47260" custLinFactNeighborY="-325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79EF-53EB-4A74-9BDE-8A7108752AAF}" type="pres">
      <dgm:prSet presAssocID="{87B37A15-FF9C-472E-B65C-3BA5B39DEC1A}" presName="funnel" presStyleLbl="trAlignAcc1" presStyleIdx="0" presStyleCnt="1" custScaleX="136279" custScaleY="116135" custLinFactNeighborX="2764" custLinFactNeighborY="-3418"/>
      <dgm:spPr>
        <a:ln>
          <a:solidFill>
            <a:srgbClr val="32AEB8"/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F4E6BD59-9955-48AA-90EC-9A58544A6CC6}" type="presOf" srcId="{E85CB8E3-4BEB-4B6F-A52E-1BA0EBF2B935}" destId="{C068540A-E7CA-4E37-835C-2D973CE29091}" srcOrd="0" destOrd="0" presId="urn:microsoft.com/office/officeart/2005/8/layout/funnel1"/>
    <dgm:cxn modelId="{6A4D02E6-DBBE-4FE3-9AE0-ECF031FF9629}" srcId="{87B37A15-FF9C-472E-B65C-3BA5B39DEC1A}" destId="{E85CB8E3-4BEB-4B6F-A52E-1BA0EBF2B935}" srcOrd="1" destOrd="0" parTransId="{29951DBA-C144-4094-A6EF-8B1700A2D0D4}" sibTransId="{4294175F-4C8C-4F43-B098-848A855BF7E5}"/>
    <dgm:cxn modelId="{691F45AD-FDAF-4F1D-8396-98E76E87FAB7}" srcId="{87B37A15-FF9C-472E-B65C-3BA5B39DEC1A}" destId="{747D940A-943C-4A52-B054-FDC54F4AC9FD}" srcOrd="2" destOrd="0" parTransId="{1B1F4191-90F7-484B-A7FA-DAB2BB0A0CCF}" sibTransId="{6D161602-C259-4032-9EBC-A4E40CF144FE}"/>
    <dgm:cxn modelId="{109A1783-69AF-47F1-8FC8-4DA9159F2335}" type="presOf" srcId="{747D940A-943C-4A52-B054-FDC54F4AC9FD}" destId="{BF6F0BE4-956A-42E9-9095-BCD2D745D55B}" srcOrd="0" destOrd="0" presId="urn:microsoft.com/office/officeart/2005/8/layout/funnel1"/>
    <dgm:cxn modelId="{6C5BE8A1-7045-4617-826E-3A16EF887492}" type="presOf" srcId="{87B37A15-FF9C-472E-B65C-3BA5B39DEC1A}" destId="{702F35DD-3A37-4E72-84C4-64C4557D7877}" srcOrd="0" destOrd="0" presId="urn:microsoft.com/office/officeart/2005/8/layout/funnel1"/>
    <dgm:cxn modelId="{5A51AAEA-75C0-44C4-92C1-37E9DBCEE42F}" srcId="{87B37A15-FF9C-472E-B65C-3BA5B39DEC1A}" destId="{6048DC29-DAD1-4A4B-9266-4EC1EB93FFBA}" srcOrd="3" destOrd="0" parTransId="{9205CFD0-A942-48F8-BE10-56DCEB225C19}" sibTransId="{F487B861-77FE-4909-8A27-9BB14A5B5B30}"/>
    <dgm:cxn modelId="{C9F9242F-9244-4CC9-9CEB-211912B10C35}" type="presOf" srcId="{6048DC29-DAD1-4A4B-9266-4EC1EB93FFBA}" destId="{33EE4B17-326E-4515-B97B-8F644A40736E}" srcOrd="0" destOrd="0" presId="urn:microsoft.com/office/officeart/2005/8/layout/funnel1"/>
    <dgm:cxn modelId="{B1BC6930-3553-4419-859D-D8599CB7C75D}" type="presOf" srcId="{202A4D2C-FC54-4F4D-945A-76BC718CEECA}" destId="{A2D3D208-B410-4548-9346-0E459574D922}" srcOrd="0" destOrd="0" presId="urn:microsoft.com/office/officeart/2005/8/layout/funnel1"/>
    <dgm:cxn modelId="{A03D0225-F24F-43EA-BA09-F847806C69AC}" srcId="{87B37A15-FF9C-472E-B65C-3BA5B39DEC1A}" destId="{202A4D2C-FC54-4F4D-945A-76BC718CEECA}" srcOrd="0" destOrd="0" parTransId="{322F3F4F-3738-4360-B11C-B8A0143CAD84}" sibTransId="{69935A19-BD00-47A8-A193-D1DB4742BEA2}"/>
    <dgm:cxn modelId="{C6AF23B2-0D12-4EF1-BBEB-5BDFC62F4F2B}" type="presParOf" srcId="{702F35DD-3A37-4E72-84C4-64C4557D7877}" destId="{4F999980-735B-4303-ADC3-855D9B7ED578}" srcOrd="0" destOrd="0" presId="urn:microsoft.com/office/officeart/2005/8/layout/funnel1"/>
    <dgm:cxn modelId="{5B173577-FB89-4BE8-B85B-15C23A79F874}" type="presParOf" srcId="{702F35DD-3A37-4E72-84C4-64C4557D7877}" destId="{DFBFE8D9-AA29-4FEF-8645-E607DD98A56D}" srcOrd="1" destOrd="0" presId="urn:microsoft.com/office/officeart/2005/8/layout/funnel1"/>
    <dgm:cxn modelId="{C67D1B9A-7E6D-4533-816E-58380CAF8FCB}" type="presParOf" srcId="{702F35DD-3A37-4E72-84C4-64C4557D7877}" destId="{33EE4B17-326E-4515-B97B-8F644A40736E}" srcOrd="2" destOrd="0" presId="urn:microsoft.com/office/officeart/2005/8/layout/funnel1"/>
    <dgm:cxn modelId="{D5E58F1A-F85F-490E-A82F-9A3C7892EC13}" type="presParOf" srcId="{702F35DD-3A37-4E72-84C4-64C4557D7877}" destId="{BF6F0BE4-956A-42E9-9095-BCD2D745D55B}" srcOrd="3" destOrd="0" presId="urn:microsoft.com/office/officeart/2005/8/layout/funnel1"/>
    <dgm:cxn modelId="{21A56EC6-50C3-461A-833F-7718D6D7C83E}" type="presParOf" srcId="{702F35DD-3A37-4E72-84C4-64C4557D7877}" destId="{C068540A-E7CA-4E37-835C-2D973CE29091}" srcOrd="4" destOrd="0" presId="urn:microsoft.com/office/officeart/2005/8/layout/funnel1"/>
    <dgm:cxn modelId="{8307614F-E5DD-4F7F-BFAB-069017DF1A91}" type="presParOf" srcId="{702F35DD-3A37-4E72-84C4-64C4557D7877}" destId="{A2D3D208-B410-4548-9346-0E459574D922}" srcOrd="5" destOrd="0" presId="urn:microsoft.com/office/officeart/2005/8/layout/funnel1"/>
    <dgm:cxn modelId="{D60FC1D9-3E30-4FCD-8A12-130AFAB1789F}" type="presParOf" srcId="{702F35DD-3A37-4E72-84C4-64C4557D7877}" destId="{239179EF-53EB-4A74-9BDE-8A7108752A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99980-735B-4303-ADC3-855D9B7ED578}">
      <dsp:nvSpPr>
        <dsp:cNvPr id="0" name=""/>
        <dsp:cNvSpPr/>
      </dsp:nvSpPr>
      <dsp:spPr>
        <a:xfrm>
          <a:off x="203798" y="319153"/>
          <a:ext cx="3842391" cy="1117135"/>
        </a:xfrm>
        <a:prstGeom prst="ellipse">
          <a:avLst/>
        </a:prstGeom>
        <a:solidFill>
          <a:schemeClr val="accent1">
            <a:lumMod val="20000"/>
            <a:lumOff val="8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FE8D9-AA29-4FEF-8645-E607DD98A56D}">
      <dsp:nvSpPr>
        <dsp:cNvPr id="0" name=""/>
        <dsp:cNvSpPr/>
      </dsp:nvSpPr>
      <dsp:spPr>
        <a:xfrm>
          <a:off x="1875606" y="3155796"/>
          <a:ext cx="522891" cy="334650"/>
        </a:xfrm>
        <a:prstGeom prst="downArrow">
          <a:avLst/>
        </a:prstGeom>
        <a:solidFill>
          <a:srgbClr val="32AE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E4B17-326E-4515-B97B-8F644A40736E}">
      <dsp:nvSpPr>
        <dsp:cNvPr id="0" name=""/>
        <dsp:cNvSpPr/>
      </dsp:nvSpPr>
      <dsp:spPr>
        <a:xfrm>
          <a:off x="711571" y="3420352"/>
          <a:ext cx="2877349" cy="46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Lifelong</a:t>
          </a:r>
          <a:r>
            <a:rPr lang="en-US" altLang="zh-TW" sz="2000" b="1" kern="1200" baseline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Learner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1571" y="3420352"/>
        <a:ext cx="2877349" cy="468079"/>
      </dsp:txXfrm>
    </dsp:sp>
    <dsp:sp modelId="{BF6F0BE4-956A-42E9-9095-BCD2D745D55B}">
      <dsp:nvSpPr>
        <dsp:cNvPr id="0" name=""/>
        <dsp:cNvSpPr/>
      </dsp:nvSpPr>
      <dsp:spPr>
        <a:xfrm>
          <a:off x="1238838" y="1045999"/>
          <a:ext cx="1835367" cy="16984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Social Participation</a:t>
          </a:r>
          <a:endParaRPr lang="zh-TW" altLang="en-US" sz="105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07621" y="1294727"/>
        <a:ext cx="1297801" cy="1200966"/>
      </dsp:txXfrm>
    </dsp:sp>
    <dsp:sp modelId="{C068540A-E7CA-4E37-835C-2D973CE29091}">
      <dsp:nvSpPr>
        <dsp:cNvPr id="0" name=""/>
        <dsp:cNvSpPr/>
      </dsp:nvSpPr>
      <dsp:spPr>
        <a:xfrm>
          <a:off x="684717" y="123475"/>
          <a:ext cx="1523866" cy="1544573"/>
        </a:xfrm>
        <a:prstGeom prst="ellipse">
          <a:avLst/>
        </a:prstGeom>
        <a:solidFill>
          <a:srgbClr val="F67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Spontaneity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07882" y="349672"/>
        <a:ext cx="1077536" cy="1092179"/>
      </dsp:txXfrm>
    </dsp:sp>
    <dsp:sp modelId="{A2D3D208-B410-4548-9346-0E459574D922}">
      <dsp:nvSpPr>
        <dsp:cNvPr id="0" name=""/>
        <dsp:cNvSpPr/>
      </dsp:nvSpPr>
      <dsp:spPr>
        <a:xfrm>
          <a:off x="2160241" y="0"/>
          <a:ext cx="1526153" cy="1620104"/>
        </a:xfrm>
        <a:prstGeom prst="ellipse">
          <a:avLst/>
        </a:prstGeom>
        <a:solidFill>
          <a:srgbClr val="00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Communication and Interaction</a:t>
          </a:r>
          <a:endParaRPr lang="zh-TW" altLang="en-US" sz="1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3741" y="237259"/>
        <a:ext cx="1079153" cy="1145586"/>
      </dsp:txXfrm>
    </dsp:sp>
    <dsp:sp modelId="{239179EF-53EB-4A74-9BDE-8A7108752AAF}">
      <dsp:nvSpPr>
        <dsp:cNvPr id="0" name=""/>
        <dsp:cNvSpPr/>
      </dsp:nvSpPr>
      <dsp:spPr>
        <a:xfrm>
          <a:off x="177245" y="157165"/>
          <a:ext cx="3990510" cy="27205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2AEB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4969D-6B4C-4212-8E7F-33CC67EB2386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EDAB9-71E8-429A-A303-7DB427FBA4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12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67726-C795-4BF6-8E0D-E5573483AE3A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55719-F0E8-4363-9338-F0C3A7124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763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5719-F0E8-4363-9338-F0C3A712472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88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5719-F0E8-4363-9338-F0C3A712472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06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5719-F0E8-4363-9338-F0C3A712472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01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5719-F0E8-4363-9338-F0C3A712472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83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110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1A2DF-5B24-4DCC-A3A6-8EB44BE891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1204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504" y="2575272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軟正黑體" panose="020B0604030504040204" pitchFamily="34" charset="-12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6" r:id="rId17"/>
    <p:sldLayoutId id="2147483677" r:id="rId18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fld id="{3CC9CDAA-4BB3-4608-9C8C-B27741F5A5B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r.edu.tw/ezfiles/0/1000/img/52/129488083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er.edu.tw/ezfiles/0/1000/img/52/129488083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ducation/2030-projec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oecd.org/education/2030/E2030%20Position%20Paper%20(05.04.2018).pdf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80" y="-38912"/>
            <a:ext cx="9243107" cy="520997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43808" y="3507854"/>
            <a:ext cx="4793555" cy="881030"/>
          </a:xfr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  <a:t>Yi-Fang Lee</a:t>
            </a:r>
            <a:b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  <a:t>Professor</a:t>
            </a:r>
          </a:p>
          <a:p>
            <a:pPr algn="ctr">
              <a:defRPr/>
            </a:pPr>
            <a: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  <a:t>Department of Industrial Education</a:t>
            </a:r>
          </a:p>
          <a:p>
            <a:pPr algn="ctr">
              <a:defRPr/>
            </a:pPr>
            <a: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  <a:t>National Taiwan Normal University</a:t>
            </a:r>
            <a:b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  <a:t>2019.9.14</a:t>
            </a:r>
          </a:p>
          <a:p>
            <a:pPr>
              <a:defRPr/>
            </a:pPr>
            <a:endParaRPr lang="en-US" altLang="ko-KR" sz="1800" b="1" dirty="0" smtClean="0">
              <a:solidFill>
                <a:schemeClr val="accent3"/>
              </a:solidFill>
              <a:latin typeface="+mj-lt"/>
            </a:endParaRPr>
          </a:p>
          <a:p>
            <a:pPr>
              <a:defRPr/>
            </a:pPr>
            <a:r>
              <a:rPr lang="en-US" altLang="ko-KR" sz="1800" b="1" dirty="0" smtClean="0">
                <a:solidFill>
                  <a:schemeClr val="accent3"/>
                </a:solidFill>
                <a:latin typeface="+mj-lt"/>
              </a:rPr>
              <a:t> </a:t>
            </a:r>
          </a:p>
          <a:p>
            <a:pPr algn="ctr">
              <a:defRPr/>
            </a:pPr>
            <a:endParaRPr lang="en-US" altLang="ko-KR" sz="1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40482" y="662931"/>
            <a:ext cx="6210944" cy="48881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35696" y="1059582"/>
            <a:ext cx="6568382" cy="1071717"/>
          </a:xfrm>
          <a:ln>
            <a:noFill/>
          </a:ln>
        </p:spPr>
        <p:txBody>
          <a:bodyPr anchor="ctr"/>
          <a:lstStyle/>
          <a:p>
            <a:pPr algn="ctr"/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</a:rPr>
              <a:t>Curriculum </a:t>
            </a:r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Reform of Vocational Senior High School in 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</a:rPr>
              <a:t>Taiwan</a:t>
            </a:r>
            <a:endParaRPr lang="zh-TW" altLang="zh-TW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ko-KR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086DD0E-C7FC-40C8-8532-A8C2267EC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06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/>
          <p:nvPr/>
        </p:nvSpPr>
        <p:spPr>
          <a:xfrm>
            <a:off x="373428" y="851183"/>
            <a:ext cx="2074335" cy="372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3635896" y="4443958"/>
            <a:ext cx="52824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Wheel-in-action diagram of core competencies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807" y="892046"/>
            <a:ext cx="4360304" cy="3469451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5536" y="267494"/>
            <a:ext cx="8748464" cy="43204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Three Dimensions And Nine Items of Core Competencies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99653" y="4764550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</a:t>
            </a:r>
            <a:r>
              <a:rPr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www.naer.edu.tw/ezfiles/0/1000/img/52/129488083.pdf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65414" y="842866"/>
            <a:ext cx="2182349" cy="23624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 latinLnBrk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1800" kern="1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Core </a:t>
            </a:r>
            <a:r>
              <a:rPr lang="en-US" altLang="zh-TW" sz="1800" kern="100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competencies are used as the basis of curriculum </a:t>
            </a:r>
            <a:r>
              <a:rPr lang="en-US" altLang="zh-TW" sz="1800" kern="1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development.</a:t>
            </a:r>
          </a:p>
          <a:p>
            <a:pPr marL="285750" indent="-285750" algn="l" latinLnBrk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1800" kern="100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They ensure continuity between educational stages, bridge and integrate between domains and </a:t>
            </a:r>
            <a:r>
              <a:rPr lang="en-US" altLang="zh-TW" sz="1800" kern="1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subjects</a:t>
            </a:r>
            <a:endParaRPr lang="en-US" altLang="zh-TW" sz="1800" kern="100" dirty="0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85750" indent="-285750" algn="l" latinLnBrk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zh-TW" altLang="en-US" sz="1800" dirty="0">
              <a:solidFill>
                <a:srgbClr val="FFFFFF"/>
              </a:solidFill>
            </a:endParaRPr>
          </a:p>
          <a:p>
            <a:pPr algn="l" latinLnBrk="0">
              <a:spcBef>
                <a:spcPts val="0"/>
              </a:spcBef>
            </a:pPr>
            <a:endParaRPr lang="zh-TW" altLang="en-US" sz="18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-1" y="649279"/>
            <a:ext cx="9144149" cy="266287"/>
          </a:xfrm>
        </p:spPr>
        <p:txBody>
          <a:bodyPr/>
          <a:lstStyle/>
          <a:p>
            <a:pPr marL="342900" indent="-342900" algn="l" latinLnBrk="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The 12-Year Basic Education Curriculum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is 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classified into two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types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5" name="Shape 74"/>
          <p:cNvPicPr preferRelativeResize="0"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5351" y="1199220"/>
            <a:ext cx="2419613" cy="3774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hape 75"/>
          <p:cNvCxnSpPr/>
          <p:nvPr/>
        </p:nvCxnSpPr>
        <p:spPr>
          <a:xfrm>
            <a:off x="575629" y="3003798"/>
            <a:ext cx="7992888" cy="0"/>
          </a:xfrm>
          <a:prstGeom prst="straightConnector1">
            <a:avLst/>
          </a:prstGeom>
          <a:noFill/>
          <a:ln w="38100" cap="flat" cmpd="sng">
            <a:solidFill>
              <a:srgbClr val="F2A40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Shape 76"/>
          <p:cNvSpPr txBox="1"/>
          <p:nvPr/>
        </p:nvSpPr>
        <p:spPr>
          <a:xfrm>
            <a:off x="2661090" y="1801698"/>
            <a:ext cx="5660307" cy="12021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atinLnBrk="0"/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designed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offered by each school to highlight the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school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vision of education and facilitate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students’ development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foundation according to their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aptitudes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Shape 77"/>
          <p:cNvSpPr txBox="1"/>
          <p:nvPr/>
        </p:nvSpPr>
        <p:spPr>
          <a:xfrm>
            <a:off x="2622005" y="3705645"/>
            <a:ext cx="5699391" cy="128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atinLnBrk="0"/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planned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by the government to develop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basic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ability and establish a development foundation according to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aptitudes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</p:txBody>
      </p:sp>
      <p:sp>
        <p:nvSpPr>
          <p:cNvPr id="9" name="Shape 78"/>
          <p:cNvSpPr txBox="1"/>
          <p:nvPr/>
        </p:nvSpPr>
        <p:spPr>
          <a:xfrm>
            <a:off x="2661090" y="1250341"/>
            <a:ext cx="4756250" cy="5293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en-US" altLang="zh-TW" sz="2000" b="1" dirty="0" smtClean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School-developed </a:t>
            </a:r>
            <a:r>
              <a:rPr lang="en-US" altLang="zh-TW" sz="2000" b="1" dirty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curriculum </a:t>
            </a:r>
            <a:r>
              <a:rPr lang="en-US" altLang="zh-TW" sz="2000" b="1" dirty="0" smtClean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b="1" dirty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Alternative curriculum</a:t>
            </a:r>
            <a:r>
              <a:rPr lang="zh-TW" altLang="en-US" sz="2000" b="1" dirty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0" name="Shape 79"/>
          <p:cNvSpPr txBox="1"/>
          <p:nvPr/>
        </p:nvSpPr>
        <p:spPr>
          <a:xfrm>
            <a:off x="2661090" y="3122746"/>
            <a:ext cx="4439960" cy="5828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en-US" altLang="zh-TW" sz="2000" b="1" dirty="0" smtClean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MOE-mandated </a:t>
            </a:r>
            <a:r>
              <a:rPr lang="en-US" altLang="zh-TW" sz="2000" b="1" dirty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curriculum </a:t>
            </a:r>
            <a:r>
              <a:rPr lang="en-US" altLang="zh-TW" sz="2000" b="1" dirty="0" smtClean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b="1" dirty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Domain-specific curriculum </a:t>
            </a:r>
            <a:r>
              <a:rPr lang="zh-TW" altLang="en-US" sz="2000" b="1" dirty="0">
                <a:solidFill>
                  <a:srgbClr val="9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543233" y="4742648"/>
            <a:ext cx="1604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900" dirty="0"/>
              <a:t>From</a:t>
            </a:r>
            <a:r>
              <a:rPr lang="zh-TW" altLang="en-US" sz="900" dirty="0"/>
              <a:t>：</a:t>
            </a:r>
            <a:r>
              <a:rPr lang="en-US" altLang="zh-TW" sz="900" dirty="0"/>
              <a:t>WU,YUE-LING</a:t>
            </a:r>
            <a:endParaRPr lang="zh-TW" altLang="en-US" sz="900" dirty="0"/>
          </a:p>
        </p:txBody>
      </p:sp>
      <p:sp>
        <p:nvSpPr>
          <p:cNvPr id="1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zh-TW" sz="2800" dirty="0"/>
              <a:t>V. Curriculum Framework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900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Curriculum types for each educational stage 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11448"/>
              </p:ext>
            </p:extLst>
          </p:nvPr>
        </p:nvGraphicFramePr>
        <p:xfrm>
          <a:off x="755576" y="987574"/>
          <a:ext cx="7896201" cy="3527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6028">
                <a:tc gridSpan="2">
                  <a:txBody>
                    <a:bodyPr/>
                    <a:lstStyle/>
                    <a:p>
                      <a:pPr algn="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Curriculum types</a:t>
                      </a:r>
                    </a:p>
                    <a:p>
                      <a:pPr algn="l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algn="l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Educational stage 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MOE-mandated</a:t>
                      </a:r>
                    </a:p>
                    <a:p>
                      <a:pPr algn="ctr" latinLnBrk="0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curriculum</a:t>
                      </a: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School-developed</a:t>
                      </a:r>
                    </a:p>
                    <a:p>
                      <a:pPr algn="ctr" latinLnBrk="0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curriculum </a:t>
                      </a:r>
                      <a:endParaRPr lang="zh-TW" altLang="en-US" sz="1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9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 school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Domain-specific curriculum 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Alternative curriculum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9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Junior high school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712">
                <a:tc rowSpan="4">
                  <a:txBody>
                    <a:bodyPr/>
                    <a:lstStyle/>
                    <a:p>
                      <a:pPr algn="ctr" latinLnBrk="0"/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Upper secondary school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General senior high school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General subjects</a:t>
                      </a:r>
                    </a:p>
                    <a:p>
                      <a:pPr algn="ctr"/>
                      <a:endParaRPr lang="en-US" altLang="zh-TW" sz="14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Vocational subjects</a:t>
                      </a:r>
                    </a:p>
                    <a:p>
                      <a:pPr algn="ctr"/>
                      <a:endParaRPr lang="en-US" altLang="zh-TW" sz="14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Hand-on courses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School-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developed</a:t>
                      </a:r>
                      <a:r>
                        <a:rPr lang="zh-TW" altLang="en-US" sz="1400" b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b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required courses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Elective courses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Group activity period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Alternative learning </a:t>
                      </a:r>
                      <a:r>
                        <a:rPr lang="en-US" altLang="zh-TW" sz="1400" b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period</a:t>
                      </a: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712"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zh-TW" sz="14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Vocational senior high school</a:t>
                      </a:r>
                      <a:endParaRPr lang="zh-TW" altLang="en-US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712"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Comprehensive senior high school</a:t>
                      </a:r>
                      <a:endParaRPr lang="zh-TW" altLang="en-US" sz="14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712"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Specialized senior high school</a:t>
                      </a:r>
                      <a:endParaRPr lang="zh-TW" altLang="en-US" sz="14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0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7642" marR="107642" marT="53821" marB="53821" anchor="ctr">
                    <a:lnL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823520" y="4719538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</a:t>
            </a:r>
            <a:r>
              <a:rPr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www.naer.edu.tw/ezfiles/0/1000/img/52/129488083.pdf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59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3612149" y="4642804"/>
            <a:ext cx="5503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 smtClean="0"/>
              <a:t>Source</a:t>
            </a:r>
            <a:r>
              <a:rPr lang="zh-TW" altLang="en-US" sz="1200" dirty="0" smtClean="0"/>
              <a:t>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guide.hcc.edu.tw/</a:t>
            </a:r>
            <a:r>
              <a:rPr lang="en-US" altLang="zh-TW" sz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ezfiles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/138/1138/</a:t>
            </a:r>
            <a:r>
              <a:rPr lang="en-US" altLang="zh-TW" sz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img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/1526/582847417.pptx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79512" y="195486"/>
            <a:ext cx="8959538" cy="591352"/>
          </a:xfrm>
        </p:spPr>
        <p:txBody>
          <a:bodyPr/>
          <a:lstStyle/>
          <a:p>
            <a:pPr algn="l" latinLnBrk="0"/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General 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subjects </a:t>
            </a:r>
            <a:r>
              <a:rPr lang="en-US" altLang="zh-TW" sz="2000" b="1" dirty="0">
                <a:latin typeface="微軟正黑體" panose="020B0604030504040204" pitchFamily="34" charset="-120"/>
              </a:rPr>
              <a:t>in </a:t>
            </a:r>
            <a:r>
              <a:rPr lang="en-US" altLang="zh-TW" sz="2000" b="1" dirty="0" smtClean="0">
                <a:latin typeface="微軟正黑體" panose="020B0604030504040204" pitchFamily="34" charset="-120"/>
              </a:rPr>
              <a:t>MOE-mandated curriculum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7053470" y="4618031"/>
            <a:ext cx="2057400" cy="274637"/>
          </a:xfrm>
        </p:spPr>
        <p:txBody>
          <a:bodyPr/>
          <a:lstStyle/>
          <a:p>
            <a:fld id="{3CC9CDAA-4BB3-4608-9C8C-B27741F5A5B5}" type="slidenum">
              <a:rPr lang="zh-TW" altLang="en-US" sz="1400" smtClean="0"/>
              <a:pPr/>
              <a:t>13</a:t>
            </a:fld>
            <a:endParaRPr lang="zh-TW" altLang="en-US" sz="1400" dirty="0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3531070381"/>
              </p:ext>
            </p:extLst>
          </p:nvPr>
        </p:nvGraphicFramePr>
        <p:xfrm>
          <a:off x="1628959" y="912794"/>
          <a:ext cx="5424511" cy="361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橢圓 5"/>
          <p:cNvSpPr/>
          <p:nvPr/>
        </p:nvSpPr>
        <p:spPr>
          <a:xfrm>
            <a:off x="3374458" y="1843219"/>
            <a:ext cx="1964884" cy="19648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 major domains 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curriculum</a:t>
            </a:r>
            <a:endParaRPr lang="zh-TW" alt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4901296" y="1120085"/>
            <a:ext cx="469306" cy="487202"/>
          </a:xfrm>
          <a:prstGeom prst="straightConnector1">
            <a:avLst/>
          </a:prstGeom>
          <a:ln w="57150">
            <a:solidFill>
              <a:srgbClr val="010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2700000" flipV="1">
            <a:off x="5804051" y="1891965"/>
            <a:ext cx="285653" cy="637770"/>
          </a:xfrm>
          <a:prstGeom prst="straightConnector1">
            <a:avLst/>
          </a:prstGeom>
          <a:ln w="57150">
            <a:solidFill>
              <a:srgbClr val="010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 flipV="1">
            <a:off x="5796457" y="3178201"/>
            <a:ext cx="285653" cy="637770"/>
          </a:xfrm>
          <a:prstGeom prst="straightConnector1">
            <a:avLst/>
          </a:prstGeom>
          <a:ln w="57150">
            <a:solidFill>
              <a:srgbClr val="010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919631" y="4049883"/>
            <a:ext cx="634846" cy="315842"/>
          </a:xfrm>
          <a:prstGeom prst="straightConnector1">
            <a:avLst/>
          </a:prstGeom>
          <a:ln w="57150">
            <a:solidFill>
              <a:srgbClr val="010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3334477" y="1070536"/>
            <a:ext cx="480481" cy="549485"/>
          </a:xfrm>
          <a:prstGeom prst="straightConnector1">
            <a:avLst/>
          </a:prstGeom>
          <a:ln w="57150">
            <a:solidFill>
              <a:srgbClr val="010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8900000" flipH="1" flipV="1">
            <a:off x="2626548" y="1904698"/>
            <a:ext cx="285653" cy="637770"/>
          </a:xfrm>
          <a:prstGeom prst="straightConnector1">
            <a:avLst/>
          </a:prstGeom>
          <a:ln w="57150">
            <a:solidFill>
              <a:srgbClr val="010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6200000" flipH="1" flipV="1">
            <a:off x="2634142" y="3190933"/>
            <a:ext cx="285653" cy="637770"/>
          </a:xfrm>
          <a:prstGeom prst="straightConnector1">
            <a:avLst/>
          </a:prstGeom>
          <a:ln w="57150">
            <a:solidFill>
              <a:srgbClr val="010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3404953" y="4062616"/>
            <a:ext cx="391670" cy="392400"/>
          </a:xfrm>
          <a:prstGeom prst="straightConnector1">
            <a:avLst/>
          </a:prstGeom>
          <a:ln w="57150">
            <a:solidFill>
              <a:srgbClr val="010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569554" y="865327"/>
            <a:ext cx="1902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Language Arts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343315" y="806124"/>
            <a:ext cx="286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Health and Physical education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185171" y="1884370"/>
            <a:ext cx="167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Technology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193717" y="3442216"/>
            <a:ext cx="216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Integrative Activities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554477" y="4221357"/>
            <a:ext cx="167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Arts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425293" y="4323133"/>
            <a:ext cx="2363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Natural Sciences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50576" y="3455247"/>
            <a:ext cx="2189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Social Studies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66313" y="1924028"/>
            <a:ext cx="167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Mathematics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-108520" y="339502"/>
            <a:ext cx="9144000" cy="576064"/>
          </a:xfrm>
        </p:spPr>
        <p:txBody>
          <a:bodyPr/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Vocational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and hand-on subjects </a:t>
            </a:r>
            <a:r>
              <a:rPr lang="en-US" altLang="zh-TW" sz="2000" b="1" dirty="0">
                <a:latin typeface="微軟正黑體" panose="020B0604030504040204" pitchFamily="34" charset="-120"/>
              </a:rPr>
              <a:t>in MOE-mandated curriculum</a:t>
            </a:r>
          </a:p>
          <a:p>
            <a:endParaRPr lang="zh-TW" altLang="en-US" sz="20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91580" y="1347614"/>
            <a:ext cx="75608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/>
              <a:t>There are </a:t>
            </a:r>
            <a:r>
              <a:rPr lang="en-US" altLang="zh-TW" dirty="0">
                <a:solidFill>
                  <a:srgbClr val="C00000"/>
                </a:solidFill>
              </a:rPr>
              <a:t>15 clusters </a:t>
            </a:r>
            <a:r>
              <a:rPr lang="en-US" altLang="zh-TW" dirty="0"/>
              <a:t>in the VSHS that offer basic and specialized programs to meet the demands of the </a:t>
            </a:r>
            <a:r>
              <a:rPr lang="en-US" altLang="zh-TW" dirty="0">
                <a:solidFill>
                  <a:srgbClr val="C00000"/>
                </a:solidFill>
              </a:rPr>
              <a:t>industrial, commerce, agriculture, domestic life, art, </a:t>
            </a:r>
            <a:r>
              <a:rPr lang="en-US" altLang="zh-TW" dirty="0" smtClean="0">
                <a:solidFill>
                  <a:srgbClr val="C00000"/>
                </a:solidFill>
              </a:rPr>
              <a:t>and marine products sectors</a:t>
            </a:r>
            <a:r>
              <a:rPr lang="en-US" altLang="zh-TW" dirty="0" smtClean="0"/>
              <a:t>.</a:t>
            </a:r>
          </a:p>
          <a:p>
            <a:pPr marL="285750" indent="-285750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A curriculum </a:t>
            </a:r>
            <a:r>
              <a:rPr lang="en-US" altLang="zh-TW" dirty="0"/>
              <a:t>guideline </a:t>
            </a:r>
            <a:r>
              <a:rPr lang="en-US" altLang="zh-TW" dirty="0" smtClean="0"/>
              <a:t>has </a:t>
            </a:r>
            <a:r>
              <a:rPr lang="en-US" altLang="zh-TW" dirty="0"/>
              <a:t>been designed to meet </a:t>
            </a:r>
            <a:r>
              <a:rPr lang="en-US" altLang="zh-TW" dirty="0" smtClean="0"/>
              <a:t>the specific needs of each cluster. </a:t>
            </a:r>
          </a:p>
          <a:p>
            <a:pPr marL="285750" indent="-285750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Each </a:t>
            </a:r>
            <a:r>
              <a:rPr lang="en-US" altLang="zh-TW" dirty="0"/>
              <a:t>school should have </a:t>
            </a:r>
            <a:r>
              <a:rPr lang="en-US" altLang="zh-TW" dirty="0">
                <a:solidFill>
                  <a:srgbClr val="C00000"/>
                </a:solidFill>
              </a:rPr>
              <a:t>professional and practicum courses </a:t>
            </a:r>
            <a:r>
              <a:rPr lang="en-US" altLang="zh-TW" dirty="0"/>
              <a:t>for all skill domains from each cluster. </a:t>
            </a:r>
            <a:endParaRPr lang="en-US" altLang="zh-TW" dirty="0" smtClean="0"/>
          </a:p>
          <a:p>
            <a:pPr marL="285750" indent="-285750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Ministry-mandated </a:t>
            </a:r>
            <a:r>
              <a:rPr lang="en-US" altLang="zh-TW" dirty="0"/>
              <a:t>professional courses and practicum courses should be in the range of </a:t>
            </a:r>
            <a:r>
              <a:rPr lang="en-US" altLang="zh-TW" dirty="0">
                <a:solidFill>
                  <a:srgbClr val="C00000"/>
                </a:solidFill>
              </a:rPr>
              <a:t>45 to 60 credits</a:t>
            </a:r>
            <a:r>
              <a:rPr lang="en-US" altLang="zh-TW" dirty="0"/>
              <a:t>. The number is an increase from the 15 to 30 credits previously to ensure students’ practical ability.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716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024016" y="195486"/>
            <a:ext cx="1971757" cy="4662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7082418" y="339502"/>
            <a:ext cx="1903247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School-based courses must </a:t>
            </a:r>
            <a:r>
              <a:rPr lang="en-US" altLang="zh-TW" sz="16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integrate 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MOE-mandated curriculum and 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school-developed curriculum appropriately</a:t>
            </a:r>
            <a:endParaRPr lang="en-US" altLang="ko-KR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2" name="圓角矩形 4"/>
          <p:cNvSpPr/>
          <p:nvPr/>
        </p:nvSpPr>
        <p:spPr>
          <a:xfrm>
            <a:off x="414273" y="2995281"/>
            <a:ext cx="1890057" cy="8283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zh-TW" sz="2000" b="1" kern="1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291170" y="195486"/>
            <a:ext cx="6479580" cy="2625235"/>
            <a:chOff x="312413" y="2852926"/>
            <a:chExt cx="6479580" cy="2625235"/>
          </a:xfrm>
        </p:grpSpPr>
        <p:grpSp>
          <p:nvGrpSpPr>
            <p:cNvPr id="7" name="群組 6"/>
            <p:cNvGrpSpPr/>
            <p:nvPr/>
          </p:nvGrpSpPr>
          <p:grpSpPr>
            <a:xfrm>
              <a:off x="312413" y="3714065"/>
              <a:ext cx="6479579" cy="828000"/>
              <a:chOff x="312413" y="3714065"/>
              <a:chExt cx="6479579" cy="828000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312413" y="3714065"/>
                <a:ext cx="6479579" cy="82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" name="文字方塊 3"/>
              <p:cNvSpPr txBox="1"/>
              <p:nvPr/>
            </p:nvSpPr>
            <p:spPr>
              <a:xfrm>
                <a:off x="346840" y="3772133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Curriculum </a:t>
                </a:r>
              </a:p>
              <a:p>
                <a:r>
                  <a:rPr lang="en-US" altLang="zh-TW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Type</a:t>
                </a:r>
                <a:endParaRPr lang="zh-TW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313136" y="4578161"/>
              <a:ext cx="6478856" cy="900000"/>
              <a:chOff x="313136" y="4578161"/>
              <a:chExt cx="6478856" cy="900000"/>
            </a:xfrm>
          </p:grpSpPr>
          <p:sp>
            <p:nvSpPr>
              <p:cNvPr id="16" name="圓角矩形 15"/>
              <p:cNvSpPr/>
              <p:nvPr/>
            </p:nvSpPr>
            <p:spPr>
              <a:xfrm>
                <a:off x="313136" y="4578161"/>
                <a:ext cx="6478856" cy="900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文字方塊 4"/>
              <p:cNvSpPr txBox="1"/>
              <p:nvPr/>
            </p:nvSpPr>
            <p:spPr>
              <a:xfrm>
                <a:off x="346840" y="4675423"/>
                <a:ext cx="10681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Main</a:t>
                </a:r>
              </a:p>
              <a:p>
                <a:r>
                  <a:rPr lang="en-US" altLang="zh-TW" b="1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Project</a:t>
                </a:r>
                <a:endParaRPr lang="zh-TW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313505" y="2852926"/>
              <a:ext cx="6478488" cy="828000"/>
              <a:chOff x="313505" y="2852926"/>
              <a:chExt cx="6478488" cy="828000"/>
            </a:xfrm>
          </p:grpSpPr>
          <p:sp>
            <p:nvSpPr>
              <p:cNvPr id="13" name="圓角矩形 12"/>
              <p:cNvSpPr/>
              <p:nvPr/>
            </p:nvSpPr>
            <p:spPr>
              <a:xfrm>
                <a:off x="313505" y="2852926"/>
                <a:ext cx="6478488" cy="82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" name="文字方塊 2"/>
              <p:cNvSpPr txBox="1"/>
              <p:nvPr/>
            </p:nvSpPr>
            <p:spPr>
              <a:xfrm>
                <a:off x="346840" y="2914572"/>
                <a:ext cx="1656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Educational </a:t>
                </a:r>
                <a:r>
                  <a:rPr lang="en-US" altLang="zh-TW" sz="1600" b="1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1600" b="1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-US" altLang="zh-TW" sz="1600" b="1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Stage</a:t>
                </a:r>
                <a:endParaRPr lang="en-US" altLang="zh-TW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4" name="群組 23"/>
          <p:cNvGrpSpPr/>
          <p:nvPr/>
        </p:nvGrpSpPr>
        <p:grpSpPr>
          <a:xfrm>
            <a:off x="2163440" y="237861"/>
            <a:ext cx="4281708" cy="713649"/>
            <a:chOff x="1053315" y="77283"/>
            <a:chExt cx="4281708" cy="713649"/>
          </a:xfrm>
          <a:solidFill>
            <a:srgbClr val="C00000"/>
          </a:solidFill>
        </p:grpSpPr>
        <p:sp>
          <p:nvSpPr>
            <p:cNvPr id="25" name="圓角矩形 24"/>
            <p:cNvSpPr/>
            <p:nvPr/>
          </p:nvSpPr>
          <p:spPr>
            <a:xfrm>
              <a:off x="1053315" y="77283"/>
              <a:ext cx="4281708" cy="7136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圓角矩形 4"/>
            <p:cNvSpPr/>
            <p:nvPr/>
          </p:nvSpPr>
          <p:spPr>
            <a:xfrm>
              <a:off x="1074217" y="98185"/>
              <a:ext cx="4239904" cy="6718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Vocational Senior High School</a:t>
              </a:r>
              <a:br>
                <a:rPr lang="en-US" altLang="zh-TW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(VSHS)</a:t>
              </a:r>
              <a:endParaRPr lang="zh-TW" altLang="en-US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70" name="直線接點 69"/>
          <p:cNvCxnSpPr>
            <a:stCxn id="25" idx="2"/>
          </p:cNvCxnSpPr>
          <p:nvPr/>
        </p:nvCxnSpPr>
        <p:spPr>
          <a:xfrm>
            <a:off x="4304294" y="951510"/>
            <a:ext cx="0" cy="1018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V="1">
            <a:off x="3026070" y="1053431"/>
            <a:ext cx="2332800" cy="33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>
            <a:stCxn id="32" idx="0"/>
          </p:cNvCxnSpPr>
          <p:nvPr/>
        </p:nvCxnSpPr>
        <p:spPr>
          <a:xfrm flipV="1">
            <a:off x="3038052" y="1034934"/>
            <a:ext cx="0" cy="117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>
            <a:stCxn id="30" idx="0"/>
          </p:cNvCxnSpPr>
          <p:nvPr/>
        </p:nvCxnSpPr>
        <p:spPr>
          <a:xfrm flipH="1" flipV="1">
            <a:off x="5352052" y="1034935"/>
            <a:ext cx="1" cy="114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群組 154"/>
          <p:cNvGrpSpPr/>
          <p:nvPr/>
        </p:nvGrpSpPr>
        <p:grpSpPr>
          <a:xfrm>
            <a:off x="1728922" y="1749296"/>
            <a:ext cx="1738916" cy="243448"/>
            <a:chOff x="1728922" y="1824261"/>
            <a:chExt cx="1738916" cy="243448"/>
          </a:xfrm>
        </p:grpSpPr>
        <p:cxnSp>
          <p:nvCxnSpPr>
            <p:cNvPr id="103" name="直線接點 102"/>
            <p:cNvCxnSpPr>
              <a:stCxn id="32" idx="2"/>
            </p:cNvCxnSpPr>
            <p:nvPr/>
          </p:nvCxnSpPr>
          <p:spPr>
            <a:xfrm>
              <a:off x="3038052" y="1824261"/>
              <a:ext cx="0" cy="964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>
              <a:off x="1732007" y="1995686"/>
              <a:ext cx="17316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1728922" y="1994385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/>
            <p:nvPr/>
          </p:nvCxnSpPr>
          <p:spPr>
            <a:xfrm>
              <a:off x="2560810" y="1995709"/>
              <a:ext cx="1" cy="7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/>
            <p:nvPr/>
          </p:nvCxnSpPr>
          <p:spPr>
            <a:xfrm>
              <a:off x="3467837" y="1995686"/>
              <a:ext cx="1" cy="7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1979712" y="1131514"/>
            <a:ext cx="2116680" cy="713649"/>
            <a:chOff x="877682" y="1026458"/>
            <a:chExt cx="2039747" cy="713649"/>
          </a:xfrm>
          <a:solidFill>
            <a:srgbClr val="32AEB8"/>
          </a:solidFill>
        </p:grpSpPr>
        <p:sp>
          <p:nvSpPr>
            <p:cNvPr id="31" name="圓角矩形 30"/>
            <p:cNvSpPr/>
            <p:nvPr/>
          </p:nvSpPr>
          <p:spPr>
            <a:xfrm>
              <a:off x="877682" y="1026458"/>
              <a:ext cx="2039747" cy="7136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4"/>
            <p:cNvSpPr/>
            <p:nvPr/>
          </p:nvSpPr>
          <p:spPr>
            <a:xfrm>
              <a:off x="898584" y="1047360"/>
              <a:ext cx="1997943" cy="67184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TW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MOE-mandated </a:t>
              </a:r>
            </a:p>
          </p:txBody>
        </p:sp>
      </p:grpSp>
      <p:sp>
        <p:nvSpPr>
          <p:cNvPr id="145" name="圓角矩形圖說文字 144"/>
          <p:cNvSpPr/>
          <p:nvPr/>
        </p:nvSpPr>
        <p:spPr>
          <a:xfrm>
            <a:off x="3348869" y="3104279"/>
            <a:ext cx="3654342" cy="1715143"/>
          </a:xfrm>
          <a:prstGeom prst="wedgeRoundRectCallout">
            <a:avLst>
              <a:gd name="adj1" fmla="val 31440"/>
              <a:gd name="adj2" fmla="val -6290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atinLnBrk="0">
              <a:lnSpc>
                <a:spcPts val="1920"/>
              </a:lnSpc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School-developed </a:t>
            </a:r>
          </a:p>
          <a:p>
            <a:pPr latinLnBrk="0">
              <a:lnSpc>
                <a:spcPts val="1920"/>
              </a:lnSpc>
              <a:defRPr/>
            </a:pP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Increasing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alternative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learning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period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(self-directed learning, athlete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training, enrichment education and remedial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education)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to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encourage self-directed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learning</a:t>
            </a: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圓角矩形圖說文字 149"/>
          <p:cNvSpPr/>
          <p:nvPr/>
        </p:nvSpPr>
        <p:spPr>
          <a:xfrm>
            <a:off x="213644" y="3104279"/>
            <a:ext cx="2757235" cy="1899139"/>
          </a:xfrm>
          <a:prstGeom prst="wedgeRoundRectCallout">
            <a:avLst>
              <a:gd name="adj1" fmla="val 48358"/>
              <a:gd name="adj2" fmla="val -6334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atinLnBrk="0">
              <a:lnSpc>
                <a:spcPts val="1920"/>
              </a:lnSpc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MOE-mandated</a:t>
            </a:r>
            <a:endParaRPr lang="en-US" altLang="zh-TW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0">
              <a:lnSpc>
                <a:spcPts val="1920"/>
              </a:lnSpc>
              <a:defRPr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Increasing the vocational subjects and practicum courses to strengthen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practical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ability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6" name="群組 155"/>
          <p:cNvGrpSpPr/>
          <p:nvPr/>
        </p:nvGrpSpPr>
        <p:grpSpPr>
          <a:xfrm>
            <a:off x="4386468" y="1802215"/>
            <a:ext cx="1870870" cy="182001"/>
            <a:chOff x="1728922" y="1885708"/>
            <a:chExt cx="1870870" cy="182001"/>
          </a:xfrm>
        </p:grpSpPr>
        <p:cxnSp>
          <p:nvCxnSpPr>
            <p:cNvPr id="157" name="直線接點 156"/>
            <p:cNvCxnSpPr/>
            <p:nvPr/>
          </p:nvCxnSpPr>
          <p:spPr>
            <a:xfrm>
              <a:off x="2778550" y="1885708"/>
              <a:ext cx="0" cy="964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>
              <a:off x="1728922" y="1993404"/>
              <a:ext cx="18708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/>
            <p:nvPr/>
          </p:nvCxnSpPr>
          <p:spPr>
            <a:xfrm>
              <a:off x="1728922" y="1994385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/>
            <p:cNvCxnSpPr/>
            <p:nvPr/>
          </p:nvCxnSpPr>
          <p:spPr>
            <a:xfrm>
              <a:off x="2690625" y="1995709"/>
              <a:ext cx="1" cy="7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接點 160"/>
            <p:cNvCxnSpPr/>
            <p:nvPr/>
          </p:nvCxnSpPr>
          <p:spPr>
            <a:xfrm>
              <a:off x="3586988" y="1989848"/>
              <a:ext cx="1" cy="7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群組 53"/>
          <p:cNvGrpSpPr/>
          <p:nvPr/>
        </p:nvGrpSpPr>
        <p:grpSpPr>
          <a:xfrm>
            <a:off x="3911146" y="1977696"/>
            <a:ext cx="908813" cy="807041"/>
            <a:chOff x="1944215" y="1994418"/>
            <a:chExt cx="906320" cy="714179"/>
          </a:xfrm>
          <a:solidFill>
            <a:schemeClr val="accent2"/>
          </a:solidFill>
        </p:grpSpPr>
        <p:sp>
          <p:nvSpPr>
            <p:cNvPr id="55" name="圓角矩形 54"/>
            <p:cNvSpPr/>
            <p:nvPr/>
          </p:nvSpPr>
          <p:spPr>
            <a:xfrm>
              <a:off x="1944215" y="1994418"/>
              <a:ext cx="906320" cy="7141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圓角矩形 8"/>
            <p:cNvSpPr/>
            <p:nvPr/>
          </p:nvSpPr>
          <p:spPr>
            <a:xfrm>
              <a:off x="1965133" y="2015336"/>
              <a:ext cx="864484" cy="672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n-US" altLang="zh-TW" sz="1200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School-</a:t>
              </a:r>
            </a:p>
            <a:p>
              <a:pPr algn="ctr">
                <a:defRPr/>
              </a:pPr>
              <a:r>
                <a:rPr lang="en-US" altLang="zh-TW" sz="1200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developed </a:t>
              </a:r>
            </a:p>
            <a:p>
              <a:pPr algn="ctr">
                <a:defRPr/>
              </a:pPr>
              <a:r>
                <a:rPr lang="en-US" altLang="zh-TW" sz="1200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required </a:t>
              </a:r>
            </a:p>
            <a:p>
              <a:pPr algn="ctr">
                <a:defRPr/>
              </a:pPr>
              <a:r>
                <a:rPr lang="en-US" altLang="zh-TW" sz="1200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courses</a:t>
              </a:r>
              <a:endParaRPr lang="en-US" altLang="zh-TW" sz="12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4856454" y="1977696"/>
            <a:ext cx="907200" cy="807041"/>
            <a:chOff x="1944215" y="1994418"/>
            <a:chExt cx="906320" cy="714179"/>
          </a:xfrm>
          <a:solidFill>
            <a:schemeClr val="accent2"/>
          </a:solidFill>
        </p:grpSpPr>
        <p:sp>
          <p:nvSpPr>
            <p:cNvPr id="61" name="圓角矩形 60"/>
            <p:cNvSpPr/>
            <p:nvPr/>
          </p:nvSpPr>
          <p:spPr>
            <a:xfrm>
              <a:off x="1944215" y="1994418"/>
              <a:ext cx="906320" cy="7141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圓角矩形 8"/>
            <p:cNvSpPr/>
            <p:nvPr/>
          </p:nvSpPr>
          <p:spPr>
            <a:xfrm>
              <a:off x="1965133" y="2015336"/>
              <a:ext cx="864484" cy="672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n-US" altLang="zh-TW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School-</a:t>
              </a:r>
            </a:p>
            <a:p>
              <a:pPr algn="ctr">
                <a:defRPr/>
              </a:pPr>
              <a:r>
                <a:rPr lang="en-US" altLang="zh-TW" sz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developed </a:t>
              </a:r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elective </a:t>
              </a:r>
              <a:endPara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TW" sz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courses</a:t>
              </a:r>
              <a:endParaRPr lang="zh-TW" altLang="en-US" sz="12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5803647" y="1977696"/>
            <a:ext cx="907381" cy="807041"/>
            <a:chOff x="1944215" y="1994418"/>
            <a:chExt cx="906320" cy="714179"/>
          </a:xfrm>
          <a:solidFill>
            <a:schemeClr val="accent2"/>
          </a:solidFill>
        </p:grpSpPr>
        <p:sp>
          <p:nvSpPr>
            <p:cNvPr id="65" name="圓角矩形 64"/>
            <p:cNvSpPr/>
            <p:nvPr/>
          </p:nvSpPr>
          <p:spPr>
            <a:xfrm>
              <a:off x="1944215" y="1994418"/>
              <a:ext cx="906320" cy="7141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圓角矩形 8"/>
            <p:cNvSpPr/>
            <p:nvPr/>
          </p:nvSpPr>
          <p:spPr>
            <a:xfrm>
              <a:off x="1965133" y="2015336"/>
              <a:ext cx="864484" cy="672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Group </a:t>
              </a:r>
              <a:endPara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Activity/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lternative 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learning</a:t>
              </a:r>
              <a:endParaRPr lang="zh-TW" altLang="en-US" sz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331640" y="1977699"/>
            <a:ext cx="711623" cy="807041"/>
            <a:chOff x="0" y="1991416"/>
            <a:chExt cx="838153" cy="714179"/>
          </a:xfrm>
          <a:solidFill>
            <a:srgbClr val="32AEB8"/>
          </a:solidFill>
        </p:grpSpPr>
        <p:sp>
          <p:nvSpPr>
            <p:cNvPr id="49" name="圓角矩形 48"/>
            <p:cNvSpPr/>
            <p:nvPr/>
          </p:nvSpPr>
          <p:spPr>
            <a:xfrm>
              <a:off x="0" y="1991416"/>
              <a:ext cx="838153" cy="7141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圓角矩形 4"/>
            <p:cNvSpPr/>
            <p:nvPr/>
          </p:nvSpPr>
          <p:spPr>
            <a:xfrm>
              <a:off x="20918" y="2012334"/>
              <a:ext cx="796316" cy="672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2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General subject</a:t>
              </a:r>
              <a:endParaRPr lang="zh-TW" altLang="en-US" sz="12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077233" y="1977698"/>
            <a:ext cx="892719" cy="807041"/>
            <a:chOff x="898684" y="1994418"/>
            <a:chExt cx="973523" cy="714179"/>
          </a:xfrm>
          <a:solidFill>
            <a:srgbClr val="32AEB8"/>
          </a:solidFill>
        </p:grpSpPr>
        <p:sp>
          <p:nvSpPr>
            <p:cNvPr id="47" name="圓角矩形 46"/>
            <p:cNvSpPr/>
            <p:nvPr/>
          </p:nvSpPr>
          <p:spPr>
            <a:xfrm>
              <a:off x="898684" y="1994418"/>
              <a:ext cx="973523" cy="7141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圓角矩形 6"/>
            <p:cNvSpPr/>
            <p:nvPr/>
          </p:nvSpPr>
          <p:spPr>
            <a:xfrm>
              <a:off x="919602" y="2015336"/>
              <a:ext cx="931687" cy="672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</a:t>
              </a:r>
              <a:r>
                <a:rPr lang="en-US" altLang="zh-TW" sz="12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ocational subjects</a:t>
              </a:r>
              <a:endParaRPr lang="zh-TW" altLang="en-US" sz="12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008756" y="1977697"/>
            <a:ext cx="851182" cy="807041"/>
            <a:chOff x="1883526" y="1994418"/>
            <a:chExt cx="906320" cy="714179"/>
          </a:xfrm>
          <a:solidFill>
            <a:srgbClr val="32AEB8"/>
          </a:solidFill>
        </p:grpSpPr>
        <p:sp>
          <p:nvSpPr>
            <p:cNvPr id="45" name="圓角矩形 44"/>
            <p:cNvSpPr/>
            <p:nvPr/>
          </p:nvSpPr>
          <p:spPr>
            <a:xfrm>
              <a:off x="1883526" y="1994418"/>
              <a:ext cx="906320" cy="7141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圓角矩形 8"/>
            <p:cNvSpPr/>
            <p:nvPr/>
          </p:nvSpPr>
          <p:spPr>
            <a:xfrm>
              <a:off x="1904444" y="2015336"/>
              <a:ext cx="864484" cy="672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</a:t>
              </a:r>
              <a:r>
                <a:rPr lang="en-US" altLang="zh-TW" sz="12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racticum courses</a:t>
              </a:r>
              <a:endParaRPr lang="zh-TW" altLang="en-US" sz="12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139952" y="1128633"/>
            <a:ext cx="2424200" cy="713649"/>
            <a:chOff x="3413848" y="1026460"/>
            <a:chExt cx="2078152" cy="713649"/>
          </a:xfrm>
          <a:solidFill>
            <a:schemeClr val="accent2"/>
          </a:solidFill>
        </p:grpSpPr>
        <p:sp>
          <p:nvSpPr>
            <p:cNvPr id="29" name="圓角矩形 28"/>
            <p:cNvSpPr/>
            <p:nvPr/>
          </p:nvSpPr>
          <p:spPr>
            <a:xfrm>
              <a:off x="3413848" y="1026460"/>
              <a:ext cx="2078152" cy="7136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圓角矩形 6"/>
            <p:cNvSpPr/>
            <p:nvPr/>
          </p:nvSpPr>
          <p:spPr>
            <a:xfrm>
              <a:off x="3434750" y="1047362"/>
              <a:ext cx="2036348" cy="67184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School-developed</a:t>
              </a:r>
              <a:r>
                <a:rPr lang="en-US" altLang="zh-TW" sz="2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endPara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</p:spPr>
        <p:txBody>
          <a:bodyPr/>
          <a:lstStyle/>
          <a:p>
            <a:fld id="{3CC9CDAA-4BB3-4608-9C8C-B27741F5A5B5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166" name="文字方塊 165"/>
          <p:cNvSpPr txBox="1"/>
          <p:nvPr/>
        </p:nvSpPr>
        <p:spPr>
          <a:xfrm>
            <a:off x="4944261" y="4882667"/>
            <a:ext cx="4037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900" dirty="0" smtClean="0"/>
              <a:t>Source</a:t>
            </a:r>
            <a:r>
              <a:rPr lang="zh-TW" altLang="en-US" sz="900" dirty="0" smtClean="0"/>
              <a:t>：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guide.hcc.edu.tw/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ezfiles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/138/1138/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img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/1526/582847417.pptx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08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-5098" y="-93667"/>
            <a:ext cx="9144149" cy="852666"/>
          </a:xfrm>
        </p:spPr>
        <p:txBody>
          <a:bodyPr/>
          <a:lstStyle/>
          <a:p>
            <a:r>
              <a:rPr lang="en-US" altLang="zh-TW" sz="2800" dirty="0"/>
              <a:t>VI Focus of the VSHS Curriculum Reform</a:t>
            </a:r>
            <a:endParaRPr lang="zh-TW" altLang="zh-TW" sz="2800" dirty="0"/>
          </a:p>
        </p:txBody>
      </p:sp>
      <p:grpSp>
        <p:nvGrpSpPr>
          <p:cNvPr id="73" name="群組 72"/>
          <p:cNvGrpSpPr/>
          <p:nvPr/>
        </p:nvGrpSpPr>
        <p:grpSpPr>
          <a:xfrm>
            <a:off x="270858" y="987574"/>
            <a:ext cx="2484016" cy="874411"/>
            <a:chOff x="0" y="18951"/>
            <a:chExt cx="2131879" cy="607110"/>
          </a:xfrm>
        </p:grpSpPr>
        <p:sp>
          <p:nvSpPr>
            <p:cNvPr id="86" name="圓角矩形 85"/>
            <p:cNvSpPr/>
            <p:nvPr/>
          </p:nvSpPr>
          <p:spPr>
            <a:xfrm>
              <a:off x="0" y="18951"/>
              <a:ext cx="2131879" cy="6071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圓角矩形 4"/>
            <p:cNvSpPr/>
            <p:nvPr/>
          </p:nvSpPr>
          <p:spPr>
            <a:xfrm>
              <a:off x="29637" y="48588"/>
              <a:ext cx="2072605" cy="547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 latinLnBrk="0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TW" dirty="0"/>
                <a:t>Rethinking the learning conception</a:t>
              </a:r>
              <a:r>
                <a:rPr lang="zh-TW" altLang="en-US" sz="1600" b="1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252203" y="1923678"/>
            <a:ext cx="2484016" cy="709872"/>
            <a:chOff x="8" y="670888"/>
            <a:chExt cx="2131196" cy="607110"/>
          </a:xfrm>
        </p:grpSpPr>
        <p:sp>
          <p:nvSpPr>
            <p:cNvPr id="84" name="圓角矩形 83"/>
            <p:cNvSpPr/>
            <p:nvPr/>
          </p:nvSpPr>
          <p:spPr>
            <a:xfrm>
              <a:off x="8" y="670888"/>
              <a:ext cx="2131196" cy="60711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圓角矩形 6"/>
            <p:cNvSpPr/>
            <p:nvPr/>
          </p:nvSpPr>
          <p:spPr>
            <a:xfrm>
              <a:off x="29645" y="700525"/>
              <a:ext cx="2100973" cy="547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/>
              <a:r>
                <a:rPr lang="en-US" altLang="zh-TW" sz="1600" dirty="0"/>
                <a:t>Rethinking the goals and content of school subjects</a:t>
              </a:r>
              <a:endParaRPr lang="zh-TW" altLang="zh-TW" sz="1600" dirty="0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23410" y="2769812"/>
            <a:ext cx="2484016" cy="791434"/>
            <a:chOff x="8" y="1224153"/>
            <a:chExt cx="2131196" cy="791434"/>
          </a:xfrm>
        </p:grpSpPr>
        <p:sp>
          <p:nvSpPr>
            <p:cNvPr id="82" name="圓角矩形 81"/>
            <p:cNvSpPr/>
            <p:nvPr/>
          </p:nvSpPr>
          <p:spPr>
            <a:xfrm>
              <a:off x="8" y="1224153"/>
              <a:ext cx="2131196" cy="7572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圓角矩形 8"/>
            <p:cNvSpPr/>
            <p:nvPr/>
          </p:nvSpPr>
          <p:spPr>
            <a:xfrm>
              <a:off x="27318" y="1228505"/>
              <a:ext cx="2076576" cy="787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 latinLnBrk="0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TW" sz="1600" dirty="0"/>
                <a:t>Rethinking students’ learning flexibility</a:t>
              </a:r>
              <a:endParaRPr lang="zh-TW" altLang="en-US" sz="1600" dirty="0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223410" y="3701882"/>
            <a:ext cx="2543957" cy="844036"/>
            <a:chOff x="7" y="1946348"/>
            <a:chExt cx="2131879" cy="537530"/>
          </a:xfrm>
        </p:grpSpPr>
        <p:sp>
          <p:nvSpPr>
            <p:cNvPr id="80" name="圓角矩形 79"/>
            <p:cNvSpPr/>
            <p:nvPr/>
          </p:nvSpPr>
          <p:spPr>
            <a:xfrm>
              <a:off x="7" y="1946348"/>
              <a:ext cx="2131879" cy="53753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圓角矩形 10"/>
            <p:cNvSpPr/>
            <p:nvPr/>
          </p:nvSpPr>
          <p:spPr>
            <a:xfrm>
              <a:off x="26247" y="1972588"/>
              <a:ext cx="2079399" cy="48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 latinLnBrk="0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1600" b="1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16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圓角矩形 12"/>
          <p:cNvSpPr/>
          <p:nvPr/>
        </p:nvSpPr>
        <p:spPr>
          <a:xfrm>
            <a:off x="398165" y="3767777"/>
            <a:ext cx="2337371" cy="7122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lvl="0" algn="ctr" defTabSz="622300" latinLnBrk="0">
              <a:lnSpc>
                <a:spcPts val="18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Strengthening hand-on ability </a:t>
            </a:r>
            <a:endParaRPr lang="zh-TW" altLang="en-US" sz="16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8" name="群組 87"/>
          <p:cNvGrpSpPr/>
          <p:nvPr/>
        </p:nvGrpSpPr>
        <p:grpSpPr>
          <a:xfrm>
            <a:off x="2889881" y="987574"/>
            <a:ext cx="6048672" cy="846000"/>
            <a:chOff x="3058900" y="121586"/>
            <a:chExt cx="5438044" cy="911383"/>
          </a:xfrm>
        </p:grpSpPr>
        <p:sp>
          <p:nvSpPr>
            <p:cNvPr id="89" name="圓角化同側角落矩形 88"/>
            <p:cNvSpPr/>
            <p:nvPr/>
          </p:nvSpPr>
          <p:spPr>
            <a:xfrm rot="5400000">
              <a:off x="5323024" y="-2142538"/>
              <a:ext cx="909795" cy="54380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圓角化同側角落矩形 4"/>
            <p:cNvSpPr/>
            <p:nvPr/>
          </p:nvSpPr>
          <p:spPr>
            <a:xfrm>
              <a:off x="3058900" y="168358"/>
              <a:ext cx="5391271" cy="864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285750" lvl="1" indent="-28575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3500" kern="1200"/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2786923" y="1951586"/>
            <a:ext cx="6168473" cy="646360"/>
            <a:chOff x="3058902" y="121584"/>
            <a:chExt cx="5470032" cy="95815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2" name="圓角化同側角落矩形 91"/>
            <p:cNvSpPr/>
            <p:nvPr/>
          </p:nvSpPr>
          <p:spPr>
            <a:xfrm rot="5400000">
              <a:off x="5351922" y="-2065279"/>
              <a:ext cx="958157" cy="5331884"/>
            </a:xfrm>
            <a:prstGeom prst="round2Same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圓角化同側角落矩形 4"/>
            <p:cNvSpPr/>
            <p:nvPr/>
          </p:nvSpPr>
          <p:spPr>
            <a:xfrm>
              <a:off x="3058902" y="168357"/>
              <a:ext cx="5470032" cy="86461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1" algn="just" defTabSz="1555750" latinLnBrk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2904399" y="2727065"/>
            <a:ext cx="6034153" cy="884254"/>
            <a:chOff x="3058900" y="121585"/>
            <a:chExt cx="5438044" cy="958157"/>
          </a:xfrm>
        </p:grpSpPr>
        <p:sp>
          <p:nvSpPr>
            <p:cNvPr id="95" name="圓角化同側角落矩形 94"/>
            <p:cNvSpPr/>
            <p:nvPr/>
          </p:nvSpPr>
          <p:spPr>
            <a:xfrm rot="5400000">
              <a:off x="5298843" y="-2118358"/>
              <a:ext cx="958157" cy="54380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圓角化同側角落矩形 4"/>
            <p:cNvSpPr/>
            <p:nvPr/>
          </p:nvSpPr>
          <p:spPr>
            <a:xfrm>
              <a:off x="3058900" y="168358"/>
              <a:ext cx="5391271" cy="864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285750" lvl="1" indent="-28575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3500" kern="1200"/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2859468" y="3763405"/>
            <a:ext cx="6105021" cy="756468"/>
            <a:chOff x="3058900" y="121582"/>
            <a:chExt cx="5488704" cy="95815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1" name="圓角化同側角落矩形 100"/>
            <p:cNvSpPr/>
            <p:nvPr/>
          </p:nvSpPr>
          <p:spPr>
            <a:xfrm rot="5400000">
              <a:off x="5349503" y="-2118361"/>
              <a:ext cx="958157" cy="5438044"/>
            </a:xfrm>
            <a:prstGeom prst="round2Same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圓角化同側角落矩形 4"/>
            <p:cNvSpPr/>
            <p:nvPr/>
          </p:nvSpPr>
          <p:spPr>
            <a:xfrm>
              <a:off x="3058900" y="168358"/>
              <a:ext cx="5470034" cy="86461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1" algn="just" defTabSz="1555750" latinLnBrk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14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844415" y="1134955"/>
            <a:ext cx="583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latinLnBrk="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Student-centered </a:t>
            </a:r>
            <a:r>
              <a:rPr lang="en-US" altLang="zh-TW" sz="1400" dirty="0"/>
              <a:t>teaching and </a:t>
            </a:r>
            <a:r>
              <a:rPr lang="en-US" altLang="zh-TW" sz="1400" dirty="0" smtClean="0"/>
              <a:t>learning</a:t>
            </a:r>
          </a:p>
          <a:p>
            <a:pPr marL="285750" indent="-285750" algn="just" latinLnBrk="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Students have more </a:t>
            </a:r>
            <a:r>
              <a:rPr lang="en-US" altLang="zh-TW" sz="1400" dirty="0"/>
              <a:t>opportunities to take </a:t>
            </a:r>
            <a:r>
              <a:rPr lang="en-US" altLang="zh-TW" sz="1400" dirty="0" smtClean="0"/>
              <a:t>courses </a:t>
            </a:r>
            <a:r>
              <a:rPr lang="en-US" altLang="zh-TW" sz="1400" dirty="0"/>
              <a:t>of interest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88189" y="2802873"/>
            <a:ext cx="5926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7086749" y="4858064"/>
            <a:ext cx="2057400" cy="274637"/>
          </a:xfrm>
        </p:spPr>
        <p:txBody>
          <a:bodyPr/>
          <a:lstStyle/>
          <a:p>
            <a:fld id="{3CC9CDAA-4BB3-4608-9C8C-B27741F5A5B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101693" y="4760590"/>
            <a:ext cx="4037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900" dirty="0" smtClean="0"/>
              <a:t>Source</a:t>
            </a:r>
            <a:r>
              <a:rPr lang="zh-TW" altLang="en-US" sz="900" dirty="0" smtClean="0"/>
              <a:t>：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guide.hcc.edu.tw/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ezfiles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/138/1138/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img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/1526/582847417.pptx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44415" y="1854020"/>
            <a:ext cx="6027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adoption of core competencies at each </a:t>
            </a:r>
            <a:r>
              <a:rPr lang="en-US" altLang="zh-TW" sz="1400" dirty="0" smtClean="0"/>
              <a:t>educational </a:t>
            </a:r>
            <a:r>
              <a:rPr lang="en-US" altLang="zh-TW" sz="1400" dirty="0"/>
              <a:t>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They </a:t>
            </a:r>
            <a:r>
              <a:rPr lang="en-US" altLang="zh-TW" sz="1400" dirty="0" smtClean="0"/>
              <a:t>are </a:t>
            </a:r>
            <a:r>
              <a:rPr lang="en-US" altLang="zh-TW" sz="1400" dirty="0"/>
              <a:t>considered when devising curricula, administering learning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programs</a:t>
            </a:r>
            <a:r>
              <a:rPr lang="en-US" altLang="zh-TW" sz="1400" dirty="0"/>
              <a:t>, and conducting relevant assessments</a:t>
            </a:r>
            <a:endParaRPr lang="zh-TW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2843808" y="2688340"/>
            <a:ext cx="5962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ea typeface="新細明體" panose="02020500000000000000" pitchFamily="18" charset="-120"/>
              </a:rPr>
              <a:t>Alternative learning period with 6-12 credits </a:t>
            </a:r>
            <a:r>
              <a:rPr lang="en-US" altLang="zh-TW" sz="1400" kern="100" dirty="0" smtClean="0">
                <a:ea typeface="新細明體" panose="02020500000000000000" pitchFamily="18" charset="-120"/>
              </a:rPr>
              <a:t>in total was </a:t>
            </a:r>
            <a:r>
              <a:rPr lang="en-US" altLang="zh-TW" sz="1400" kern="100" dirty="0">
                <a:ea typeface="新細明體" panose="02020500000000000000" pitchFamily="18" charset="-120"/>
              </a:rPr>
              <a:t>required </a:t>
            </a:r>
            <a:r>
              <a:rPr lang="en-US" altLang="zh-TW" sz="1400" kern="100" dirty="0" smtClean="0">
                <a:ea typeface="新細明體" panose="02020500000000000000" pitchFamily="18" charset="-120"/>
              </a:rPr>
              <a:t>that offers distinctive </a:t>
            </a:r>
            <a:r>
              <a:rPr lang="en-US" altLang="zh-TW" sz="1400" kern="100" dirty="0">
                <a:ea typeface="新細明體" panose="02020500000000000000" pitchFamily="18" charset="-120"/>
              </a:rPr>
              <a:t>activities or elective </a:t>
            </a:r>
            <a:r>
              <a:rPr lang="en-US" altLang="zh-TW" sz="1400" kern="100" dirty="0" smtClean="0">
                <a:ea typeface="新細明體" panose="02020500000000000000" pitchFamily="18" charset="-120"/>
              </a:rPr>
              <a:t>courses</a:t>
            </a:r>
            <a:r>
              <a:rPr lang="zh-TW" altLang="en-US" sz="1400" kern="1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400" kern="100" dirty="0">
                <a:ea typeface="新細明體" panose="02020500000000000000" pitchFamily="18" charset="-120"/>
              </a:rPr>
              <a:t>to encourage self-directed</a:t>
            </a:r>
            <a:r>
              <a:rPr lang="zh-TW" altLang="en-US" sz="1400" kern="100" dirty="0">
                <a:ea typeface="新細明體" panose="02020500000000000000" pitchFamily="18" charset="-120"/>
              </a:rPr>
              <a:t> </a:t>
            </a:r>
            <a:r>
              <a:rPr lang="en-US" altLang="zh-TW" sz="1400" kern="100" dirty="0" smtClean="0">
                <a:ea typeface="新細明體" panose="02020500000000000000" pitchFamily="18" charset="-120"/>
              </a:rPr>
              <a:t>learning</a:t>
            </a:r>
            <a:endParaRPr lang="zh-TW" altLang="en-US" sz="1400" kern="100" dirty="0"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3808" y="3812908"/>
            <a:ext cx="571625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1400" kern="100" dirty="0">
                <a:ea typeface="新細明體" panose="02020500000000000000" pitchFamily="18" charset="-120"/>
              </a:rPr>
              <a:t>Increasing the vocational subjects and practicum courses </a:t>
            </a:r>
            <a:r>
              <a:rPr lang="en-US" altLang="zh-TW" sz="1400" kern="100" dirty="0" smtClean="0">
                <a:ea typeface="新細明體" panose="02020500000000000000" pitchFamily="18" charset="-120"/>
              </a:rPr>
              <a:t>(15-30 credits among different clusters) to </a:t>
            </a:r>
            <a:r>
              <a:rPr lang="en-US" altLang="zh-TW" sz="1400" kern="100" dirty="0">
                <a:ea typeface="新細明體" panose="02020500000000000000" pitchFamily="18" charset="-120"/>
              </a:rPr>
              <a:t>strengthen practical</a:t>
            </a:r>
            <a:r>
              <a:rPr lang="zh-TW" altLang="en-US" sz="1400" kern="100" dirty="0">
                <a:ea typeface="新細明體" panose="02020500000000000000" pitchFamily="18" charset="-120"/>
              </a:rPr>
              <a:t> </a:t>
            </a:r>
            <a:r>
              <a:rPr lang="en-US" altLang="zh-TW" sz="1400" kern="100" dirty="0">
                <a:ea typeface="新細明體" panose="02020500000000000000" pitchFamily="18" charset="-120"/>
              </a:rPr>
              <a:t>ability</a:t>
            </a:r>
          </a:p>
        </p:txBody>
      </p:sp>
    </p:spTree>
    <p:extLst>
      <p:ext uri="{BB962C8B-B14F-4D97-AF65-F5344CB8AC3E}">
        <p14:creationId xmlns:p14="http://schemas.microsoft.com/office/powerpoint/2010/main" val="6060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-10751" y="555526"/>
            <a:ext cx="9144000" cy="576064"/>
          </a:xfrm>
        </p:spPr>
        <p:txBody>
          <a:bodyPr/>
          <a:lstStyle/>
          <a:p>
            <a:r>
              <a:rPr lang="en-US" altLang="zh-TW" sz="2200" b="1" dirty="0"/>
              <a:t>VII </a:t>
            </a:r>
            <a:r>
              <a:rPr lang="en-US" altLang="zh-TW" sz="2200" b="1" dirty="0" smtClean="0"/>
              <a:t>Lessons </a:t>
            </a:r>
            <a:r>
              <a:rPr lang="en-US" altLang="zh-TW" sz="2200" b="1" dirty="0"/>
              <a:t>L</a:t>
            </a:r>
            <a:r>
              <a:rPr lang="en-US" altLang="zh-TW" sz="2200" b="1" dirty="0" smtClean="0"/>
              <a:t>earned and Challenges </a:t>
            </a:r>
            <a:br>
              <a:rPr lang="en-US" altLang="zh-TW" sz="2200" b="1" dirty="0" smtClean="0"/>
            </a:br>
            <a:r>
              <a:rPr lang="en-US" altLang="zh-TW" sz="2200" b="1" dirty="0" smtClean="0"/>
              <a:t>for Curriculum Implementation</a:t>
            </a:r>
            <a:endParaRPr lang="zh-TW" altLang="zh-TW" sz="2200" b="1" dirty="0"/>
          </a:p>
          <a:p>
            <a:endParaRPr lang="zh-TW" altLang="en-US" sz="22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683568" y="1899038"/>
            <a:ext cx="7776864" cy="3096344"/>
          </a:xfrm>
        </p:spPr>
        <p:txBody>
          <a:bodyPr/>
          <a:lstStyle/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To promote </a:t>
            </a:r>
            <a:r>
              <a:rPr lang="en-US" altLang="zh-TW" sz="1800" dirty="0"/>
              <a:t>learning progression as well as cross-field </a:t>
            </a:r>
            <a:r>
              <a:rPr lang="en-US" altLang="zh-TW" sz="1800" dirty="0" smtClean="0"/>
              <a:t>integration that fit for future needs</a:t>
            </a:r>
            <a:endParaRPr lang="en-US" altLang="zh-TW" sz="1800" dirty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To emphasize the application of learned knowledge to real life scenarios that ensures </a:t>
            </a:r>
            <a:r>
              <a:rPr lang="en-US" altLang="zh-TW" sz="1800" dirty="0"/>
              <a:t>all-around development of learners </a:t>
            </a:r>
            <a:endParaRPr lang="en-US" altLang="zh-TW" sz="18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800" dirty="0"/>
              <a:t>To highlight school-based curriculum to bring out their unique features by integrating school visions with community resources</a:t>
            </a:r>
            <a:r>
              <a:rPr lang="en-US" altLang="zh-TW" sz="1800" dirty="0" smtClean="0"/>
              <a:t>.</a:t>
            </a:r>
            <a:endParaRPr lang="zh-TW" altLang="zh-TW" sz="1800" dirty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To make the reform successful, the government set up strategies and support systems, such as regulation revision, pilot school implementation, principal/teacher training, and budget subsidies for equipment improvement and course development </a:t>
            </a:r>
            <a:endParaRPr lang="en-US" altLang="zh-TW" sz="1800" dirty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en-US" altLang="zh-TW" sz="18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en-US" altLang="zh-TW" sz="18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en-US" altLang="zh-TW" sz="18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1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691680" y="483518"/>
            <a:ext cx="5148064" cy="576064"/>
          </a:xfrm>
        </p:spPr>
        <p:txBody>
          <a:bodyPr/>
          <a:lstStyle/>
          <a:p>
            <a:r>
              <a:rPr lang="en-US" altLang="zh-TW" sz="2200" b="1" dirty="0"/>
              <a:t>VII </a:t>
            </a:r>
            <a:r>
              <a:rPr lang="en-US" altLang="zh-TW" sz="2200" b="1" dirty="0" smtClean="0"/>
              <a:t>Lessons </a:t>
            </a:r>
            <a:r>
              <a:rPr lang="en-US" altLang="zh-TW" sz="2200" b="1" dirty="0"/>
              <a:t>L</a:t>
            </a:r>
            <a:r>
              <a:rPr lang="en-US" altLang="zh-TW" sz="2200" b="1" dirty="0" smtClean="0"/>
              <a:t>earned and Challenges </a:t>
            </a:r>
            <a:r>
              <a:rPr lang="en-US" altLang="zh-TW" sz="2200" b="1" dirty="0"/>
              <a:t>for </a:t>
            </a:r>
            <a:r>
              <a:rPr lang="en-US" altLang="zh-TW" sz="2200" b="1" dirty="0" smtClean="0"/>
              <a:t>Curriculum Implementation</a:t>
            </a:r>
            <a:endParaRPr lang="zh-TW" altLang="zh-TW" sz="2200" b="1" dirty="0"/>
          </a:p>
          <a:p>
            <a:endParaRPr lang="zh-TW" altLang="en-US" sz="22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611560" y="1773975"/>
            <a:ext cx="7920880" cy="3096344"/>
          </a:xfrm>
        </p:spPr>
        <p:txBody>
          <a:bodyPr/>
          <a:lstStyle/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However, there are many challenges: the major one </a:t>
            </a:r>
            <a:r>
              <a:rPr lang="en-US" altLang="zh-TW" sz="1600" dirty="0"/>
              <a:t>is the teacher readiness and </a:t>
            </a:r>
            <a:r>
              <a:rPr lang="en-US" altLang="zh-TW" sz="1600" dirty="0">
                <a:solidFill>
                  <a:srgbClr val="C00000"/>
                </a:solidFill>
              </a:rPr>
              <a:t>engagement for the new </a:t>
            </a:r>
            <a:r>
              <a:rPr lang="en-US" altLang="zh-TW" sz="1600" dirty="0" smtClean="0">
                <a:solidFill>
                  <a:srgbClr val="C00000"/>
                </a:solidFill>
              </a:rPr>
              <a:t>curriculum </a:t>
            </a: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600" dirty="0"/>
              <a:t>How to keep teachers up-to-date with this latest reform and ensure that they have the ability to practice the </a:t>
            </a:r>
            <a:r>
              <a:rPr lang="en-US" altLang="zh-TW" sz="1600" dirty="0" smtClean="0"/>
              <a:t>ideas?</a:t>
            </a:r>
            <a:endParaRPr lang="en-US" altLang="zh-TW" sz="1600" dirty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How to </a:t>
            </a:r>
            <a:r>
              <a:rPr lang="en-US" altLang="zh-TW" sz="1600" dirty="0" smtClean="0">
                <a:solidFill>
                  <a:srgbClr val="C00000"/>
                </a:solidFill>
              </a:rPr>
              <a:t>evaluate curriculum outcomes</a:t>
            </a:r>
            <a:r>
              <a:rPr lang="en-US" altLang="zh-TW" sz="1600" dirty="0" smtClean="0"/>
              <a:t>, </a:t>
            </a:r>
            <a:r>
              <a:rPr lang="en-US" altLang="zh-TW" sz="1600" dirty="0"/>
              <a:t>especially for students’ core </a:t>
            </a:r>
            <a:r>
              <a:rPr lang="en-US" altLang="zh-TW" sz="1600" dirty="0" smtClean="0"/>
              <a:t>competencies?</a:t>
            </a: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600" dirty="0"/>
              <a:t>H</a:t>
            </a:r>
            <a:r>
              <a:rPr lang="en-US" altLang="zh-TW" sz="1600" dirty="0" smtClean="0"/>
              <a:t>ow </a:t>
            </a:r>
            <a:r>
              <a:rPr lang="en-US" altLang="zh-TW" sz="1600" dirty="0"/>
              <a:t>is local school </a:t>
            </a:r>
            <a:r>
              <a:rPr lang="en-US" altLang="zh-TW" sz="1600" dirty="0" smtClean="0"/>
              <a:t>curriculum </a:t>
            </a:r>
            <a:r>
              <a:rPr lang="en-US" altLang="zh-TW" sz="1600" dirty="0"/>
              <a:t>development </a:t>
            </a:r>
            <a:r>
              <a:rPr lang="en-US" altLang="zh-TW" sz="1600" dirty="0" smtClean="0"/>
              <a:t>funded?</a:t>
            </a: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What </a:t>
            </a:r>
            <a:r>
              <a:rPr lang="en-US" altLang="zh-TW" sz="1600" dirty="0"/>
              <a:t>is their capacity to do </a:t>
            </a:r>
            <a:r>
              <a:rPr lang="en-US" altLang="zh-TW" sz="1600" dirty="0" smtClean="0"/>
              <a:t>so?</a:t>
            </a: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How </a:t>
            </a:r>
            <a:r>
              <a:rPr lang="en-US" altLang="zh-TW" sz="1600" dirty="0"/>
              <a:t>much time and resources were put into this effort and how much now is it being </a:t>
            </a:r>
            <a:r>
              <a:rPr lang="en-US" altLang="zh-TW" sz="1600" dirty="0" smtClean="0"/>
              <a:t>funded?</a:t>
            </a: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How to monitor the curriculum implementation process? </a:t>
            </a: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600" dirty="0"/>
              <a:t>How is the curriculum to be maintained/upgraded in re to fast moving </a:t>
            </a:r>
            <a:r>
              <a:rPr lang="en-US" altLang="zh-TW" sz="1600" dirty="0" smtClean="0"/>
              <a:t>fields?</a:t>
            </a:r>
            <a:endParaRPr lang="en-US" altLang="zh-TW" sz="1600" dirty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en-US" altLang="zh-TW" sz="16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en-US" altLang="zh-TW" sz="16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en-US" altLang="zh-TW" sz="16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63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827584" y="1347614"/>
            <a:ext cx="7939136" cy="3877597"/>
          </a:xfrm>
        </p:spPr>
        <p:txBody>
          <a:bodyPr/>
          <a:lstStyle/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More </a:t>
            </a:r>
            <a:r>
              <a:rPr lang="en-US" altLang="zh-TW" sz="2000" dirty="0"/>
              <a:t>effort </a:t>
            </a:r>
            <a:r>
              <a:rPr lang="en-US" altLang="zh-TW" sz="2000" dirty="0" smtClean="0"/>
              <a:t>in teacher training is </a:t>
            </a:r>
            <a:r>
              <a:rPr lang="en-US" altLang="zh-TW" sz="2000" dirty="0"/>
              <a:t>needed to facilitate teachers </a:t>
            </a:r>
            <a:r>
              <a:rPr lang="en-US" altLang="zh-TW" sz="2000" dirty="0" smtClean="0"/>
              <a:t>in re to curricular changes/implementation</a:t>
            </a:r>
            <a:endParaRPr lang="en-US" altLang="zh-TW" sz="2000" dirty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A </a:t>
            </a:r>
            <a:r>
              <a:rPr lang="en-US" altLang="zh-TW" sz="2000" dirty="0"/>
              <a:t>mechanism must be established to evaluate and monitor the implementation </a:t>
            </a:r>
            <a:r>
              <a:rPr lang="en-US" altLang="zh-TW" sz="2000" dirty="0" smtClean="0"/>
              <a:t>process and </a:t>
            </a:r>
            <a:r>
              <a:rPr lang="en-US" altLang="zh-TW" sz="2000" dirty="0"/>
              <a:t>outcome of </a:t>
            </a:r>
            <a:r>
              <a:rPr lang="en-US" altLang="zh-TW" sz="2000" dirty="0" smtClean="0"/>
              <a:t>curriculum </a:t>
            </a:r>
            <a:r>
              <a:rPr lang="en-US" altLang="zh-TW" sz="2000" dirty="0"/>
              <a:t>reform at the national </a:t>
            </a:r>
            <a:r>
              <a:rPr lang="en-US" altLang="zh-TW" sz="2000" dirty="0" smtClean="0"/>
              <a:t>and school level</a:t>
            </a: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Need stronger support system from central government to local school</a:t>
            </a: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More teacher's</a:t>
            </a:r>
            <a:r>
              <a:rPr lang="en-US" altLang="zh-TW" sz="2000" dirty="0"/>
              <a:t> </a:t>
            </a:r>
            <a:r>
              <a:rPr lang="en-US" altLang="zh-TW" sz="2000" dirty="0" smtClean="0"/>
              <a:t>professional</a:t>
            </a:r>
            <a:r>
              <a:rPr lang="en-US" altLang="zh-TW" sz="2000" dirty="0"/>
              <a:t> </a:t>
            </a:r>
            <a:r>
              <a:rPr lang="en-US" altLang="zh-TW" sz="2000" dirty="0" smtClean="0"/>
              <a:t>learning communities</a:t>
            </a:r>
            <a:r>
              <a:rPr lang="en-US" altLang="zh-TW" sz="2000" dirty="0"/>
              <a:t> are encouraged </a:t>
            </a:r>
            <a:r>
              <a:rPr lang="en-US" altLang="zh-TW" sz="2000" dirty="0" smtClean="0"/>
              <a:t>to set up and share teaching experience</a:t>
            </a:r>
            <a:endParaRPr lang="en-US" altLang="zh-TW" sz="2000" dirty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en-US" altLang="zh-TW" sz="20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en-US" altLang="zh-TW" sz="20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文字版面配置區 1"/>
          <p:cNvSpPr txBox="1">
            <a:spLocks/>
          </p:cNvSpPr>
          <p:nvPr/>
        </p:nvSpPr>
        <p:spPr>
          <a:xfrm>
            <a:off x="1763688" y="627534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軟正黑體" panose="020B0604030504040204" pitchFamily="34" charset="-120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200" b="1" dirty="0" smtClean="0"/>
              <a:t>VII Lessons Learned and Challenges for Curriculum Implementation</a:t>
            </a:r>
            <a:endParaRPr lang="zh-TW" altLang="zh-TW" sz="2200" b="1" dirty="0" smtClean="0"/>
          </a:p>
          <a:p>
            <a:endParaRPr lang="zh-TW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2039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CONTENTS</a:t>
            </a:r>
            <a:endParaRPr lang="zh-TW" altLang="zh-TW" b="1" dirty="0">
              <a:solidFill>
                <a:srgbClr val="0F243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75656" y="1244115"/>
            <a:ext cx="6090129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n-US" altLang="zh-TW" b="1" dirty="0" smtClean="0"/>
              <a:t>Introduction/Background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n-US" altLang="zh-TW" b="1" dirty="0" smtClean="0"/>
              <a:t>Revision Process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n-US" altLang="zh-TW" b="1" dirty="0" smtClean="0"/>
              <a:t>Fundamental </a:t>
            </a:r>
            <a:r>
              <a:rPr lang="en-US" altLang="zh-TW" b="1" dirty="0"/>
              <a:t>Beliefs and Goals of the </a:t>
            </a:r>
            <a:r>
              <a:rPr lang="en-US" altLang="zh-TW" b="1" dirty="0" smtClean="0"/>
              <a:t>Curriculum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Tx/>
              <a:buAutoNum type="romanUcPeriod"/>
            </a:pPr>
            <a:r>
              <a:rPr lang="en-US" altLang="zh-TW" b="1" dirty="0" smtClean="0"/>
              <a:t>Core Competency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Tx/>
              <a:buAutoNum type="romanUcPeriod"/>
            </a:pPr>
            <a:r>
              <a:rPr lang="en-US" altLang="zh-TW" b="1" dirty="0" smtClean="0"/>
              <a:t>Curriculum </a:t>
            </a:r>
            <a:r>
              <a:rPr lang="en-US" altLang="zh-TW" b="1" dirty="0"/>
              <a:t>Framework</a:t>
            </a:r>
            <a:endParaRPr lang="zh-TW" altLang="zh-TW" b="1" dirty="0"/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Tx/>
              <a:buAutoNum type="romanUcPeriod"/>
            </a:pPr>
            <a:r>
              <a:rPr lang="en-US" altLang="zh-TW" b="1" dirty="0" smtClean="0"/>
              <a:t>Focus </a:t>
            </a:r>
            <a:r>
              <a:rPr lang="en-US" altLang="zh-TW" b="1" dirty="0"/>
              <a:t>of the VSHS Curriculum </a:t>
            </a:r>
            <a:r>
              <a:rPr lang="en-US" altLang="zh-TW" b="1" dirty="0" smtClean="0"/>
              <a:t>Reform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Tx/>
              <a:buAutoNum type="romanUcPeriod"/>
            </a:pPr>
            <a:r>
              <a:rPr lang="en-US" altLang="zh-TW" b="1" dirty="0" smtClean="0"/>
              <a:t>Challenges </a:t>
            </a:r>
            <a:r>
              <a:rPr lang="en-US" altLang="zh-TW" b="1" dirty="0"/>
              <a:t>for </a:t>
            </a:r>
            <a:r>
              <a:rPr lang="en-US" altLang="zh-TW" b="1" dirty="0" smtClean="0"/>
              <a:t>Curriculum Implementation</a:t>
            </a:r>
            <a:endParaRPr lang="zh-TW" altLang="zh-TW" b="1" dirty="0"/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Tx/>
              <a:buAutoNum type="romanUcPeriod"/>
            </a:pPr>
            <a:endParaRPr lang="zh-TW" altLang="zh-TW" b="1" dirty="0"/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AutoNum type="romanU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5575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83768" y="185167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</a:rPr>
              <a:t>Thanks for your listening 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9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TW" sz="2400" b="1" dirty="0"/>
              <a:t>Introduction of the background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10" name="圓角矩形 4"/>
          <p:cNvSpPr/>
          <p:nvPr/>
        </p:nvSpPr>
        <p:spPr>
          <a:xfrm>
            <a:off x="755576" y="843558"/>
            <a:ext cx="7920880" cy="36724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285750" indent="-28575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recent years,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issues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of significance have emerged in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Taiwan that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demonstrate that education must keep pace with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changing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social needs and global trends. </a:t>
            </a:r>
          </a:p>
          <a:p>
            <a:pPr marL="285750" indent="-28575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Taiwan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has launched a 12-Year Basic Education Implementation Plan in 2014 that extended the number of years of basic national education from 9 to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12.</a:t>
            </a:r>
          </a:p>
          <a:p>
            <a:pPr marL="285750" indent="-28575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12-year Basic Education Curriculum was developed to improve core competencies among citizens in relation to the needs of an evolving society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285750" indent="-28575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By the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end of 2018,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new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curriculum guidelines were promulgated by MOE and started to be used in the 2019 academic year.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zh-TW" altLang="zh-TW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TW" sz="23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98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 rotWithShape="1">
          <a:blip r:embed="rId2"/>
          <a:srcRect l="1594"/>
          <a:stretch/>
        </p:blipFill>
        <p:spPr bwMode="auto">
          <a:xfrm>
            <a:off x="900113" y="1062038"/>
            <a:ext cx="7451725" cy="3362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標題 1"/>
          <p:cNvSpPr txBox="1">
            <a:spLocks/>
          </p:cNvSpPr>
          <p:nvPr/>
        </p:nvSpPr>
        <p:spPr bwMode="auto">
          <a:xfrm>
            <a:off x="750888" y="334963"/>
            <a:ext cx="81422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marL="360363" indent="-3603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3000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Current education system in Taiwan</a:t>
            </a:r>
            <a:endParaRPr lang="zh-TW" altLang="en-US" sz="3000" dirty="0">
              <a:solidFill>
                <a:schemeClr val="tx2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26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DA72EA-CAB8-4027-B448-4743EF3A847C}" type="slidenum">
              <a:rPr lang="zh-CN" altLang="en-US" sz="1000" b="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CN" sz="1000" b="0" smtClean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35896" y="2715766"/>
            <a:ext cx="936104" cy="478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8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sz="2400" b="1" dirty="0" smtClean="0"/>
              <a:t>II</a:t>
            </a:r>
            <a:r>
              <a:rPr lang="en-US" altLang="zh-TW" sz="2400" b="1" dirty="0"/>
              <a:t>. Revision Process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10" name="圓角矩形 4"/>
          <p:cNvSpPr/>
          <p:nvPr/>
        </p:nvSpPr>
        <p:spPr>
          <a:xfrm>
            <a:off x="899592" y="1059582"/>
            <a:ext cx="7920880" cy="36724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285750" indent="-28575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Process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took around 6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years,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2013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2018.</a:t>
            </a:r>
            <a:endParaRPr lang="zh-TW" altLang="zh-TW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2013, the National Academy for Educational Research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(NAER) and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the Department of Technological and Vocational Education (of the MOE) were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charged with producing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the 12-Year Basic Education curriculum. 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In 2014, a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General Guideline was generated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as the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basis for elementary, junior high, and upper secondary school revisions. For the VSHS curriculum, each vocational cluster has its own guideline leading to 15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versions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During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the revision process, the 12-Year Basic Education Curriculum Research and Development Committee (of the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NAER) oversaw the drafting of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the curriculum. 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defTabSz="8445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After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that, the 12-Year Basic Education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Curriculum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Review Committee was responsible for reviewing the drafted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curriculum</a:t>
            </a:r>
          </a:p>
          <a:p>
            <a:pPr lvl="0" defTabSz="844550" latinLnBrk="0">
              <a:spcBef>
                <a:spcPct val="0"/>
              </a:spcBef>
            </a:pPr>
            <a:endParaRPr lang="en-US" altLang="zh-TW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59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2400" b="1" dirty="0"/>
              <a:t>III. </a:t>
            </a:r>
            <a:r>
              <a:rPr lang="en-US" altLang="zh-TW" sz="2400" b="1" dirty="0" smtClean="0"/>
              <a:t>Beliefs </a:t>
            </a:r>
            <a:r>
              <a:rPr lang="en-US" altLang="zh-TW" sz="2400" b="1" dirty="0"/>
              <a:t>and Goals of the Curriculum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grpSp>
        <p:nvGrpSpPr>
          <p:cNvPr id="62" name="群組 61"/>
          <p:cNvGrpSpPr/>
          <p:nvPr/>
        </p:nvGrpSpPr>
        <p:grpSpPr>
          <a:xfrm>
            <a:off x="265325" y="927768"/>
            <a:ext cx="8681400" cy="1683380"/>
            <a:chOff x="251520" y="751186"/>
            <a:chExt cx="8717932" cy="1812333"/>
          </a:xfrm>
        </p:grpSpPr>
        <p:grpSp>
          <p:nvGrpSpPr>
            <p:cNvPr id="51" name="群組 50"/>
            <p:cNvGrpSpPr/>
            <p:nvPr/>
          </p:nvGrpSpPr>
          <p:grpSpPr>
            <a:xfrm>
              <a:off x="251520" y="754416"/>
              <a:ext cx="1390920" cy="1763829"/>
              <a:chOff x="0" y="1428592"/>
              <a:chExt cx="1923483" cy="1206814"/>
            </a:xfrm>
          </p:grpSpPr>
          <p:sp>
            <p:nvSpPr>
              <p:cNvPr id="52" name="圓角矩形 51"/>
              <p:cNvSpPr/>
              <p:nvPr/>
            </p:nvSpPr>
            <p:spPr>
              <a:xfrm>
                <a:off x="0" y="1571030"/>
                <a:ext cx="1923483" cy="1038081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圓角矩形 4"/>
              <p:cNvSpPr/>
              <p:nvPr/>
            </p:nvSpPr>
            <p:spPr>
              <a:xfrm>
                <a:off x="37545" y="1428592"/>
                <a:ext cx="1848391" cy="1206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900" kern="1200" dirty="0"/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1746899" y="751186"/>
              <a:ext cx="7222553" cy="1812333"/>
              <a:chOff x="41605" y="39005"/>
              <a:chExt cx="6115508" cy="1317557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69233" y="192699"/>
                <a:ext cx="6087880" cy="110300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圓角矩形 4"/>
              <p:cNvSpPr/>
              <p:nvPr/>
            </p:nvSpPr>
            <p:spPr>
              <a:xfrm>
                <a:off x="41605" y="39005"/>
                <a:ext cx="5928392" cy="13175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defTabSz="844550" latinLnBrk="0">
                  <a:spcBef>
                    <a:spcPct val="0"/>
                  </a:spcBef>
                </a:pPr>
                <a:r>
                  <a:rPr lang="en-US" altLang="zh-TW" sz="2000" b="1" kern="1200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dirty="0" smtClean="0">
                    <a:solidFill>
                      <a:srgbClr val="FFFFFF"/>
                    </a:solidFill>
                  </a:rPr>
                  <a:t>o </a:t>
                </a:r>
                <a:r>
                  <a:rPr lang="en-US" altLang="zh-TW" sz="2000" dirty="0">
                    <a:solidFill>
                      <a:srgbClr val="FFFFFF"/>
                    </a:solidFill>
                  </a:rPr>
                  <a:t>develop talent in every student, to nurture their inherent abilities, and promote life-long </a:t>
                </a:r>
                <a:r>
                  <a:rPr lang="en-US" altLang="zh-TW" sz="2000" dirty="0" smtClean="0">
                    <a:solidFill>
                      <a:srgbClr val="FFFFFF"/>
                    </a:solidFill>
                  </a:rPr>
                  <a:t>learning</a:t>
                </a:r>
                <a:endParaRPr lang="en-US" altLang="zh-TW" sz="20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1" name="群組 60"/>
          <p:cNvGrpSpPr/>
          <p:nvPr/>
        </p:nvGrpSpPr>
        <p:grpSpPr>
          <a:xfrm>
            <a:off x="265325" y="3736309"/>
            <a:ext cx="8654720" cy="899858"/>
            <a:chOff x="246315" y="3793134"/>
            <a:chExt cx="8654720" cy="1084418"/>
          </a:xfrm>
        </p:grpSpPr>
        <p:grpSp>
          <p:nvGrpSpPr>
            <p:cNvPr id="57" name="群組 56"/>
            <p:cNvGrpSpPr/>
            <p:nvPr/>
          </p:nvGrpSpPr>
          <p:grpSpPr>
            <a:xfrm>
              <a:off x="246315" y="3797552"/>
              <a:ext cx="1390920" cy="1080000"/>
              <a:chOff x="0" y="1391046"/>
              <a:chExt cx="1923483" cy="1281906"/>
            </a:xfrm>
          </p:grpSpPr>
          <p:sp>
            <p:nvSpPr>
              <p:cNvPr id="58" name="圓角矩形 57"/>
              <p:cNvSpPr/>
              <p:nvPr/>
            </p:nvSpPr>
            <p:spPr>
              <a:xfrm>
                <a:off x="0" y="1391046"/>
                <a:ext cx="1923483" cy="1281906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圓角矩形 4"/>
              <p:cNvSpPr/>
              <p:nvPr/>
            </p:nvSpPr>
            <p:spPr>
              <a:xfrm>
                <a:off x="37546" y="1428592"/>
                <a:ext cx="1848391" cy="1206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900" kern="1200" dirty="0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1687521" y="3796006"/>
              <a:ext cx="1764000" cy="1080000"/>
              <a:chOff x="10001" y="2780633"/>
              <a:chExt cx="1043697" cy="128190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圓角矩形 12"/>
              <p:cNvSpPr/>
              <p:nvPr/>
            </p:nvSpPr>
            <p:spPr>
              <a:xfrm>
                <a:off x="10001" y="2780633"/>
                <a:ext cx="1043697" cy="128190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圓角矩形 4"/>
              <p:cNvSpPr/>
              <p:nvPr/>
            </p:nvSpPr>
            <p:spPr>
              <a:xfrm>
                <a:off x="55066" y="2813848"/>
                <a:ext cx="982559" cy="122076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algn="ctr" defTabSz="844550" latinLnBrk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Inspiring </a:t>
                </a:r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students to achieve their full potential</a:t>
                </a:r>
                <a:endPara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3497005" y="3793134"/>
              <a:ext cx="1768802" cy="1080000"/>
              <a:chOff x="7160" y="2780633"/>
              <a:chExt cx="1046538" cy="128190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2" name="圓角矩形 21"/>
              <p:cNvSpPr/>
              <p:nvPr/>
            </p:nvSpPr>
            <p:spPr>
              <a:xfrm>
                <a:off x="10001" y="2780633"/>
                <a:ext cx="1043697" cy="128190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圓角矩形 4"/>
              <p:cNvSpPr/>
              <p:nvPr/>
            </p:nvSpPr>
            <p:spPr>
              <a:xfrm>
                <a:off x="7160" y="2820828"/>
                <a:ext cx="1009190" cy="122076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algn="ctr" defTabSz="844550" latinLnBrk="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Teach and develop knowledge about life</a:t>
                </a:r>
                <a:endPara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5316093" y="3793134"/>
              <a:ext cx="1764000" cy="1080000"/>
              <a:chOff x="10001" y="2780633"/>
              <a:chExt cx="1043697" cy="128190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" name="圓角矩形 24"/>
              <p:cNvSpPr/>
              <p:nvPr/>
            </p:nvSpPr>
            <p:spPr>
              <a:xfrm>
                <a:off x="10001" y="2780633"/>
                <a:ext cx="1043697" cy="128190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圓角矩形 4"/>
              <p:cNvSpPr/>
              <p:nvPr/>
            </p:nvSpPr>
            <p:spPr>
              <a:xfrm>
                <a:off x="40570" y="2811202"/>
                <a:ext cx="982559" cy="122076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algn="ctr" defTabSz="844550" latinLnBrk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Promote 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career </a:t>
                </a:r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d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evelopment</a:t>
                </a:r>
                <a:endPara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7137035" y="3793134"/>
              <a:ext cx="1764000" cy="1080000"/>
              <a:chOff x="10001" y="2780633"/>
              <a:chExt cx="1043697" cy="128190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7" name="圓角矩形 36"/>
              <p:cNvSpPr/>
              <p:nvPr/>
            </p:nvSpPr>
            <p:spPr>
              <a:xfrm>
                <a:off x="10001" y="2780633"/>
                <a:ext cx="1043697" cy="128190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圓角矩形 4"/>
              <p:cNvSpPr/>
              <p:nvPr/>
            </p:nvSpPr>
            <p:spPr>
              <a:xfrm>
                <a:off x="40570" y="2811202"/>
                <a:ext cx="982559" cy="122076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algn="ctr" defTabSz="844550" latinLnBrk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Inculcate 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civic </a:t>
                </a:r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r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esponsibility</a:t>
                </a:r>
                <a:endPara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0" name="群組 59"/>
          <p:cNvGrpSpPr/>
          <p:nvPr/>
        </p:nvGrpSpPr>
        <p:grpSpPr>
          <a:xfrm>
            <a:off x="292361" y="2737172"/>
            <a:ext cx="8665137" cy="819387"/>
            <a:chOff x="253756" y="2643758"/>
            <a:chExt cx="8665137" cy="1085214"/>
          </a:xfrm>
        </p:grpSpPr>
        <p:grpSp>
          <p:nvGrpSpPr>
            <p:cNvPr id="54" name="群組 53"/>
            <p:cNvGrpSpPr/>
            <p:nvPr/>
          </p:nvGrpSpPr>
          <p:grpSpPr>
            <a:xfrm>
              <a:off x="253756" y="2661860"/>
              <a:ext cx="1390920" cy="1067112"/>
              <a:chOff x="0" y="1391046"/>
              <a:chExt cx="1923483" cy="1266608"/>
            </a:xfrm>
          </p:grpSpPr>
          <p:sp>
            <p:nvSpPr>
              <p:cNvPr id="55" name="圓角矩形 54"/>
              <p:cNvSpPr/>
              <p:nvPr/>
            </p:nvSpPr>
            <p:spPr>
              <a:xfrm>
                <a:off x="0" y="1391046"/>
                <a:ext cx="1923483" cy="126660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圓角矩形 4"/>
              <p:cNvSpPr/>
              <p:nvPr/>
            </p:nvSpPr>
            <p:spPr>
              <a:xfrm>
                <a:off x="37546" y="1428592"/>
                <a:ext cx="1848391" cy="1206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9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698191" y="2645369"/>
              <a:ext cx="2340000" cy="1080000"/>
              <a:chOff x="-1" y="1391046"/>
              <a:chExt cx="2340000" cy="1281906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-1" y="1391046"/>
                <a:ext cx="2340000" cy="1281906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圓角矩形 4"/>
              <p:cNvSpPr/>
              <p:nvPr/>
            </p:nvSpPr>
            <p:spPr>
              <a:xfrm>
                <a:off x="37546" y="1428592"/>
                <a:ext cx="1848391" cy="1206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9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3844224" y="2645369"/>
              <a:ext cx="2623294" cy="1079999"/>
              <a:chOff x="37546" y="1391047"/>
              <a:chExt cx="2623294" cy="1281905"/>
            </a:xfrm>
          </p:grpSpPr>
          <p:sp>
            <p:nvSpPr>
              <p:cNvPr id="16" name="圓角矩形 15"/>
              <p:cNvSpPr/>
              <p:nvPr/>
            </p:nvSpPr>
            <p:spPr>
              <a:xfrm>
                <a:off x="320840" y="1391047"/>
                <a:ext cx="2340000" cy="1281905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圓角矩形 4"/>
              <p:cNvSpPr/>
              <p:nvPr/>
            </p:nvSpPr>
            <p:spPr>
              <a:xfrm>
                <a:off x="37546" y="1428592"/>
                <a:ext cx="1848391" cy="1206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9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5926423" y="2643758"/>
              <a:ext cx="2970422" cy="1080000"/>
              <a:chOff x="37546" y="1391046"/>
              <a:chExt cx="2970422" cy="1281906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667968" y="1391046"/>
                <a:ext cx="2340000" cy="1281906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圓角矩形 4"/>
              <p:cNvSpPr/>
              <p:nvPr/>
            </p:nvSpPr>
            <p:spPr>
              <a:xfrm>
                <a:off x="37546" y="1428592"/>
                <a:ext cx="1848391" cy="1206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9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1717557" y="2725928"/>
              <a:ext cx="2293057" cy="96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zh-TW" sz="2000" dirty="0">
                  <a:ea typeface="微軟正黑體" panose="020B0604030504040204" pitchFamily="34" charset="-120"/>
                </a:rPr>
                <a:t>Taking the initiative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4352693" y="2682752"/>
              <a:ext cx="1885938" cy="937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zh-TW" sz="2000" dirty="0">
                  <a:ea typeface="微軟正黑體" panose="020B0604030504040204" pitchFamily="34" charset="-120"/>
                </a:rPr>
                <a:t>engaging in public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6579243" y="2698675"/>
              <a:ext cx="2339650" cy="937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zh-TW" sz="2000" dirty="0">
                  <a:ea typeface="微軟正黑體" panose="020B0604030504040204" pitchFamily="34" charset="-120"/>
                </a:rPr>
                <a:t>seeking the common good</a:t>
              </a: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234004" y="1474195"/>
            <a:ext cx="1440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VISION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17439" y="2987806"/>
            <a:ext cx="1440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BELIEFS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77408" y="3985597"/>
            <a:ext cx="1440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GOALS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101693" y="4760590"/>
            <a:ext cx="4037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900" dirty="0" smtClean="0"/>
              <a:t>Source</a:t>
            </a:r>
            <a:r>
              <a:rPr lang="zh-TW" altLang="en-US" sz="900" dirty="0" smtClean="0"/>
              <a:t>：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guide.hcc.edu.tw/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ezfiles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/138/1138/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img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/1526/582847417.pptx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9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3346" y="490340"/>
            <a:ext cx="2595134" cy="400110"/>
          </a:xfrm>
          <a:prstGeom prst="rect">
            <a:avLst/>
          </a:prstGeom>
          <a:solidFill>
            <a:srgbClr val="32AEB8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Taking the initiative</a:t>
            </a:r>
          </a:p>
        </p:txBody>
      </p:sp>
      <p:sp>
        <p:nvSpPr>
          <p:cNvPr id="6" name="矩形 5"/>
          <p:cNvSpPr/>
          <p:nvPr/>
        </p:nvSpPr>
        <p:spPr>
          <a:xfrm>
            <a:off x="3307906" y="490340"/>
            <a:ext cx="2486579" cy="400110"/>
          </a:xfrm>
          <a:prstGeom prst="rect">
            <a:avLst/>
          </a:prstGeom>
          <a:solidFill>
            <a:srgbClr val="32AEB8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Engaging in public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4208" y="490340"/>
            <a:ext cx="2298950" cy="646331"/>
          </a:xfrm>
          <a:prstGeom prst="rect">
            <a:avLst/>
          </a:prstGeom>
          <a:solidFill>
            <a:srgbClr val="32AEB8"/>
          </a:solidFill>
        </p:spPr>
        <p:txBody>
          <a:bodyPr wrap="square">
            <a:spAutoFit/>
          </a:bodyPr>
          <a:lstStyle/>
          <a:p>
            <a:pPr algn="ctr" latinLnBrk="0"/>
            <a:r>
              <a:rPr lang="en-US" altLang="zh-TW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Seeking </a:t>
            </a:r>
            <a:r>
              <a:rPr lang="en-US" alt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common good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79512" y="3355551"/>
            <a:ext cx="2661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To develop learners’ individuality by enhancing motivation and passion for learning, fulfilled learning, and self-confidence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5428" y="3378522"/>
            <a:ext cx="2736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To empower leaners to explore the world via connecting with people, environment, and difference cultures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23310" y="3378522"/>
            <a:ext cx="2495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To ensure individual well-being and promote universal harmony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563888" y="1398280"/>
            <a:ext cx="2057345" cy="1677527"/>
            <a:chOff x="3600450" y="1600200"/>
            <a:chExt cx="1943100" cy="2186267"/>
          </a:xfrm>
        </p:grpSpPr>
        <p:sp>
          <p:nvSpPr>
            <p:cNvPr id="12" name="矩形 11"/>
            <p:cNvSpPr/>
            <p:nvPr/>
          </p:nvSpPr>
          <p:spPr>
            <a:xfrm>
              <a:off x="3600450" y="1600200"/>
              <a:ext cx="1943100" cy="2186267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sz="1350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86175" y="1679058"/>
              <a:ext cx="1792468" cy="203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群組 13"/>
          <p:cNvGrpSpPr/>
          <p:nvPr/>
        </p:nvGrpSpPr>
        <p:grpSpPr>
          <a:xfrm>
            <a:off x="6444208" y="1398281"/>
            <a:ext cx="1800200" cy="1677526"/>
            <a:chOff x="5760244" y="1600199"/>
            <a:chExt cx="1944291" cy="2186095"/>
          </a:xfrm>
        </p:grpSpPr>
        <p:sp>
          <p:nvSpPr>
            <p:cNvPr id="15" name="矩形 14"/>
            <p:cNvSpPr/>
            <p:nvPr/>
          </p:nvSpPr>
          <p:spPr>
            <a:xfrm>
              <a:off x="5760244" y="1600199"/>
              <a:ext cx="1944291" cy="21860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sz="1350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8329" y="1692598"/>
              <a:ext cx="1828122" cy="201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群組 16"/>
          <p:cNvGrpSpPr/>
          <p:nvPr/>
        </p:nvGrpSpPr>
        <p:grpSpPr>
          <a:xfrm>
            <a:off x="539552" y="1381157"/>
            <a:ext cx="2088232" cy="1694649"/>
            <a:chOff x="1418066" y="1600200"/>
            <a:chExt cx="2022817" cy="2233458"/>
          </a:xfrm>
        </p:grpSpPr>
        <p:sp>
          <p:nvSpPr>
            <p:cNvPr id="18" name="矩形 17"/>
            <p:cNvSpPr/>
            <p:nvPr/>
          </p:nvSpPr>
          <p:spPr>
            <a:xfrm>
              <a:off x="1418066" y="1600200"/>
              <a:ext cx="2022817" cy="223345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sz="1350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7806" y="1673747"/>
              <a:ext cx="1854427" cy="208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文字方塊 19"/>
          <p:cNvSpPr txBox="1"/>
          <p:nvPr/>
        </p:nvSpPr>
        <p:spPr>
          <a:xfrm>
            <a:off x="5101693" y="4760590"/>
            <a:ext cx="4037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900" dirty="0" smtClean="0"/>
              <a:t>Source</a:t>
            </a:r>
            <a:r>
              <a:rPr lang="zh-TW" altLang="en-US" sz="900" dirty="0" smtClean="0"/>
              <a:t>：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guide.hcc.edu.tw/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ezfiles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/138/1138/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img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/1526/582847417.pptx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10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altLang="zh-TW" sz="2400" b="1" dirty="0"/>
              <a:t>IV Core </a:t>
            </a:r>
            <a:r>
              <a:rPr lang="en-US" altLang="zh-TW" sz="2400" b="1" dirty="0" smtClean="0"/>
              <a:t>Competency: what do children have to learn? </a:t>
            </a:r>
            <a:endParaRPr lang="zh-TW" altLang="zh-TW" sz="2400" b="1" dirty="0"/>
          </a:p>
          <a:p>
            <a:endParaRPr lang="zh-TW" altLang="en-US" sz="24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159718" y="995329"/>
            <a:ext cx="8824563" cy="447558"/>
          </a:xfrm>
        </p:spPr>
        <p:txBody>
          <a:bodyPr/>
          <a:lstStyle/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300" dirty="0" smtClean="0">
                <a:hlinkClick r:id="rId3"/>
              </a:rPr>
              <a:t>OECD </a:t>
            </a:r>
            <a:r>
              <a:rPr lang="en-US" altLang="zh-TW" sz="1300" dirty="0">
                <a:hlinkClick r:id="rId3"/>
              </a:rPr>
              <a:t>Future of Education and Skills </a:t>
            </a:r>
            <a:r>
              <a:rPr lang="en-US" altLang="zh-TW" sz="1300" dirty="0" smtClean="0">
                <a:hlinkClick r:id="rId3"/>
              </a:rPr>
              <a:t>2030</a:t>
            </a:r>
            <a:r>
              <a:rPr lang="en-US" altLang="zh-TW" sz="1300" dirty="0" smtClean="0"/>
              <a:t>: The </a:t>
            </a:r>
            <a:r>
              <a:rPr lang="en-US" altLang="zh-TW" sz="1300" dirty="0"/>
              <a:t>aim of the project is to help countries find answers to two far-reaching questions: </a:t>
            </a:r>
            <a:endParaRPr lang="en-US" altLang="zh-TW" sz="1300" dirty="0" smtClean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300" dirty="0" smtClean="0"/>
              <a:t>What </a:t>
            </a:r>
            <a:r>
              <a:rPr lang="en-US" altLang="zh-TW" sz="1300" dirty="0"/>
              <a:t>knowledge, skills, attitudes and values will today's students need to thrive and shape their </a:t>
            </a:r>
            <a:r>
              <a:rPr lang="en-US" altLang="zh-TW" sz="1300" dirty="0" smtClean="0"/>
              <a:t>world?</a:t>
            </a: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en-US" altLang="zh-TW" sz="1300" dirty="0" smtClean="0"/>
              <a:t>How </a:t>
            </a:r>
            <a:r>
              <a:rPr lang="en-US" altLang="zh-TW" sz="1300" dirty="0"/>
              <a:t>can instructional systems develop these knowledge, skills, attitudes and values </a:t>
            </a:r>
            <a:r>
              <a:rPr lang="en-US" altLang="zh-TW" sz="1300" dirty="0" smtClean="0"/>
              <a:t>effectively?</a:t>
            </a:r>
          </a:p>
          <a:p>
            <a:pPr algn="l" latinLnBrk="0"/>
            <a:endParaRPr lang="en-US" altLang="zh-TW" sz="1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915566"/>
            <a:ext cx="8136904" cy="35669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</a:pP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 latinLnBrk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zh-TW" altLang="en-US" sz="1800" dirty="0">
              <a:solidFill>
                <a:srgbClr val="005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878887"/>
            <a:ext cx="7287865" cy="2955437"/>
          </a:xfrm>
          <a:prstGeom prst="rect">
            <a:avLst/>
          </a:prstGeom>
          <a:noFill/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195736" y="4699174"/>
            <a:ext cx="52501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900" dirty="0" smtClean="0"/>
              <a:t>Source</a:t>
            </a:r>
            <a:r>
              <a:rPr lang="zh-TW" altLang="en-US" sz="900" dirty="0" smtClean="0"/>
              <a:t>：</a:t>
            </a:r>
            <a:r>
              <a:rPr lang="en-US" altLang="zh-TW" sz="900" dirty="0">
                <a:hlinkClick r:id="rId5"/>
              </a:rPr>
              <a:t>https://www.oecd.org/education/2030/E2030%20Position%20Paper%20(05.04.2018).pdf</a:t>
            </a:r>
            <a:r>
              <a:rPr lang="en-US" altLang="zh-TW" sz="900" dirty="0" smtClean="0"/>
              <a:t>  </a:t>
            </a:r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334270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9CDAA-4BB3-4608-9C8C-B27741F5A5B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260275"/>
            <a:ext cx="3932191" cy="46157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0">
              <a:spcBef>
                <a:spcPts val="0"/>
              </a:spcBef>
            </a:pPr>
            <a:r>
              <a:rPr lang="en-US" altLang="zh-TW" sz="23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Core Competency in new curriculum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encompasses information, ability, and attitude that a person should possess to equip him or her for daily life and for tackling future challenges</a:t>
            </a:r>
          </a:p>
          <a:p>
            <a:pPr marL="285750" indent="-285750" algn="l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should not be limited to the knowledge and ability taught in school</a:t>
            </a:r>
          </a:p>
          <a:p>
            <a:pPr marL="285750" indent="-285750" algn="l" latin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instead, learning should consider real-life scenarios and stress holistic development through action and self-development</a:t>
            </a:r>
            <a:endParaRPr lang="zh-TW" altLang="en-US" sz="1600" dirty="0">
              <a:solidFill>
                <a:srgbClr val="005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825046"/>
              </p:ext>
            </p:extLst>
          </p:nvPr>
        </p:nvGraphicFramePr>
        <p:xfrm>
          <a:off x="4682782" y="902424"/>
          <a:ext cx="4183131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004048" y="4790856"/>
            <a:ext cx="4037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900" dirty="0" smtClean="0"/>
              <a:t>Source</a:t>
            </a:r>
            <a:r>
              <a:rPr lang="zh-TW" altLang="en-US" sz="900" dirty="0" smtClean="0"/>
              <a:t>：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guide.hcc.edu.tw/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ezfiles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/138/1138/</a:t>
            </a:r>
            <a:r>
              <a:rPr lang="en-US" altLang="zh-TW" sz="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img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/1526/582847417.pptx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52118" y="379662"/>
            <a:ext cx="2244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Three Dimensions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0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1321</Words>
  <Application>Microsoft Office PowerPoint</Application>
  <PresentationFormat>如螢幕大小 (16:9)</PresentationFormat>
  <Paragraphs>209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Arial Unicode MS</vt:lpstr>
      <vt:lpstr>Malgun Gothic</vt:lpstr>
      <vt:lpstr>微軟正黑體</vt:lpstr>
      <vt:lpstr>新細明體</vt:lpstr>
      <vt:lpstr>Arial</vt:lpstr>
      <vt:lpstr>Calibri</vt:lpstr>
      <vt:lpstr>Times New Roman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Windows 使用者</cp:lastModifiedBy>
  <cp:revision>513</cp:revision>
  <dcterms:created xsi:type="dcterms:W3CDTF">2016-12-05T23:26:54Z</dcterms:created>
  <dcterms:modified xsi:type="dcterms:W3CDTF">2019-09-11T16:06:12Z</dcterms:modified>
</cp:coreProperties>
</file>