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67" r:id="rId4"/>
    <p:sldId id="270" r:id="rId5"/>
    <p:sldId id="276" r:id="rId6"/>
    <p:sldId id="274" r:id="rId7"/>
    <p:sldId id="277" r:id="rId8"/>
    <p:sldId id="260" r:id="rId9"/>
    <p:sldId id="261" r:id="rId10"/>
    <p:sldId id="262" r:id="rId11"/>
    <p:sldId id="259" r:id="rId12"/>
    <p:sldId id="278" r:id="rId13"/>
    <p:sldId id="280" r:id="rId14"/>
    <p:sldId id="289" r:id="rId15"/>
    <p:sldId id="279" r:id="rId16"/>
    <p:sldId id="290" r:id="rId17"/>
    <p:sldId id="281" r:id="rId18"/>
    <p:sldId id="291" r:id="rId19"/>
    <p:sldId id="282" r:id="rId20"/>
    <p:sldId id="285" r:id="rId21"/>
    <p:sldId id="286"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Schroeder" initials="TS" lastIdx="2" clrIdx="0">
    <p:extLst>
      <p:ext uri="{19B8F6BF-5375-455C-9EA6-DF929625EA0E}">
        <p15:presenceInfo xmlns:p15="http://schemas.microsoft.com/office/powerpoint/2012/main" userId="Thomas Schroed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1"/>
    <p:restoredTop sz="83719"/>
  </p:normalViewPr>
  <p:slideViewPr>
    <p:cSldViewPr snapToGrid="0" snapToObjects="1" showGuides="1">
      <p:cViewPr varScale="1">
        <p:scale>
          <a:sx n="76" d="100"/>
          <a:sy n="76" d="100"/>
        </p:scale>
        <p:origin x="1308" y="9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de-DE" dirty="0"/>
              <a:t>RAVTE</a:t>
            </a:r>
            <a:r>
              <a:rPr lang="de-DE" baseline="0" dirty="0"/>
              <a:t> 2018-2019</a:t>
            </a:r>
            <a:endParaRPr lang="de-DE" dirty="0"/>
          </a:p>
        </c:rich>
      </c:tx>
      <c:layout/>
      <c:overlay val="0"/>
    </c:title>
    <c:autoTitleDeleted val="0"/>
    <c:plotArea>
      <c:layout/>
      <c:radarChart>
        <c:radarStyle val="marker"/>
        <c:varyColors val="0"/>
        <c:ser>
          <c:idx val="0"/>
          <c:order val="0"/>
          <c:tx>
            <c:strRef>
              <c:f>Blatt1!$B$1</c:f>
              <c:strCache>
                <c:ptCount val="1"/>
                <c:pt idx="0">
                  <c:v>High Standard (6)</c:v>
                </c:pt>
              </c:strCache>
            </c:strRef>
          </c:tx>
          <c:cat>
            <c:strRef>
              <c:f>Blatt1!$A$2:$A$7</c:f>
              <c:strCache>
                <c:ptCount val="6"/>
                <c:pt idx="0">
                  <c:v>Overall Rating</c:v>
                </c:pt>
                <c:pt idx="1">
                  <c:v>Relevance</c:v>
                </c:pt>
                <c:pt idx="2">
                  <c:v>Effectiveness</c:v>
                </c:pt>
                <c:pt idx="3">
                  <c:v>Efficiency</c:v>
                </c:pt>
                <c:pt idx="4">
                  <c:v>Impact</c:v>
                </c:pt>
                <c:pt idx="5">
                  <c:v>Sustainability</c:v>
                </c:pt>
              </c:strCache>
            </c:strRef>
          </c:cat>
          <c:val>
            <c:numRef>
              <c:f>Blatt1!$B$2:$B$7</c:f>
              <c:numCache>
                <c:formatCode>General</c:formatCode>
                <c:ptCount val="6"/>
                <c:pt idx="0">
                  <c:v>6</c:v>
                </c:pt>
                <c:pt idx="1">
                  <c:v>6</c:v>
                </c:pt>
                <c:pt idx="2">
                  <c:v>6</c:v>
                </c:pt>
                <c:pt idx="3">
                  <c:v>6</c:v>
                </c:pt>
                <c:pt idx="4">
                  <c:v>6</c:v>
                </c:pt>
                <c:pt idx="5">
                  <c:v>6</c:v>
                </c:pt>
              </c:numCache>
            </c:numRef>
          </c:val>
          <c:extLst>
            <c:ext xmlns:c16="http://schemas.microsoft.com/office/drawing/2014/chart" uri="{C3380CC4-5D6E-409C-BE32-E72D297353CC}">
              <c16:uniqueId val="{00000000-2335-A14A-A682-94B029F8924C}"/>
            </c:ext>
          </c:extLst>
        </c:ser>
        <c:ser>
          <c:idx val="1"/>
          <c:order val="1"/>
          <c:tx>
            <c:strRef>
              <c:f>Blatt1!$C$1</c:f>
              <c:strCache>
                <c:ptCount val="1"/>
                <c:pt idx="0">
                  <c:v>Actual performance</c:v>
                </c:pt>
              </c:strCache>
            </c:strRef>
          </c:tx>
          <c:cat>
            <c:strRef>
              <c:f>Blatt1!$A$2:$A$7</c:f>
              <c:strCache>
                <c:ptCount val="6"/>
                <c:pt idx="0">
                  <c:v>Overall Rating</c:v>
                </c:pt>
                <c:pt idx="1">
                  <c:v>Relevance</c:v>
                </c:pt>
                <c:pt idx="2">
                  <c:v>Effectiveness</c:v>
                </c:pt>
                <c:pt idx="3">
                  <c:v>Efficiency</c:v>
                </c:pt>
                <c:pt idx="4">
                  <c:v>Impact</c:v>
                </c:pt>
                <c:pt idx="5">
                  <c:v>Sustainability</c:v>
                </c:pt>
              </c:strCache>
            </c:strRef>
          </c:cat>
          <c:val>
            <c:numRef>
              <c:f>Blatt1!$C$2:$C$7</c:f>
              <c:numCache>
                <c:formatCode>General</c:formatCode>
                <c:ptCount val="6"/>
                <c:pt idx="0">
                  <c:v>4</c:v>
                </c:pt>
                <c:pt idx="1">
                  <c:v>5</c:v>
                </c:pt>
                <c:pt idx="2">
                  <c:v>4</c:v>
                </c:pt>
                <c:pt idx="3">
                  <c:v>4</c:v>
                </c:pt>
                <c:pt idx="4">
                  <c:v>4</c:v>
                </c:pt>
                <c:pt idx="5">
                  <c:v>3</c:v>
                </c:pt>
              </c:numCache>
            </c:numRef>
          </c:val>
          <c:extLst>
            <c:ext xmlns:c16="http://schemas.microsoft.com/office/drawing/2014/chart" uri="{C3380CC4-5D6E-409C-BE32-E72D297353CC}">
              <c16:uniqueId val="{00000001-2335-A14A-A682-94B029F8924C}"/>
            </c:ext>
          </c:extLst>
        </c:ser>
        <c:ser>
          <c:idx val="2"/>
          <c:order val="2"/>
          <c:tx>
            <c:strRef>
              <c:f>Blatt1!$D$1</c:f>
              <c:strCache>
                <c:ptCount val="1"/>
                <c:pt idx="0">
                  <c:v>Target 2020 </c:v>
                </c:pt>
              </c:strCache>
            </c:strRef>
          </c:tx>
          <c:cat>
            <c:strRef>
              <c:f>Blatt1!$A$2:$A$7</c:f>
              <c:strCache>
                <c:ptCount val="6"/>
                <c:pt idx="0">
                  <c:v>Overall Rating</c:v>
                </c:pt>
                <c:pt idx="1">
                  <c:v>Relevance</c:v>
                </c:pt>
                <c:pt idx="2">
                  <c:v>Effectiveness</c:v>
                </c:pt>
                <c:pt idx="3">
                  <c:v>Efficiency</c:v>
                </c:pt>
                <c:pt idx="4">
                  <c:v>Impact</c:v>
                </c:pt>
                <c:pt idx="5">
                  <c:v>Sustainability</c:v>
                </c:pt>
              </c:strCache>
            </c:strRef>
          </c:cat>
          <c:val>
            <c:numRef>
              <c:f>Blatt1!$D$2:$D$7</c:f>
              <c:numCache>
                <c:formatCode>General</c:formatCode>
                <c:ptCount val="6"/>
                <c:pt idx="0">
                  <c:v>5</c:v>
                </c:pt>
                <c:pt idx="1">
                  <c:v>5</c:v>
                </c:pt>
                <c:pt idx="2">
                  <c:v>5</c:v>
                </c:pt>
                <c:pt idx="3">
                  <c:v>5</c:v>
                </c:pt>
                <c:pt idx="4">
                  <c:v>5</c:v>
                </c:pt>
                <c:pt idx="5">
                  <c:v>5</c:v>
                </c:pt>
              </c:numCache>
            </c:numRef>
          </c:val>
          <c:extLst>
            <c:ext xmlns:c16="http://schemas.microsoft.com/office/drawing/2014/chart" uri="{C3380CC4-5D6E-409C-BE32-E72D297353CC}">
              <c16:uniqueId val="{00000002-2335-A14A-A682-94B029F8924C}"/>
            </c:ext>
          </c:extLst>
        </c:ser>
        <c:ser>
          <c:idx val="3"/>
          <c:order val="3"/>
          <c:tx>
            <c:strRef>
              <c:f>Blatt1!$E$1</c:f>
              <c:strCache>
                <c:ptCount val="1"/>
                <c:pt idx="0">
                  <c:v>Low Standard (1) </c:v>
                </c:pt>
              </c:strCache>
            </c:strRef>
          </c:tx>
          <c:cat>
            <c:strRef>
              <c:f>Blatt1!$A$2:$A$7</c:f>
              <c:strCache>
                <c:ptCount val="6"/>
                <c:pt idx="0">
                  <c:v>Overall Rating</c:v>
                </c:pt>
                <c:pt idx="1">
                  <c:v>Relevance</c:v>
                </c:pt>
                <c:pt idx="2">
                  <c:v>Effectiveness</c:v>
                </c:pt>
                <c:pt idx="3">
                  <c:v>Efficiency</c:v>
                </c:pt>
                <c:pt idx="4">
                  <c:v>Impact</c:v>
                </c:pt>
                <c:pt idx="5">
                  <c:v>Sustainability</c:v>
                </c:pt>
              </c:strCache>
            </c:strRef>
          </c:cat>
          <c:val>
            <c:numRef>
              <c:f>Blatt1!$E$2:$E$7</c:f>
              <c:numCache>
                <c:formatCode>General</c:formatCode>
                <c:ptCount val="6"/>
                <c:pt idx="0">
                  <c:v>1</c:v>
                </c:pt>
                <c:pt idx="1">
                  <c:v>1</c:v>
                </c:pt>
                <c:pt idx="2">
                  <c:v>1</c:v>
                </c:pt>
                <c:pt idx="3">
                  <c:v>1</c:v>
                </c:pt>
                <c:pt idx="4">
                  <c:v>1</c:v>
                </c:pt>
                <c:pt idx="5">
                  <c:v>1</c:v>
                </c:pt>
              </c:numCache>
            </c:numRef>
          </c:val>
          <c:extLst>
            <c:ext xmlns:c16="http://schemas.microsoft.com/office/drawing/2014/chart" uri="{C3380CC4-5D6E-409C-BE32-E72D297353CC}">
              <c16:uniqueId val="{00000003-2335-A14A-A682-94B029F8924C}"/>
            </c:ext>
          </c:extLst>
        </c:ser>
        <c:ser>
          <c:idx val="4"/>
          <c:order val="4"/>
          <c:tx>
            <c:strRef>
              <c:f>Blatt1!$F$1</c:f>
              <c:strCache>
                <c:ptCount val="1"/>
                <c:pt idx="0">
                  <c:v>Spalte1</c:v>
                </c:pt>
              </c:strCache>
            </c:strRef>
          </c:tx>
          <c:cat>
            <c:strRef>
              <c:f>Blatt1!$A$2:$A$7</c:f>
              <c:strCache>
                <c:ptCount val="6"/>
                <c:pt idx="0">
                  <c:v>Overall Rating</c:v>
                </c:pt>
                <c:pt idx="1">
                  <c:v>Relevance</c:v>
                </c:pt>
                <c:pt idx="2">
                  <c:v>Effectiveness</c:v>
                </c:pt>
                <c:pt idx="3">
                  <c:v>Efficiency</c:v>
                </c:pt>
                <c:pt idx="4">
                  <c:v>Impact</c:v>
                </c:pt>
                <c:pt idx="5">
                  <c:v>Sustainability</c:v>
                </c:pt>
              </c:strCache>
            </c:strRef>
          </c:cat>
          <c:val>
            <c:numRef>
              <c:f>Blatt1!$F$2:$F$7</c:f>
              <c:numCache>
                <c:formatCode>General</c:formatCode>
                <c:ptCount val="6"/>
              </c:numCache>
            </c:numRef>
          </c:val>
          <c:extLst>
            <c:ext xmlns:c16="http://schemas.microsoft.com/office/drawing/2014/chart" uri="{C3380CC4-5D6E-409C-BE32-E72D297353CC}">
              <c16:uniqueId val="{00000000-9B68-1E43-B788-C8C12BA2DD15}"/>
            </c:ext>
          </c:extLst>
        </c:ser>
        <c:dLbls>
          <c:showLegendKey val="0"/>
          <c:showVal val="0"/>
          <c:showCatName val="0"/>
          <c:showSerName val="0"/>
          <c:showPercent val="0"/>
          <c:showBubbleSize val="0"/>
        </c:dLbls>
        <c:axId val="2144628520"/>
        <c:axId val="2145079768"/>
      </c:radarChart>
      <c:catAx>
        <c:axId val="2144628520"/>
        <c:scaling>
          <c:orientation val="minMax"/>
        </c:scaling>
        <c:delete val="0"/>
        <c:axPos val="b"/>
        <c:majorGridlines/>
        <c:numFmt formatCode="General" sourceLinked="1"/>
        <c:majorTickMark val="none"/>
        <c:minorTickMark val="none"/>
        <c:tickLblPos val="nextTo"/>
        <c:spPr>
          <a:ln w="9525">
            <a:noFill/>
          </a:ln>
        </c:spPr>
        <c:crossAx val="2145079768"/>
        <c:crosses val="autoZero"/>
        <c:auto val="1"/>
        <c:lblAlgn val="ctr"/>
        <c:lblOffset val="100"/>
        <c:noMultiLvlLbl val="0"/>
      </c:catAx>
      <c:valAx>
        <c:axId val="2145079768"/>
        <c:scaling>
          <c:orientation val="minMax"/>
        </c:scaling>
        <c:delete val="0"/>
        <c:axPos val="l"/>
        <c:majorGridlines/>
        <c:numFmt formatCode="General" sourceLinked="1"/>
        <c:majorTickMark val="none"/>
        <c:minorTickMark val="none"/>
        <c:tickLblPos val="nextTo"/>
        <c:crossAx val="2144628520"/>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0.51184</cdr:x>
      <cdr:y>0.90784</cdr:y>
    </cdr:from>
    <cdr:to>
      <cdr:x>0.71579</cdr:x>
      <cdr:y>0.98001</cdr:y>
    </cdr:to>
    <cdr:sp macro="" textlink="">
      <cdr:nvSpPr>
        <cdr:cNvPr id="2" name="Textfeld 1"/>
        <cdr:cNvSpPr txBox="1"/>
      </cdr:nvSpPr>
      <cdr:spPr>
        <a:xfrm xmlns:a="http://schemas.openxmlformats.org/drawingml/2006/main">
          <a:off x="3865646" y="4486998"/>
          <a:ext cx="1540315" cy="3567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800" dirty="0"/>
            <a:t>c </a:t>
          </a:r>
          <a:r>
            <a:rPr lang="de-DE" sz="900" dirty="0"/>
            <a:t>  </a:t>
          </a:r>
          <a:r>
            <a:rPr lang="de-DE" sz="800" dirty="0"/>
            <a:t>gennrich</a:t>
          </a:r>
          <a:r>
            <a:rPr lang="de-DE" sz="800" baseline="0" dirty="0"/>
            <a:t>2019</a:t>
          </a:r>
          <a:endParaRPr lang="de-DE" sz="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D7BC9B-E2D3-084F-88DA-D5A1E5A74E79}" type="datetimeFigureOut">
              <a:rPr lang="en-GB" smtClean="0"/>
              <a:t>08/10/2019</a:t>
            </a:fld>
            <a:endParaRPr lang="en-GB"/>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e-DE"/>
              <a:t>Mastertextformat bearbeiten
Zweite Ebene
Dritte Ebene
Vierte Ebene
Fünfte Ebene</a:t>
            </a:r>
            <a:endParaRPr lang="en-GB"/>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F4645-EDCE-2B40-BC2C-DFA4BB9D40BB}" type="slidenum">
              <a:rPr lang="en-GB" smtClean="0"/>
              <a:t>‹#›</a:t>
            </a:fld>
            <a:endParaRPr lang="en-GB"/>
          </a:p>
        </p:txBody>
      </p:sp>
    </p:spTree>
    <p:extLst>
      <p:ext uri="{BB962C8B-B14F-4D97-AF65-F5344CB8AC3E}">
        <p14:creationId xmlns:p14="http://schemas.microsoft.com/office/powerpoint/2010/main" val="2605117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RAVTE is the only self-financed Regional TVET Network in the ASEAN region.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RAVTE is committed to the process of ASEAN integration on all levels, and therefore committed to harmonisation and standardisation and the establishment of a</a:t>
            </a:r>
            <a:r>
              <a:rPr lang="en-GB" b="1" i="1" dirty="0"/>
              <a:t> </a:t>
            </a:r>
            <a:r>
              <a:rPr lang="en-GB" dirty="0"/>
              <a:t>mutual</a:t>
            </a:r>
            <a:r>
              <a:rPr lang="en-GB" b="1" i="1" dirty="0"/>
              <a:t> </a:t>
            </a:r>
            <a:r>
              <a:rPr lang="en-GB" dirty="0"/>
              <a:t>government and stakeholder initiative in TVET in the ASEAN region.</a:t>
            </a:r>
            <a:endParaRPr lang="de-DE" dirty="0"/>
          </a:p>
          <a:p>
            <a:endParaRPr lang="en-GB" dirty="0"/>
          </a:p>
        </p:txBody>
      </p:sp>
      <p:sp>
        <p:nvSpPr>
          <p:cNvPr id="4" name="Foliennummernplatzhalter 3"/>
          <p:cNvSpPr>
            <a:spLocks noGrp="1"/>
          </p:cNvSpPr>
          <p:nvPr>
            <p:ph type="sldNum" sz="quarter" idx="10"/>
          </p:nvPr>
        </p:nvSpPr>
        <p:spPr/>
        <p:txBody>
          <a:bodyPr/>
          <a:lstStyle/>
          <a:p>
            <a:fld id="{5B4EA594-DD26-5E46-8BF9-53C1DDA41FDA}" type="slidenum">
              <a:rPr lang="en-GB" smtClean="0"/>
              <a:t>3</a:t>
            </a:fld>
            <a:endParaRPr lang="en-GB"/>
          </a:p>
        </p:txBody>
      </p:sp>
    </p:spTree>
    <p:extLst>
      <p:ext uri="{BB962C8B-B14F-4D97-AF65-F5344CB8AC3E}">
        <p14:creationId xmlns:p14="http://schemas.microsoft.com/office/powerpoint/2010/main" val="432420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en-GB" sz="1200" dirty="0"/>
              <a:t>Increase </a:t>
            </a:r>
            <a:r>
              <a:rPr lang="en-GB" sz="1200" b="1" i="1" dirty="0"/>
              <a:t>quality and reliability of vocational teacher education</a:t>
            </a:r>
            <a:r>
              <a:rPr lang="en-GB" sz="1200" dirty="0"/>
              <a:t> studies and programs -in particular to excellent practical competences and technical knowledge.</a:t>
            </a:r>
            <a:endParaRPr lang="de-DE" sz="1200" dirty="0"/>
          </a:p>
          <a:p>
            <a:pPr lvl="0"/>
            <a:r>
              <a:rPr lang="en-GB" sz="1200" b="1" i="1" dirty="0"/>
              <a:t>Teachers’ job profile changes fundamentally</a:t>
            </a:r>
            <a:r>
              <a:rPr lang="en-GB" sz="1200" dirty="0"/>
              <a:t> with regard to the future. </a:t>
            </a:r>
          </a:p>
          <a:p>
            <a:pPr lvl="0"/>
            <a:endParaRPr lang="en-GB" sz="1200" dirty="0"/>
          </a:p>
          <a:p>
            <a:pPr lvl="0"/>
            <a:r>
              <a:rPr lang="en-GB" sz="1200" dirty="0"/>
              <a:t>Teachers and trainers will be more mediator than teacher or trainer to better prepare people for continuous learning and working in the world of Industry 4.0 and society 5.0.</a:t>
            </a:r>
            <a:endParaRPr lang="de-DE" sz="1200" dirty="0"/>
          </a:p>
          <a:p>
            <a:pPr lvl="0"/>
            <a:endParaRPr lang="en-GB" sz="1200" dirty="0"/>
          </a:p>
          <a:p>
            <a:pPr lvl="0"/>
            <a:r>
              <a:rPr lang="en-GB" sz="1200" dirty="0"/>
              <a:t>Establish </a:t>
            </a:r>
            <a:r>
              <a:rPr lang="en-GB" sz="1200" b="1" i="1" dirty="0"/>
              <a:t>regional standards for vocational teacher education</a:t>
            </a:r>
            <a:r>
              <a:rPr lang="en-GB" sz="1200" dirty="0"/>
              <a:t>  for ensuring comparability and recognition of study programs, qualifications and certifications in the region.</a:t>
            </a:r>
            <a:endParaRPr lang="de-DE" sz="1200" dirty="0"/>
          </a:p>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20</a:t>
            </a:fld>
            <a:endParaRPr lang="en-GB"/>
          </a:p>
        </p:txBody>
      </p:sp>
    </p:spTree>
    <p:extLst>
      <p:ext uri="{BB962C8B-B14F-4D97-AF65-F5344CB8AC3E}">
        <p14:creationId xmlns:p14="http://schemas.microsoft.com/office/powerpoint/2010/main" val="3964632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4</a:t>
            </a:fld>
            <a:endParaRPr lang="en-GB"/>
          </a:p>
        </p:txBody>
      </p:sp>
    </p:spTree>
    <p:extLst>
      <p:ext uri="{BB962C8B-B14F-4D97-AF65-F5344CB8AC3E}">
        <p14:creationId xmlns:p14="http://schemas.microsoft.com/office/powerpoint/2010/main" val="2809962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Some topics only: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TVET have to respond to sustained high economic growth and respective employment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5</a:t>
            </a:fld>
            <a:endParaRPr lang="en-GB"/>
          </a:p>
        </p:txBody>
      </p:sp>
    </p:spTree>
    <p:extLst>
      <p:ext uri="{BB962C8B-B14F-4D97-AF65-F5344CB8AC3E}">
        <p14:creationId xmlns:p14="http://schemas.microsoft.com/office/powerpoint/2010/main" val="564145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According to a survey of RAVTE´s member Universities and institutions the most relevant research topics for the next working period are:</a:t>
            </a:r>
          </a:p>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11</a:t>
            </a:fld>
            <a:endParaRPr lang="en-GB"/>
          </a:p>
        </p:txBody>
      </p:sp>
    </p:spTree>
    <p:extLst>
      <p:ext uri="{BB962C8B-B14F-4D97-AF65-F5344CB8AC3E}">
        <p14:creationId xmlns:p14="http://schemas.microsoft.com/office/powerpoint/2010/main" val="4018263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General remarks</a:t>
            </a:r>
          </a:p>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12</a:t>
            </a:fld>
            <a:endParaRPr lang="en-GB"/>
          </a:p>
        </p:txBody>
      </p:sp>
    </p:spTree>
    <p:extLst>
      <p:ext uri="{BB962C8B-B14F-4D97-AF65-F5344CB8AC3E}">
        <p14:creationId xmlns:p14="http://schemas.microsoft.com/office/powerpoint/2010/main" val="297980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13</a:t>
            </a:fld>
            <a:endParaRPr lang="en-GB"/>
          </a:p>
        </p:txBody>
      </p:sp>
    </p:spTree>
    <p:extLst>
      <p:ext uri="{BB962C8B-B14F-4D97-AF65-F5344CB8AC3E}">
        <p14:creationId xmlns:p14="http://schemas.microsoft.com/office/powerpoint/2010/main" val="2576982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In Addition</a:t>
            </a:r>
          </a:p>
        </p:txBody>
      </p:sp>
      <p:sp>
        <p:nvSpPr>
          <p:cNvPr id="4" name="Foliennummernplatzhalter 3"/>
          <p:cNvSpPr>
            <a:spLocks noGrp="1"/>
          </p:cNvSpPr>
          <p:nvPr>
            <p:ph type="sldNum" sz="quarter" idx="5"/>
          </p:nvPr>
        </p:nvSpPr>
        <p:spPr/>
        <p:txBody>
          <a:bodyPr/>
          <a:lstStyle/>
          <a:p>
            <a:fld id="{56AF4645-EDCE-2B40-BC2C-DFA4BB9D40BB}" type="slidenum">
              <a:rPr lang="en-GB" smtClean="0"/>
              <a:t>14</a:t>
            </a:fld>
            <a:endParaRPr lang="en-GB"/>
          </a:p>
        </p:txBody>
      </p:sp>
    </p:spTree>
    <p:extLst>
      <p:ext uri="{BB962C8B-B14F-4D97-AF65-F5344CB8AC3E}">
        <p14:creationId xmlns:p14="http://schemas.microsoft.com/office/powerpoint/2010/main" val="3607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This Project needs most intensive care and it needs cooperation with the private sector.</a:t>
            </a:r>
          </a:p>
        </p:txBody>
      </p:sp>
      <p:sp>
        <p:nvSpPr>
          <p:cNvPr id="4" name="Foliennummernplatzhalter 3"/>
          <p:cNvSpPr>
            <a:spLocks noGrp="1"/>
          </p:cNvSpPr>
          <p:nvPr>
            <p:ph type="sldNum" sz="quarter" idx="5"/>
          </p:nvPr>
        </p:nvSpPr>
        <p:spPr/>
        <p:txBody>
          <a:bodyPr/>
          <a:lstStyle/>
          <a:p>
            <a:fld id="{56AF4645-EDCE-2B40-BC2C-DFA4BB9D40BB}" type="slidenum">
              <a:rPr lang="en-GB" smtClean="0"/>
              <a:t>15</a:t>
            </a:fld>
            <a:endParaRPr lang="en-GB"/>
          </a:p>
        </p:txBody>
      </p:sp>
    </p:spTree>
    <p:extLst>
      <p:ext uri="{BB962C8B-B14F-4D97-AF65-F5344CB8AC3E}">
        <p14:creationId xmlns:p14="http://schemas.microsoft.com/office/powerpoint/2010/main" val="3465517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Furthermore, we suggest to provide the same training for all RAVTE members, so they can include this into their vocational teacher training programs.</a:t>
            </a:r>
            <a:endParaRPr lang="de-DE" sz="1200" kern="1200" dirty="0">
              <a:solidFill>
                <a:schemeClr val="tx1"/>
              </a:solidFill>
              <a:effectLst/>
              <a:latin typeface="+mn-lt"/>
              <a:ea typeface="+mn-ea"/>
              <a:cs typeface="+mn-cs"/>
            </a:endParaRPr>
          </a:p>
          <a:p>
            <a:endParaRPr lang="en-GB" dirty="0"/>
          </a:p>
        </p:txBody>
      </p:sp>
      <p:sp>
        <p:nvSpPr>
          <p:cNvPr id="4" name="Foliennummernplatzhalter 3"/>
          <p:cNvSpPr>
            <a:spLocks noGrp="1"/>
          </p:cNvSpPr>
          <p:nvPr>
            <p:ph type="sldNum" sz="quarter" idx="5"/>
          </p:nvPr>
        </p:nvSpPr>
        <p:spPr/>
        <p:txBody>
          <a:bodyPr/>
          <a:lstStyle/>
          <a:p>
            <a:fld id="{56AF4645-EDCE-2B40-BC2C-DFA4BB9D40BB}" type="slidenum">
              <a:rPr lang="en-GB" smtClean="0"/>
              <a:t>17</a:t>
            </a:fld>
            <a:endParaRPr lang="en-GB"/>
          </a:p>
        </p:txBody>
      </p:sp>
    </p:spTree>
    <p:extLst>
      <p:ext uri="{BB962C8B-B14F-4D97-AF65-F5344CB8AC3E}">
        <p14:creationId xmlns:p14="http://schemas.microsoft.com/office/powerpoint/2010/main" val="1233359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372685-6FC6-E64E-840A-A72F3A82D66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GB"/>
          </a:p>
        </p:txBody>
      </p:sp>
      <p:sp>
        <p:nvSpPr>
          <p:cNvPr id="3" name="Untertitel 2">
            <a:extLst>
              <a:ext uri="{FF2B5EF4-FFF2-40B4-BE49-F238E27FC236}">
                <a16:creationId xmlns:a16="http://schemas.microsoft.com/office/drawing/2014/main" id="{B09C3ACD-536D-D741-98F2-D1798EDE17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GB"/>
          </a:p>
        </p:txBody>
      </p:sp>
      <p:sp>
        <p:nvSpPr>
          <p:cNvPr id="4" name="Datumsplatzhalter 3">
            <a:extLst>
              <a:ext uri="{FF2B5EF4-FFF2-40B4-BE49-F238E27FC236}">
                <a16:creationId xmlns:a16="http://schemas.microsoft.com/office/drawing/2014/main" id="{5E631AEE-1CD8-5649-8735-64935FD6631D}"/>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5" name="Fußzeilenplatzhalter 4">
            <a:extLst>
              <a:ext uri="{FF2B5EF4-FFF2-40B4-BE49-F238E27FC236}">
                <a16:creationId xmlns:a16="http://schemas.microsoft.com/office/drawing/2014/main" id="{2B77FE7A-A06E-9C40-8669-C47DC9F9D655}"/>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F54781D4-AE9F-944A-8818-2BAA2E8611BF}"/>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2883586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003551-2159-E041-97A8-E923D04085B5}"/>
              </a:ext>
            </a:extLst>
          </p:cNvPr>
          <p:cNvSpPr>
            <a:spLocks noGrp="1"/>
          </p:cNvSpPr>
          <p:nvPr>
            <p:ph type="title"/>
          </p:nvPr>
        </p:nvSpPr>
        <p:spPr/>
        <p:txBody>
          <a:bodyPr/>
          <a:lstStyle/>
          <a:p>
            <a:r>
              <a:rPr lang="de-DE"/>
              <a:t>Mastertitelformat bearbeiten</a:t>
            </a:r>
            <a:endParaRPr lang="en-GB"/>
          </a:p>
        </p:txBody>
      </p:sp>
      <p:sp>
        <p:nvSpPr>
          <p:cNvPr id="3" name="Vertikaler Textplatzhalter 2">
            <a:extLst>
              <a:ext uri="{FF2B5EF4-FFF2-40B4-BE49-F238E27FC236}">
                <a16:creationId xmlns:a16="http://schemas.microsoft.com/office/drawing/2014/main" id="{56B1F1ED-ACC1-1949-93F5-492B0E6E1D0C}"/>
              </a:ext>
            </a:extLst>
          </p:cNvPr>
          <p:cNvSpPr>
            <a:spLocks noGrp="1"/>
          </p:cNvSpPr>
          <p:nvPr>
            <p:ph type="body" orient="vert" idx="1"/>
          </p:nvPr>
        </p:nvSpPr>
        <p:spPr/>
        <p:txBody>
          <a:bodyPr vert="eaVert"/>
          <a:lstStyle/>
          <a:p>
            <a:r>
              <a:rPr lang="de-DE"/>
              <a:t>Mastertextformat bearbeiten
Zweite Ebene
Dritte Ebene
Vierte Ebene
Fünfte Ebene</a:t>
            </a:r>
            <a:endParaRPr lang="en-GB"/>
          </a:p>
        </p:txBody>
      </p:sp>
      <p:sp>
        <p:nvSpPr>
          <p:cNvPr id="4" name="Datumsplatzhalter 3">
            <a:extLst>
              <a:ext uri="{FF2B5EF4-FFF2-40B4-BE49-F238E27FC236}">
                <a16:creationId xmlns:a16="http://schemas.microsoft.com/office/drawing/2014/main" id="{65BF1D0F-C810-3949-8437-ADACC98C3882}"/>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5" name="Fußzeilenplatzhalter 4">
            <a:extLst>
              <a:ext uri="{FF2B5EF4-FFF2-40B4-BE49-F238E27FC236}">
                <a16:creationId xmlns:a16="http://schemas.microsoft.com/office/drawing/2014/main" id="{02B69348-B478-B246-86D1-0949F3A210E9}"/>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BBCB45AA-BF5B-CA49-86E2-091DB3F89A02}"/>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254372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F9654C6-B7DF-E841-BCFB-4516DBD0D22B}"/>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GB"/>
          </a:p>
        </p:txBody>
      </p:sp>
      <p:sp>
        <p:nvSpPr>
          <p:cNvPr id="3" name="Vertikaler Textplatzhalter 2">
            <a:extLst>
              <a:ext uri="{FF2B5EF4-FFF2-40B4-BE49-F238E27FC236}">
                <a16:creationId xmlns:a16="http://schemas.microsoft.com/office/drawing/2014/main" id="{9931D27C-DC5D-514D-9EAD-27F564C4200A}"/>
              </a:ext>
            </a:extLst>
          </p:cNvPr>
          <p:cNvSpPr>
            <a:spLocks noGrp="1"/>
          </p:cNvSpPr>
          <p:nvPr>
            <p:ph type="body" orient="vert" idx="1"/>
          </p:nvPr>
        </p:nvSpPr>
        <p:spPr>
          <a:xfrm>
            <a:off x="838200" y="365125"/>
            <a:ext cx="7734300" cy="5811838"/>
          </a:xfrm>
        </p:spPr>
        <p:txBody>
          <a:bodyPr vert="eaVert"/>
          <a:lstStyle/>
          <a:p>
            <a:r>
              <a:rPr lang="de-DE"/>
              <a:t>Mastertextformat bearbeiten
Zweite Ebene
Dritte Ebene
Vierte Ebene
Fünfte Ebene</a:t>
            </a:r>
            <a:endParaRPr lang="en-GB"/>
          </a:p>
        </p:txBody>
      </p:sp>
      <p:sp>
        <p:nvSpPr>
          <p:cNvPr id="4" name="Datumsplatzhalter 3">
            <a:extLst>
              <a:ext uri="{FF2B5EF4-FFF2-40B4-BE49-F238E27FC236}">
                <a16:creationId xmlns:a16="http://schemas.microsoft.com/office/drawing/2014/main" id="{6E045FA7-6E85-2243-BB5B-2E9A8D9A21B7}"/>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5" name="Fußzeilenplatzhalter 4">
            <a:extLst>
              <a:ext uri="{FF2B5EF4-FFF2-40B4-BE49-F238E27FC236}">
                <a16:creationId xmlns:a16="http://schemas.microsoft.com/office/drawing/2014/main" id="{11A908B7-F9EE-4340-A528-95F2015A4B88}"/>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94B12B87-3024-564E-AAEC-D615B011660C}"/>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229958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D1E7A2-6F67-DD40-91BD-3BBE23E45103}"/>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02CEA48E-C4AC-F841-BCE2-FC48CFA88B0E}"/>
              </a:ext>
            </a:extLst>
          </p:cNvPr>
          <p:cNvSpPr>
            <a:spLocks noGrp="1"/>
          </p:cNvSpPr>
          <p:nvPr>
            <p:ph idx="1"/>
          </p:nvPr>
        </p:nvSpPr>
        <p:spPr/>
        <p:txBody>
          <a:bodyPr/>
          <a:lstStyle/>
          <a:p>
            <a:r>
              <a:rPr lang="de-DE"/>
              <a:t>Mastertextformat bearbeiten
Zweite Ebene
Dritte Ebene
Vierte Ebene
Fünfte Ebene</a:t>
            </a:r>
            <a:endParaRPr lang="en-GB"/>
          </a:p>
        </p:txBody>
      </p:sp>
      <p:sp>
        <p:nvSpPr>
          <p:cNvPr id="4" name="Datumsplatzhalter 3">
            <a:extLst>
              <a:ext uri="{FF2B5EF4-FFF2-40B4-BE49-F238E27FC236}">
                <a16:creationId xmlns:a16="http://schemas.microsoft.com/office/drawing/2014/main" id="{A77EFA16-2FE2-7145-B1B3-B75D04276DA5}"/>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5" name="Fußzeilenplatzhalter 4">
            <a:extLst>
              <a:ext uri="{FF2B5EF4-FFF2-40B4-BE49-F238E27FC236}">
                <a16:creationId xmlns:a16="http://schemas.microsoft.com/office/drawing/2014/main" id="{95CB1375-4645-3647-889C-F38F7315C9B6}"/>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889A7055-89AC-1E44-845F-E4962DCD9CF3}"/>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1471685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A0DCD5-4A67-D64D-95B9-F2D9F68F879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GB"/>
          </a:p>
        </p:txBody>
      </p:sp>
      <p:sp>
        <p:nvSpPr>
          <p:cNvPr id="3" name="Textplatzhalter 2">
            <a:extLst>
              <a:ext uri="{FF2B5EF4-FFF2-40B4-BE49-F238E27FC236}">
                <a16:creationId xmlns:a16="http://schemas.microsoft.com/office/drawing/2014/main" id="{191AA392-C9C7-FB48-ABC4-20430CD9FA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de-DE"/>
              <a:t>Mastertextformat bearbeiten
Zweite Ebene
Dritte Ebene
Vierte Ebene
Fünfte Ebene</a:t>
            </a:r>
            <a:endParaRPr lang="en-GB"/>
          </a:p>
        </p:txBody>
      </p:sp>
      <p:sp>
        <p:nvSpPr>
          <p:cNvPr id="4" name="Datumsplatzhalter 3">
            <a:extLst>
              <a:ext uri="{FF2B5EF4-FFF2-40B4-BE49-F238E27FC236}">
                <a16:creationId xmlns:a16="http://schemas.microsoft.com/office/drawing/2014/main" id="{B25284E9-57F3-7F43-B8E3-37D75C0D69DA}"/>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5" name="Fußzeilenplatzhalter 4">
            <a:extLst>
              <a:ext uri="{FF2B5EF4-FFF2-40B4-BE49-F238E27FC236}">
                <a16:creationId xmlns:a16="http://schemas.microsoft.com/office/drawing/2014/main" id="{F4A2E944-C28B-D74A-95E8-8CAA0DB94E72}"/>
              </a:ext>
            </a:extLst>
          </p:cNvPr>
          <p:cNvSpPr>
            <a:spLocks noGrp="1"/>
          </p:cNvSpPr>
          <p:nvPr>
            <p:ph type="ftr" sz="quarter" idx="11"/>
          </p:nvPr>
        </p:nvSpPr>
        <p:spPr/>
        <p:txBody>
          <a:bodyPr/>
          <a:lstStyle/>
          <a:p>
            <a:endParaRPr lang="en-GB"/>
          </a:p>
        </p:txBody>
      </p:sp>
      <p:sp>
        <p:nvSpPr>
          <p:cNvPr id="6" name="Foliennummernplatzhalter 5">
            <a:extLst>
              <a:ext uri="{FF2B5EF4-FFF2-40B4-BE49-F238E27FC236}">
                <a16:creationId xmlns:a16="http://schemas.microsoft.com/office/drawing/2014/main" id="{87268A37-8331-CE41-8743-925757B9E3E9}"/>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404620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E52AFB-149D-674D-92C5-070E9C86E629}"/>
              </a:ext>
            </a:extLst>
          </p:cNvPr>
          <p:cNvSpPr>
            <a:spLocks noGrp="1"/>
          </p:cNvSpPr>
          <p:nvPr>
            <p:ph type="title"/>
          </p:nvPr>
        </p:nvSpPr>
        <p:spPr/>
        <p:txBody>
          <a:bodyPr/>
          <a:lstStyle/>
          <a:p>
            <a:r>
              <a:rPr lang="de-DE"/>
              <a:t>Mastertitelformat bearbeiten</a:t>
            </a:r>
            <a:endParaRPr lang="en-GB"/>
          </a:p>
        </p:txBody>
      </p:sp>
      <p:sp>
        <p:nvSpPr>
          <p:cNvPr id="3" name="Inhaltsplatzhalter 2">
            <a:extLst>
              <a:ext uri="{FF2B5EF4-FFF2-40B4-BE49-F238E27FC236}">
                <a16:creationId xmlns:a16="http://schemas.microsoft.com/office/drawing/2014/main" id="{5ED6FBDE-DD63-6743-9456-5D8038BC476B}"/>
              </a:ext>
            </a:extLst>
          </p:cNvPr>
          <p:cNvSpPr>
            <a:spLocks noGrp="1"/>
          </p:cNvSpPr>
          <p:nvPr>
            <p:ph sz="half" idx="1"/>
          </p:nvPr>
        </p:nvSpPr>
        <p:spPr>
          <a:xfrm>
            <a:off x="838200" y="1825625"/>
            <a:ext cx="5181600" cy="4351338"/>
          </a:xfrm>
        </p:spPr>
        <p:txBody>
          <a:bodyPr/>
          <a:lstStyle/>
          <a:p>
            <a:r>
              <a:rPr lang="de-DE"/>
              <a:t>Mastertextformat bearbeiten
Zweite Ebene
Dritte Ebene
Vierte Ebene
Fünfte Ebene</a:t>
            </a:r>
            <a:endParaRPr lang="en-GB"/>
          </a:p>
        </p:txBody>
      </p:sp>
      <p:sp>
        <p:nvSpPr>
          <p:cNvPr id="4" name="Inhaltsplatzhalter 3">
            <a:extLst>
              <a:ext uri="{FF2B5EF4-FFF2-40B4-BE49-F238E27FC236}">
                <a16:creationId xmlns:a16="http://schemas.microsoft.com/office/drawing/2014/main" id="{F22940CA-1FDF-F649-BF80-29DFDDF486C2}"/>
              </a:ext>
            </a:extLst>
          </p:cNvPr>
          <p:cNvSpPr>
            <a:spLocks noGrp="1"/>
          </p:cNvSpPr>
          <p:nvPr>
            <p:ph sz="half" idx="2"/>
          </p:nvPr>
        </p:nvSpPr>
        <p:spPr>
          <a:xfrm>
            <a:off x="6172200" y="1825625"/>
            <a:ext cx="5181600" cy="4351338"/>
          </a:xfrm>
        </p:spPr>
        <p:txBody>
          <a:bodyPr/>
          <a:lstStyle/>
          <a:p>
            <a:r>
              <a:rPr lang="de-DE"/>
              <a:t>Mastertextformat bearbeiten
Zweite Ebene
Dritte Ebene
Vierte Ebene
Fünfte Ebene</a:t>
            </a:r>
            <a:endParaRPr lang="en-GB"/>
          </a:p>
        </p:txBody>
      </p:sp>
      <p:sp>
        <p:nvSpPr>
          <p:cNvPr id="5" name="Datumsplatzhalter 4">
            <a:extLst>
              <a:ext uri="{FF2B5EF4-FFF2-40B4-BE49-F238E27FC236}">
                <a16:creationId xmlns:a16="http://schemas.microsoft.com/office/drawing/2014/main" id="{E3B5BFF1-BF48-FA41-B23F-5CF836EC803F}"/>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6" name="Fußzeilenplatzhalter 5">
            <a:extLst>
              <a:ext uri="{FF2B5EF4-FFF2-40B4-BE49-F238E27FC236}">
                <a16:creationId xmlns:a16="http://schemas.microsoft.com/office/drawing/2014/main" id="{89694C4D-216C-314E-9F43-2CE2C9787B2B}"/>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F43AB4D2-70DE-5A49-B519-1A3E90893398}"/>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131724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3AC7DA-4C1A-8343-9E7F-C03FC71BAA71}"/>
              </a:ext>
            </a:extLst>
          </p:cNvPr>
          <p:cNvSpPr>
            <a:spLocks noGrp="1"/>
          </p:cNvSpPr>
          <p:nvPr>
            <p:ph type="title"/>
          </p:nvPr>
        </p:nvSpPr>
        <p:spPr>
          <a:xfrm>
            <a:off x="839788" y="365125"/>
            <a:ext cx="10515600" cy="1325563"/>
          </a:xfrm>
        </p:spPr>
        <p:txBody>
          <a:bodyPr/>
          <a:lstStyle/>
          <a:p>
            <a:r>
              <a:rPr lang="de-DE"/>
              <a:t>Mastertitelformat bearbeiten</a:t>
            </a:r>
            <a:endParaRPr lang="en-GB"/>
          </a:p>
        </p:txBody>
      </p:sp>
      <p:sp>
        <p:nvSpPr>
          <p:cNvPr id="3" name="Textplatzhalter 2">
            <a:extLst>
              <a:ext uri="{FF2B5EF4-FFF2-40B4-BE49-F238E27FC236}">
                <a16:creationId xmlns:a16="http://schemas.microsoft.com/office/drawing/2014/main" id="{B960AC41-E5FE-FD4C-A6FD-D7E806AB6B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de-DE"/>
              <a:t>Mastertextformat bearbeiten
Zweite Ebene
Dritte Ebene
Vierte Ebene
Fünfte Ebene</a:t>
            </a:r>
            <a:endParaRPr lang="en-GB"/>
          </a:p>
        </p:txBody>
      </p:sp>
      <p:sp>
        <p:nvSpPr>
          <p:cNvPr id="4" name="Inhaltsplatzhalter 3">
            <a:extLst>
              <a:ext uri="{FF2B5EF4-FFF2-40B4-BE49-F238E27FC236}">
                <a16:creationId xmlns:a16="http://schemas.microsoft.com/office/drawing/2014/main" id="{A7A99C6F-972E-5243-A113-EEB5ECD36F67}"/>
              </a:ext>
            </a:extLst>
          </p:cNvPr>
          <p:cNvSpPr>
            <a:spLocks noGrp="1"/>
          </p:cNvSpPr>
          <p:nvPr>
            <p:ph sz="half" idx="2"/>
          </p:nvPr>
        </p:nvSpPr>
        <p:spPr>
          <a:xfrm>
            <a:off x="839788" y="2505075"/>
            <a:ext cx="5157787" cy="3684588"/>
          </a:xfrm>
        </p:spPr>
        <p:txBody>
          <a:bodyPr/>
          <a:lstStyle/>
          <a:p>
            <a:r>
              <a:rPr lang="de-DE"/>
              <a:t>Mastertextformat bearbeiten
Zweite Ebene
Dritte Ebene
Vierte Ebene
Fünfte Ebene</a:t>
            </a:r>
            <a:endParaRPr lang="en-GB"/>
          </a:p>
        </p:txBody>
      </p:sp>
      <p:sp>
        <p:nvSpPr>
          <p:cNvPr id="5" name="Textplatzhalter 4">
            <a:extLst>
              <a:ext uri="{FF2B5EF4-FFF2-40B4-BE49-F238E27FC236}">
                <a16:creationId xmlns:a16="http://schemas.microsoft.com/office/drawing/2014/main" id="{47B1EAF4-3D04-2C42-9609-A014AC0EE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de-DE"/>
              <a:t>Mastertextformat bearbeiten
Zweite Ebene
Dritte Ebene
Vierte Ebene
Fünfte Ebene</a:t>
            </a:r>
            <a:endParaRPr lang="en-GB"/>
          </a:p>
        </p:txBody>
      </p:sp>
      <p:sp>
        <p:nvSpPr>
          <p:cNvPr id="6" name="Inhaltsplatzhalter 5">
            <a:extLst>
              <a:ext uri="{FF2B5EF4-FFF2-40B4-BE49-F238E27FC236}">
                <a16:creationId xmlns:a16="http://schemas.microsoft.com/office/drawing/2014/main" id="{948E3E67-F777-8943-B2EC-A1AC28635BCE}"/>
              </a:ext>
            </a:extLst>
          </p:cNvPr>
          <p:cNvSpPr>
            <a:spLocks noGrp="1"/>
          </p:cNvSpPr>
          <p:nvPr>
            <p:ph sz="quarter" idx="4"/>
          </p:nvPr>
        </p:nvSpPr>
        <p:spPr>
          <a:xfrm>
            <a:off x="6172200" y="2505075"/>
            <a:ext cx="5183188" cy="3684588"/>
          </a:xfrm>
        </p:spPr>
        <p:txBody>
          <a:bodyPr/>
          <a:lstStyle/>
          <a:p>
            <a:r>
              <a:rPr lang="de-DE"/>
              <a:t>Mastertextformat bearbeiten
Zweite Ebene
Dritte Ebene
Vierte Ebene
Fünfte Ebene</a:t>
            </a:r>
            <a:endParaRPr lang="en-GB"/>
          </a:p>
        </p:txBody>
      </p:sp>
      <p:sp>
        <p:nvSpPr>
          <p:cNvPr id="7" name="Datumsplatzhalter 6">
            <a:extLst>
              <a:ext uri="{FF2B5EF4-FFF2-40B4-BE49-F238E27FC236}">
                <a16:creationId xmlns:a16="http://schemas.microsoft.com/office/drawing/2014/main" id="{5C5D00A2-73B5-5F4D-ADE0-D2E150A6BA7C}"/>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8" name="Fußzeilenplatzhalter 7">
            <a:extLst>
              <a:ext uri="{FF2B5EF4-FFF2-40B4-BE49-F238E27FC236}">
                <a16:creationId xmlns:a16="http://schemas.microsoft.com/office/drawing/2014/main" id="{99F6B334-B03C-0844-947E-A46CA3D0A775}"/>
              </a:ext>
            </a:extLst>
          </p:cNvPr>
          <p:cNvSpPr>
            <a:spLocks noGrp="1"/>
          </p:cNvSpPr>
          <p:nvPr>
            <p:ph type="ftr" sz="quarter" idx="11"/>
          </p:nvPr>
        </p:nvSpPr>
        <p:spPr/>
        <p:txBody>
          <a:bodyPr/>
          <a:lstStyle/>
          <a:p>
            <a:endParaRPr lang="en-GB"/>
          </a:p>
        </p:txBody>
      </p:sp>
      <p:sp>
        <p:nvSpPr>
          <p:cNvPr id="9" name="Foliennummernplatzhalter 8">
            <a:extLst>
              <a:ext uri="{FF2B5EF4-FFF2-40B4-BE49-F238E27FC236}">
                <a16:creationId xmlns:a16="http://schemas.microsoft.com/office/drawing/2014/main" id="{070609B5-1BFA-A24C-A3DA-CE848E55FCAE}"/>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3051369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CD2D1D-E8BE-A64E-A7C2-FF66EC2C4788}"/>
              </a:ext>
            </a:extLst>
          </p:cNvPr>
          <p:cNvSpPr>
            <a:spLocks noGrp="1"/>
          </p:cNvSpPr>
          <p:nvPr>
            <p:ph type="title"/>
          </p:nvPr>
        </p:nvSpPr>
        <p:spPr/>
        <p:txBody>
          <a:bodyPr/>
          <a:lstStyle/>
          <a:p>
            <a:r>
              <a:rPr lang="de-DE"/>
              <a:t>Mastertitelformat bearbeiten</a:t>
            </a:r>
            <a:endParaRPr lang="en-GB"/>
          </a:p>
        </p:txBody>
      </p:sp>
      <p:sp>
        <p:nvSpPr>
          <p:cNvPr id="3" name="Datumsplatzhalter 2">
            <a:extLst>
              <a:ext uri="{FF2B5EF4-FFF2-40B4-BE49-F238E27FC236}">
                <a16:creationId xmlns:a16="http://schemas.microsoft.com/office/drawing/2014/main" id="{1234B1F2-3EC6-5D41-BF1D-9B5358C81CE6}"/>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4" name="Fußzeilenplatzhalter 3">
            <a:extLst>
              <a:ext uri="{FF2B5EF4-FFF2-40B4-BE49-F238E27FC236}">
                <a16:creationId xmlns:a16="http://schemas.microsoft.com/office/drawing/2014/main" id="{D23F39E2-778E-C24C-B555-66D0D56FF95C}"/>
              </a:ext>
            </a:extLst>
          </p:cNvPr>
          <p:cNvSpPr>
            <a:spLocks noGrp="1"/>
          </p:cNvSpPr>
          <p:nvPr>
            <p:ph type="ftr" sz="quarter" idx="11"/>
          </p:nvPr>
        </p:nvSpPr>
        <p:spPr/>
        <p:txBody>
          <a:bodyPr/>
          <a:lstStyle/>
          <a:p>
            <a:endParaRPr lang="en-GB"/>
          </a:p>
        </p:txBody>
      </p:sp>
      <p:sp>
        <p:nvSpPr>
          <p:cNvPr id="5" name="Foliennummernplatzhalter 4">
            <a:extLst>
              <a:ext uri="{FF2B5EF4-FFF2-40B4-BE49-F238E27FC236}">
                <a16:creationId xmlns:a16="http://schemas.microsoft.com/office/drawing/2014/main" id="{3BF4D6A1-E670-4740-BA07-77942BA2B2ED}"/>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400929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189F376-366B-7B4D-A2D6-141A62F9D3CA}"/>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3" name="Fußzeilenplatzhalter 2">
            <a:extLst>
              <a:ext uri="{FF2B5EF4-FFF2-40B4-BE49-F238E27FC236}">
                <a16:creationId xmlns:a16="http://schemas.microsoft.com/office/drawing/2014/main" id="{0F66EA49-66C1-4C42-A7B7-2777EA728291}"/>
              </a:ext>
            </a:extLst>
          </p:cNvPr>
          <p:cNvSpPr>
            <a:spLocks noGrp="1"/>
          </p:cNvSpPr>
          <p:nvPr>
            <p:ph type="ftr" sz="quarter" idx="11"/>
          </p:nvPr>
        </p:nvSpPr>
        <p:spPr/>
        <p:txBody>
          <a:bodyPr/>
          <a:lstStyle/>
          <a:p>
            <a:endParaRPr lang="en-GB"/>
          </a:p>
        </p:txBody>
      </p:sp>
      <p:sp>
        <p:nvSpPr>
          <p:cNvPr id="4" name="Foliennummernplatzhalter 3">
            <a:extLst>
              <a:ext uri="{FF2B5EF4-FFF2-40B4-BE49-F238E27FC236}">
                <a16:creationId xmlns:a16="http://schemas.microsoft.com/office/drawing/2014/main" id="{45CCF4D4-B879-E34A-80FB-D3782FE89F23}"/>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364418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F4684B-2949-B141-974D-D9CEBD3BF59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Inhaltsplatzhalter 2">
            <a:extLst>
              <a:ext uri="{FF2B5EF4-FFF2-40B4-BE49-F238E27FC236}">
                <a16:creationId xmlns:a16="http://schemas.microsoft.com/office/drawing/2014/main" id="{EF66CADF-6EA9-FA47-B091-E75A68D8B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de-DE"/>
              <a:t>Mastertextformat bearbeiten
Zweite Ebene
Dritte Ebene
Vierte Ebene
Fünfte Ebene</a:t>
            </a:r>
            <a:endParaRPr lang="en-GB"/>
          </a:p>
        </p:txBody>
      </p:sp>
      <p:sp>
        <p:nvSpPr>
          <p:cNvPr id="4" name="Textplatzhalter 3">
            <a:extLst>
              <a:ext uri="{FF2B5EF4-FFF2-40B4-BE49-F238E27FC236}">
                <a16:creationId xmlns:a16="http://schemas.microsoft.com/office/drawing/2014/main" id="{89E9EC76-75B8-C744-A7D9-00929BEB6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de-DE"/>
              <a:t>Mastertextformat bearbeiten
Zweite Ebene
Dritte Ebene
Vierte Ebene
Fünfte Ebene</a:t>
            </a:r>
            <a:endParaRPr lang="en-GB"/>
          </a:p>
        </p:txBody>
      </p:sp>
      <p:sp>
        <p:nvSpPr>
          <p:cNvPr id="5" name="Datumsplatzhalter 4">
            <a:extLst>
              <a:ext uri="{FF2B5EF4-FFF2-40B4-BE49-F238E27FC236}">
                <a16:creationId xmlns:a16="http://schemas.microsoft.com/office/drawing/2014/main" id="{A3CE97B1-7BCF-E141-A48E-09A3B5D2EC3E}"/>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6" name="Fußzeilenplatzhalter 5">
            <a:extLst>
              <a:ext uri="{FF2B5EF4-FFF2-40B4-BE49-F238E27FC236}">
                <a16:creationId xmlns:a16="http://schemas.microsoft.com/office/drawing/2014/main" id="{AB72AF5B-EE0D-FB45-BDD3-D2B0EF184567}"/>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4F8D2D05-B0AE-C943-B7D6-82B7789498D4}"/>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3308556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1F730-AE6D-794B-B311-C4E62E9C999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GB"/>
          </a:p>
        </p:txBody>
      </p:sp>
      <p:sp>
        <p:nvSpPr>
          <p:cNvPr id="3" name="Bildplatzhalter 2">
            <a:extLst>
              <a:ext uri="{FF2B5EF4-FFF2-40B4-BE49-F238E27FC236}">
                <a16:creationId xmlns:a16="http://schemas.microsoft.com/office/drawing/2014/main" id="{C3EB5324-2822-5F41-BDC1-6D506FB021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a:extLst>
              <a:ext uri="{FF2B5EF4-FFF2-40B4-BE49-F238E27FC236}">
                <a16:creationId xmlns:a16="http://schemas.microsoft.com/office/drawing/2014/main" id="{BF9D3786-825F-AB43-A32E-716D376B24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de-DE"/>
              <a:t>Mastertextformat bearbeiten
Zweite Ebene
Dritte Ebene
Vierte Ebene
Fünfte Ebene</a:t>
            </a:r>
            <a:endParaRPr lang="en-GB"/>
          </a:p>
        </p:txBody>
      </p:sp>
      <p:sp>
        <p:nvSpPr>
          <p:cNvPr id="5" name="Datumsplatzhalter 4">
            <a:extLst>
              <a:ext uri="{FF2B5EF4-FFF2-40B4-BE49-F238E27FC236}">
                <a16:creationId xmlns:a16="http://schemas.microsoft.com/office/drawing/2014/main" id="{CBDF43FA-74A1-A942-9F57-6EC18D9DD8DB}"/>
              </a:ext>
            </a:extLst>
          </p:cNvPr>
          <p:cNvSpPr>
            <a:spLocks noGrp="1"/>
          </p:cNvSpPr>
          <p:nvPr>
            <p:ph type="dt" sz="half" idx="10"/>
          </p:nvPr>
        </p:nvSpPr>
        <p:spPr/>
        <p:txBody>
          <a:bodyPr/>
          <a:lstStyle/>
          <a:p>
            <a:fld id="{E02D86C0-6268-554A-BBE6-825CDF91E46F}" type="datetimeFigureOut">
              <a:rPr lang="en-GB" smtClean="0"/>
              <a:t>08/10/2019</a:t>
            </a:fld>
            <a:endParaRPr lang="en-GB"/>
          </a:p>
        </p:txBody>
      </p:sp>
      <p:sp>
        <p:nvSpPr>
          <p:cNvPr id="6" name="Fußzeilenplatzhalter 5">
            <a:extLst>
              <a:ext uri="{FF2B5EF4-FFF2-40B4-BE49-F238E27FC236}">
                <a16:creationId xmlns:a16="http://schemas.microsoft.com/office/drawing/2014/main" id="{C4AEDD02-A348-FF46-B097-D889F32D25CF}"/>
              </a:ext>
            </a:extLst>
          </p:cNvPr>
          <p:cNvSpPr>
            <a:spLocks noGrp="1"/>
          </p:cNvSpPr>
          <p:nvPr>
            <p:ph type="ftr" sz="quarter" idx="11"/>
          </p:nvPr>
        </p:nvSpPr>
        <p:spPr/>
        <p:txBody>
          <a:bodyPr/>
          <a:lstStyle/>
          <a:p>
            <a:endParaRPr lang="en-GB"/>
          </a:p>
        </p:txBody>
      </p:sp>
      <p:sp>
        <p:nvSpPr>
          <p:cNvPr id="7" name="Foliennummernplatzhalter 6">
            <a:extLst>
              <a:ext uri="{FF2B5EF4-FFF2-40B4-BE49-F238E27FC236}">
                <a16:creationId xmlns:a16="http://schemas.microsoft.com/office/drawing/2014/main" id="{FC1261CE-2697-D34C-ABB5-0F0D44708D9F}"/>
              </a:ext>
            </a:extLst>
          </p:cNvPr>
          <p:cNvSpPr>
            <a:spLocks noGrp="1"/>
          </p:cNvSpPr>
          <p:nvPr>
            <p:ph type="sldNum" sz="quarter" idx="12"/>
          </p:nvPr>
        </p:nvSpPr>
        <p:spPr/>
        <p:txBody>
          <a:bodyPr/>
          <a:lstStyle/>
          <a:p>
            <a:fld id="{7C182E0C-AC70-3A42-913D-D1778D0D3130}" type="slidenum">
              <a:rPr lang="en-GB" smtClean="0"/>
              <a:t>‹#›</a:t>
            </a:fld>
            <a:endParaRPr lang="en-GB"/>
          </a:p>
        </p:txBody>
      </p:sp>
    </p:spTree>
    <p:extLst>
      <p:ext uri="{BB962C8B-B14F-4D97-AF65-F5344CB8AC3E}">
        <p14:creationId xmlns:p14="http://schemas.microsoft.com/office/powerpoint/2010/main" val="49934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6CADC76-182C-6044-B5C8-C3EC80D89A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GB"/>
          </a:p>
        </p:txBody>
      </p:sp>
      <p:sp>
        <p:nvSpPr>
          <p:cNvPr id="3" name="Textplatzhalter 2">
            <a:extLst>
              <a:ext uri="{FF2B5EF4-FFF2-40B4-BE49-F238E27FC236}">
                <a16:creationId xmlns:a16="http://schemas.microsoft.com/office/drawing/2014/main" id="{512D747D-A2AC-A843-9CDD-3BD8C4032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de-DE"/>
              <a:t>Mastertextformat bearbeiten
Zweite Ebene
Dritte Ebene
Vierte Ebene
Fünfte Ebene</a:t>
            </a:r>
            <a:endParaRPr lang="en-GB"/>
          </a:p>
        </p:txBody>
      </p:sp>
      <p:sp>
        <p:nvSpPr>
          <p:cNvPr id="4" name="Datumsplatzhalter 3">
            <a:extLst>
              <a:ext uri="{FF2B5EF4-FFF2-40B4-BE49-F238E27FC236}">
                <a16:creationId xmlns:a16="http://schemas.microsoft.com/office/drawing/2014/main" id="{0A90CBD8-B9F7-3B46-B7A7-C4992B2D6E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D86C0-6268-554A-BBE6-825CDF91E46F}" type="datetimeFigureOut">
              <a:rPr lang="en-GB" smtClean="0"/>
              <a:t>08/10/2019</a:t>
            </a:fld>
            <a:endParaRPr lang="en-GB"/>
          </a:p>
        </p:txBody>
      </p:sp>
      <p:sp>
        <p:nvSpPr>
          <p:cNvPr id="5" name="Fußzeilenplatzhalter 4">
            <a:extLst>
              <a:ext uri="{FF2B5EF4-FFF2-40B4-BE49-F238E27FC236}">
                <a16:creationId xmlns:a16="http://schemas.microsoft.com/office/drawing/2014/main" id="{643D92DE-4DEF-B746-B2F2-C41C9D7063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a:extLst>
              <a:ext uri="{FF2B5EF4-FFF2-40B4-BE49-F238E27FC236}">
                <a16:creationId xmlns:a16="http://schemas.microsoft.com/office/drawing/2014/main" id="{72BD9BC5-9380-254A-ABCB-300B04BA01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82E0C-AC70-3A42-913D-D1778D0D3130}" type="slidenum">
              <a:rPr lang="en-GB" smtClean="0"/>
              <a:t>‹#›</a:t>
            </a:fld>
            <a:endParaRPr lang="en-GB"/>
          </a:p>
        </p:txBody>
      </p:sp>
    </p:spTree>
    <p:extLst>
      <p:ext uri="{BB962C8B-B14F-4D97-AF65-F5344CB8AC3E}">
        <p14:creationId xmlns:p14="http://schemas.microsoft.com/office/powerpoint/2010/main" val="2115455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applewebdata://2C1F03A9-C635-4145-9F60-8AE6B0D83EBE/#_ftnref1"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D2A884-4C7E-2848-B0D0-B3EE9A4D8867}"/>
              </a:ext>
            </a:extLst>
          </p:cNvPr>
          <p:cNvSpPr>
            <a:spLocks noGrp="1"/>
          </p:cNvSpPr>
          <p:nvPr>
            <p:ph type="ctrTitle"/>
          </p:nvPr>
        </p:nvSpPr>
        <p:spPr>
          <a:xfrm>
            <a:off x="1524000" y="1860897"/>
            <a:ext cx="9144000" cy="2526273"/>
          </a:xfrm>
        </p:spPr>
        <p:txBody>
          <a:bodyPr>
            <a:normAutofit/>
          </a:bodyPr>
          <a:lstStyle/>
          <a:p>
            <a:r>
              <a:rPr lang="en-GB" sz="2700" b="1" dirty="0"/>
              <a:t>RAVTE</a:t>
            </a:r>
            <a:br>
              <a:rPr lang="en-GB" sz="2700" b="1" dirty="0"/>
            </a:br>
            <a:r>
              <a:rPr lang="en-GB" sz="2700" b="1" dirty="0"/>
              <a:t>Exclusive Information Meeting </a:t>
            </a:r>
            <a:r>
              <a:rPr lang="de-DE" sz="2700" dirty="0"/>
              <a:t/>
            </a:r>
            <a:br>
              <a:rPr lang="de-DE" sz="2700" dirty="0"/>
            </a:br>
            <a:r>
              <a:rPr lang="en-GB" sz="2700" b="1" dirty="0"/>
              <a:t>with the delegation from DLR and BIBB Germany</a:t>
            </a:r>
            <a:r>
              <a:rPr lang="de-DE" sz="2700" dirty="0"/>
              <a:t/>
            </a:r>
            <a:br>
              <a:rPr lang="de-DE" sz="2700" dirty="0"/>
            </a:br>
            <a:r>
              <a:rPr lang="de-DE" sz="2700" dirty="0"/>
              <a:t/>
            </a:r>
            <a:br>
              <a:rPr lang="de-DE" sz="2700" dirty="0"/>
            </a:br>
            <a:r>
              <a:rPr lang="en-GB" sz="1800" b="1" dirty="0"/>
              <a:t>October 11</a:t>
            </a:r>
            <a:r>
              <a:rPr lang="en-GB" sz="1800" b="1" baseline="30000" dirty="0"/>
              <a:t>th</a:t>
            </a:r>
            <a:r>
              <a:rPr lang="en-GB" sz="1800" b="1" dirty="0"/>
              <a:t>, 2019 </a:t>
            </a:r>
            <a:br>
              <a:rPr lang="en-GB" sz="1800" b="1" dirty="0"/>
            </a:br>
            <a:r>
              <a:rPr lang="en-GB" sz="1800" b="1" dirty="0"/>
              <a:t>RMUTT </a:t>
            </a:r>
            <a:r>
              <a:rPr lang="en-GB" sz="1800" b="1" dirty="0" err="1"/>
              <a:t>Thanyaburi</a:t>
            </a:r>
            <a:r>
              <a:rPr lang="en-GB" sz="1800" b="1" dirty="0"/>
              <a:t> / Thailand</a:t>
            </a:r>
          </a:p>
        </p:txBody>
      </p:sp>
      <p:sp>
        <p:nvSpPr>
          <p:cNvPr id="3" name="Untertitel 2">
            <a:extLst>
              <a:ext uri="{FF2B5EF4-FFF2-40B4-BE49-F238E27FC236}">
                <a16:creationId xmlns:a16="http://schemas.microsoft.com/office/drawing/2014/main" id="{B8C18780-4C36-A54C-89F4-459D220908FF}"/>
              </a:ext>
            </a:extLst>
          </p:cNvPr>
          <p:cNvSpPr>
            <a:spLocks noGrp="1"/>
          </p:cNvSpPr>
          <p:nvPr>
            <p:ph type="subTitle" idx="1"/>
          </p:nvPr>
        </p:nvSpPr>
        <p:spPr>
          <a:xfrm>
            <a:off x="1487488" y="4802653"/>
            <a:ext cx="9144000" cy="1005865"/>
          </a:xfrm>
        </p:spPr>
        <p:txBody>
          <a:bodyPr>
            <a:normAutofit/>
          </a:bodyPr>
          <a:lstStyle/>
          <a:p>
            <a:r>
              <a:rPr lang="en-GB" dirty="0"/>
              <a:t>RAVTE Strategy Plan 2019-23</a:t>
            </a:r>
            <a:r>
              <a:rPr lang="de-DE" dirty="0"/>
              <a:t> – </a:t>
            </a:r>
            <a:r>
              <a:rPr lang="en-US" dirty="0"/>
              <a:t>Strategy and Impact in the Region</a:t>
            </a:r>
            <a:endParaRPr lang="en-GB" dirty="0"/>
          </a:p>
          <a:p>
            <a:r>
              <a:rPr lang="en-GB" sz="2000" dirty="0" err="1"/>
              <a:t>Dr.</a:t>
            </a:r>
            <a:r>
              <a:rPr lang="en-GB" sz="2000" dirty="0"/>
              <a:t> Rolf Gennrich / AB-Member</a:t>
            </a:r>
          </a:p>
        </p:txBody>
      </p:sp>
      <p:pic>
        <p:nvPicPr>
          <p:cNvPr id="4" name="Picture 2" descr="page1image1739552">
            <a:extLst>
              <a:ext uri="{FF2B5EF4-FFF2-40B4-BE49-F238E27FC236}">
                <a16:creationId xmlns:a16="http://schemas.microsoft.com/office/drawing/2014/main" id="{D9CE7CE3-1E2C-7043-AB9C-5940929210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7235" y="813294"/>
            <a:ext cx="3140765" cy="1254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2601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11581E-74C3-AB47-B488-F0CD1E9D08B6}"/>
              </a:ext>
            </a:extLst>
          </p:cNvPr>
          <p:cNvSpPr>
            <a:spLocks noGrp="1"/>
          </p:cNvSpPr>
          <p:nvPr>
            <p:ph type="title"/>
          </p:nvPr>
        </p:nvSpPr>
        <p:spPr/>
        <p:txBody>
          <a:bodyPr>
            <a:normAutofit/>
          </a:bodyPr>
          <a:lstStyle/>
          <a:p>
            <a:r>
              <a:rPr lang="en-GB" sz="3100" b="1" dirty="0">
                <a:latin typeface="+mn-lt"/>
              </a:rPr>
              <a:t>Priority 3: </a:t>
            </a:r>
            <a:br>
              <a:rPr lang="en-GB" sz="3100" b="1" dirty="0">
                <a:latin typeface="+mn-lt"/>
              </a:rPr>
            </a:br>
            <a:r>
              <a:rPr lang="en-GB" sz="3100" b="1" dirty="0">
                <a:latin typeface="+mn-lt"/>
              </a:rPr>
              <a:t>Support labour-demand-driven TVET policies and partnership</a:t>
            </a:r>
            <a:endParaRPr lang="en-GB" b="1" dirty="0">
              <a:latin typeface="+mn-lt"/>
            </a:endParaRPr>
          </a:p>
        </p:txBody>
      </p:sp>
      <p:sp>
        <p:nvSpPr>
          <p:cNvPr id="3" name="Inhaltsplatzhalter 2">
            <a:extLst>
              <a:ext uri="{FF2B5EF4-FFF2-40B4-BE49-F238E27FC236}">
                <a16:creationId xmlns:a16="http://schemas.microsoft.com/office/drawing/2014/main" id="{2EAA0E7A-DE79-7240-9910-BADC57EB378B}"/>
              </a:ext>
            </a:extLst>
          </p:cNvPr>
          <p:cNvSpPr>
            <a:spLocks noGrp="1"/>
          </p:cNvSpPr>
          <p:nvPr>
            <p:ph idx="1"/>
          </p:nvPr>
        </p:nvSpPr>
        <p:spPr/>
        <p:txBody>
          <a:bodyPr/>
          <a:lstStyle/>
          <a:p>
            <a:r>
              <a:rPr lang="en-US" sz="2400" b="1" dirty="0"/>
              <a:t>Cooperation with government authorities in all member countries</a:t>
            </a:r>
          </a:p>
          <a:p>
            <a:r>
              <a:rPr lang="en-US" sz="2400" b="1" dirty="0"/>
              <a:t>Cooperation activities with BMO in all member countries</a:t>
            </a:r>
            <a:endParaRPr lang="de-DE" sz="2400" dirty="0"/>
          </a:p>
          <a:p>
            <a:r>
              <a:rPr lang="en-US" sz="2400" b="1" dirty="0"/>
              <a:t>Cooperation and experience sharing with companies</a:t>
            </a:r>
          </a:p>
          <a:p>
            <a:endParaRPr lang="en-US" sz="2400" b="1" dirty="0"/>
          </a:p>
          <a:p>
            <a:pPr marL="0" indent="0">
              <a:buNone/>
            </a:pPr>
            <a:r>
              <a:rPr lang="en-US" sz="2000" b="1" dirty="0"/>
              <a:t>Linkages:</a:t>
            </a:r>
          </a:p>
          <a:p>
            <a:r>
              <a:rPr lang="en-US" sz="2000" b="1" dirty="0"/>
              <a:t>to work based training (Dual Training / WIL etc.)</a:t>
            </a:r>
          </a:p>
          <a:p>
            <a:r>
              <a:rPr lang="en-US" sz="2000" b="1" dirty="0"/>
              <a:t>to “Thai- Meister” Program at RMUTT (in cooperation with TGC?)</a:t>
            </a:r>
          </a:p>
          <a:p>
            <a:r>
              <a:rPr lang="en-US" sz="2000" b="1" dirty="0"/>
              <a:t>to German Chamber of Commerce (GCC)</a:t>
            </a:r>
            <a:endParaRPr lang="de-DE" sz="2000" dirty="0"/>
          </a:p>
        </p:txBody>
      </p:sp>
    </p:spTree>
    <p:extLst>
      <p:ext uri="{BB962C8B-B14F-4D97-AF65-F5344CB8AC3E}">
        <p14:creationId xmlns:p14="http://schemas.microsoft.com/office/powerpoint/2010/main" val="1224392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C99917-9194-4F47-B707-DCF80BD28148}"/>
              </a:ext>
            </a:extLst>
          </p:cNvPr>
          <p:cNvSpPr>
            <a:spLocks noGrp="1"/>
          </p:cNvSpPr>
          <p:nvPr>
            <p:ph type="title"/>
          </p:nvPr>
        </p:nvSpPr>
        <p:spPr>
          <a:xfrm>
            <a:off x="838200" y="394154"/>
            <a:ext cx="9815286" cy="1325563"/>
          </a:xfrm>
        </p:spPr>
        <p:txBody>
          <a:bodyPr>
            <a:normAutofit/>
          </a:bodyPr>
          <a:lstStyle/>
          <a:p>
            <a:r>
              <a:rPr lang="en-GB" sz="2800" b="1" dirty="0">
                <a:latin typeface="+mn-lt"/>
              </a:rPr>
              <a:t>Priority 4: </a:t>
            </a:r>
            <a:br>
              <a:rPr lang="en-GB" sz="2800" b="1" dirty="0">
                <a:latin typeface="+mn-lt"/>
              </a:rPr>
            </a:br>
            <a:r>
              <a:rPr lang="en-GB" sz="2800" b="1" dirty="0">
                <a:latin typeface="+mn-lt"/>
              </a:rPr>
              <a:t>Promote capacity development, innovation and research</a:t>
            </a:r>
          </a:p>
        </p:txBody>
      </p:sp>
      <p:sp>
        <p:nvSpPr>
          <p:cNvPr id="3" name="Inhaltsplatzhalter 2">
            <a:extLst>
              <a:ext uri="{FF2B5EF4-FFF2-40B4-BE49-F238E27FC236}">
                <a16:creationId xmlns:a16="http://schemas.microsoft.com/office/drawing/2014/main" id="{5B037107-1288-3D4B-94CB-E714FA59483D}"/>
              </a:ext>
            </a:extLst>
          </p:cNvPr>
          <p:cNvSpPr>
            <a:spLocks noGrp="1"/>
          </p:cNvSpPr>
          <p:nvPr>
            <p:ph idx="1"/>
          </p:nvPr>
        </p:nvSpPr>
        <p:spPr/>
        <p:txBody>
          <a:bodyPr>
            <a:normAutofit/>
          </a:bodyPr>
          <a:lstStyle/>
          <a:p>
            <a:pPr marL="0" indent="0">
              <a:buNone/>
            </a:pPr>
            <a:endParaRPr lang="de-DE" sz="2400" dirty="0"/>
          </a:p>
          <a:p>
            <a:pPr marL="457200" indent="-457200">
              <a:buAutoNum type="arabicParenR"/>
            </a:pPr>
            <a:r>
              <a:rPr lang="en-US" sz="2400" b="1" dirty="0"/>
              <a:t>Enhancing TVET with regard to Industry 4.0 </a:t>
            </a:r>
          </a:p>
          <a:p>
            <a:pPr marL="457200" indent="-457200">
              <a:buAutoNum type="arabicParenR"/>
            </a:pPr>
            <a:r>
              <a:rPr lang="en-US" sz="2400" b="1" dirty="0"/>
              <a:t>Work-based (dual) vocational education with a special focus on public and private stakeholder engagement</a:t>
            </a:r>
            <a:endParaRPr lang="de-DE" sz="2400" dirty="0"/>
          </a:p>
          <a:p>
            <a:pPr marL="0" indent="0">
              <a:buNone/>
            </a:pPr>
            <a:r>
              <a:rPr lang="en-US" sz="2400" b="1" dirty="0"/>
              <a:t>3) Encouraging “Green TVET” in order to promote green skills and green jobs </a:t>
            </a:r>
            <a:endParaRPr lang="de-DE" sz="2400" dirty="0"/>
          </a:p>
        </p:txBody>
      </p:sp>
    </p:spTree>
    <p:extLst>
      <p:ext uri="{BB962C8B-B14F-4D97-AF65-F5344CB8AC3E}">
        <p14:creationId xmlns:p14="http://schemas.microsoft.com/office/powerpoint/2010/main" val="2196198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D3755B0-7F4E-7A47-8662-633826BBFDBF}"/>
              </a:ext>
            </a:extLst>
          </p:cNvPr>
          <p:cNvSpPr>
            <a:spLocks noGrp="1"/>
          </p:cNvSpPr>
          <p:nvPr>
            <p:ph idx="1"/>
          </p:nvPr>
        </p:nvSpPr>
        <p:spPr>
          <a:xfrm>
            <a:off x="838200" y="1553029"/>
            <a:ext cx="10515600" cy="4623934"/>
          </a:xfrm>
        </p:spPr>
        <p:txBody>
          <a:bodyPr/>
          <a:lstStyle/>
          <a:p>
            <a:pPr marL="0" indent="0" algn="ctr">
              <a:buNone/>
            </a:pPr>
            <a:r>
              <a:rPr lang="en-GB" b="1" dirty="0"/>
              <a:t>5. Cross-regional cooperation and research</a:t>
            </a:r>
          </a:p>
          <a:p>
            <a:pPr marL="0" indent="0" algn="ctr">
              <a:buNone/>
            </a:pPr>
            <a:endParaRPr lang="en-GB" b="1" dirty="0"/>
          </a:p>
          <a:p>
            <a:pPr marL="0" indent="0" algn="ctr">
              <a:buNone/>
            </a:pPr>
            <a:r>
              <a:rPr lang="en-GB" b="1" dirty="0"/>
              <a:t>- Action oriented Research for TVET Development in Asia-</a:t>
            </a:r>
            <a:endParaRPr lang="en-GB" dirty="0"/>
          </a:p>
        </p:txBody>
      </p:sp>
    </p:spTree>
    <p:extLst>
      <p:ext uri="{BB962C8B-B14F-4D97-AF65-F5344CB8AC3E}">
        <p14:creationId xmlns:p14="http://schemas.microsoft.com/office/powerpoint/2010/main" val="3892620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C16447-A3D3-9A4A-98AC-79BCD9F60A3D}"/>
              </a:ext>
            </a:extLst>
          </p:cNvPr>
          <p:cNvSpPr>
            <a:spLocks noGrp="1"/>
          </p:cNvSpPr>
          <p:nvPr>
            <p:ph type="title"/>
          </p:nvPr>
        </p:nvSpPr>
        <p:spPr>
          <a:xfrm>
            <a:off x="838200" y="365125"/>
            <a:ext cx="10515600" cy="854075"/>
          </a:xfrm>
        </p:spPr>
        <p:txBody>
          <a:bodyPr>
            <a:noAutofit/>
          </a:bodyPr>
          <a:lstStyle/>
          <a:p>
            <a:r>
              <a:rPr lang="en-GB" sz="2800" b="1" dirty="0">
                <a:latin typeface="+mn-lt"/>
              </a:rPr>
              <a:t>5.1 </a:t>
            </a:r>
            <a:r>
              <a:rPr lang="en-US" sz="2800" b="1" dirty="0">
                <a:latin typeface="+mn-lt"/>
              </a:rPr>
              <a:t>Work-based (dual) vocational education with a special focus on public and private stakeholder engagement (1)</a:t>
            </a:r>
            <a:endParaRPr lang="en-GB" sz="2800" dirty="0">
              <a:latin typeface="+mn-lt"/>
            </a:endParaRPr>
          </a:p>
        </p:txBody>
      </p:sp>
      <p:sp>
        <p:nvSpPr>
          <p:cNvPr id="3" name="Inhaltsplatzhalter 2">
            <a:extLst>
              <a:ext uri="{FF2B5EF4-FFF2-40B4-BE49-F238E27FC236}">
                <a16:creationId xmlns:a16="http://schemas.microsoft.com/office/drawing/2014/main" id="{240E77DB-C6E2-0B49-8BD4-A01AFBB36AA4}"/>
              </a:ext>
            </a:extLst>
          </p:cNvPr>
          <p:cNvSpPr>
            <a:spLocks noGrp="1"/>
          </p:cNvSpPr>
          <p:nvPr>
            <p:ph idx="1"/>
          </p:nvPr>
        </p:nvSpPr>
        <p:spPr>
          <a:xfrm>
            <a:off x="838200" y="1381760"/>
            <a:ext cx="10515600" cy="4795203"/>
          </a:xfrm>
        </p:spPr>
        <p:txBody>
          <a:bodyPr>
            <a:normAutofit fontScale="92500" lnSpcReduction="20000"/>
          </a:bodyPr>
          <a:lstStyle/>
          <a:p>
            <a:pPr marL="0" indent="0">
              <a:buNone/>
            </a:pPr>
            <a:r>
              <a:rPr lang="en-US" sz="1800" b="1" dirty="0"/>
              <a:t>Research target:</a:t>
            </a:r>
            <a:endParaRPr lang="de-DE" sz="1800" dirty="0"/>
          </a:p>
          <a:p>
            <a:r>
              <a:rPr lang="en-US" sz="1800" dirty="0"/>
              <a:t>Further promoting legal and financial basis and best practices of dual vocational training in Thailand and other ASEAN countries supporting to national [regional] developments (including the “Thai-Meister” approach at RMUTT/</a:t>
            </a:r>
            <a:r>
              <a:rPr lang="en-US" sz="1800" dirty="0" err="1"/>
              <a:t>Thanyaburi</a:t>
            </a:r>
            <a:r>
              <a:rPr lang="en-US" sz="1800" dirty="0"/>
              <a:t>)</a:t>
            </a:r>
            <a:endParaRPr lang="de-DE" sz="1800" dirty="0"/>
          </a:p>
          <a:p>
            <a:pPr marL="0" indent="0">
              <a:buNone/>
            </a:pPr>
            <a:r>
              <a:rPr lang="en-US" sz="1800" b="1" i="1" dirty="0"/>
              <a:t>Research questions:</a:t>
            </a:r>
            <a:endParaRPr lang="de-DE" sz="1800" dirty="0"/>
          </a:p>
          <a:p>
            <a:pPr>
              <a:spcBef>
                <a:spcPts val="400"/>
              </a:spcBef>
            </a:pPr>
            <a:r>
              <a:rPr lang="en-US" sz="1800" dirty="0"/>
              <a:t>1. What elements of a Dual (cooperative) TVET System do already exist and how are they systemically established, connected and working?</a:t>
            </a:r>
            <a:endParaRPr lang="de-DE" sz="1800" dirty="0"/>
          </a:p>
          <a:p>
            <a:pPr>
              <a:spcBef>
                <a:spcPts val="400"/>
              </a:spcBef>
            </a:pPr>
            <a:r>
              <a:rPr lang="en-US" sz="1800" dirty="0"/>
              <a:t>2. What elements and should be improved in order to strengthen DCT in Thailand and in other ASEAN countries?</a:t>
            </a:r>
            <a:endParaRPr lang="de-DE" sz="1800" dirty="0"/>
          </a:p>
          <a:p>
            <a:pPr>
              <a:spcBef>
                <a:spcPts val="400"/>
              </a:spcBef>
            </a:pPr>
            <a:r>
              <a:rPr lang="en-US" sz="1800" dirty="0"/>
              <a:t>3. How are employers engaged and what measures/policies are needed to increase employer engagement ? </a:t>
            </a:r>
          </a:p>
          <a:p>
            <a:pPr marL="0" indent="0">
              <a:spcBef>
                <a:spcPts val="0"/>
              </a:spcBef>
              <a:buNone/>
            </a:pPr>
            <a:endParaRPr lang="en-US" sz="1800" b="1" i="1" dirty="0"/>
          </a:p>
          <a:p>
            <a:pPr marL="0" indent="0">
              <a:spcBef>
                <a:spcPts val="0"/>
              </a:spcBef>
              <a:buNone/>
            </a:pPr>
            <a:r>
              <a:rPr lang="en-US" sz="1800" b="1" i="1" dirty="0"/>
              <a:t>Expected outcome (1):</a:t>
            </a:r>
          </a:p>
          <a:p>
            <a:pPr lvl="0">
              <a:spcBef>
                <a:spcPts val="400"/>
              </a:spcBef>
            </a:pPr>
            <a:r>
              <a:rPr lang="en-US" sz="1800" dirty="0"/>
              <a:t>Comparative Study (based on country studies from Thailand, Malaysia, Laos, Vietnam, Indonesia)</a:t>
            </a:r>
            <a:endParaRPr lang="de-DE" sz="1800" dirty="0"/>
          </a:p>
          <a:p>
            <a:pPr lvl="0">
              <a:spcBef>
                <a:spcPts val="400"/>
              </a:spcBef>
            </a:pPr>
            <a:r>
              <a:rPr lang="en-US" sz="1800" dirty="0"/>
              <a:t>Guidelines and instruction manuals (pedagogically, legally, financially) </a:t>
            </a:r>
            <a:endParaRPr lang="de-DE" sz="1800" dirty="0"/>
          </a:p>
          <a:p>
            <a:pPr lvl="0">
              <a:spcBef>
                <a:spcPts val="400"/>
              </a:spcBef>
            </a:pPr>
            <a:r>
              <a:rPr lang="en-US" sz="1800" dirty="0"/>
              <a:t>Toolbox for Standard setting and curricula  development (legal settings on national / regional levels)</a:t>
            </a:r>
          </a:p>
          <a:p>
            <a:pPr marL="0" lvl="0" indent="0">
              <a:buNone/>
            </a:pPr>
            <a:endParaRPr lang="en-US" sz="1800" b="1" i="1" dirty="0"/>
          </a:p>
          <a:p>
            <a:pPr marL="0" lvl="0" indent="0">
              <a:buNone/>
            </a:pPr>
            <a:r>
              <a:rPr lang="en-US" sz="1800" b="1" i="1" dirty="0"/>
              <a:t>Number of research partners: </a:t>
            </a:r>
          </a:p>
          <a:p>
            <a:pPr marL="0" lvl="0" indent="0">
              <a:buNone/>
            </a:pPr>
            <a:r>
              <a:rPr lang="en-US" sz="1800" dirty="0"/>
              <a:t>Up to 6 member institutions (RMUTT. ……to be further discussed )</a:t>
            </a:r>
            <a:endParaRPr lang="en-US" sz="1800" b="1" i="1" dirty="0"/>
          </a:p>
          <a:p>
            <a:pPr marL="0" lvl="0" indent="0">
              <a:buNone/>
            </a:pPr>
            <a:r>
              <a:rPr lang="en-US" sz="1800" b="1" i="1" dirty="0"/>
              <a:t>Duration of research period: 3 -4 Years</a:t>
            </a:r>
            <a:endParaRPr lang="de-DE" sz="1800" b="1" i="1" dirty="0"/>
          </a:p>
          <a:p>
            <a:endParaRPr lang="de-DE" dirty="0"/>
          </a:p>
          <a:p>
            <a:endParaRPr lang="de-DE" sz="2000" dirty="0"/>
          </a:p>
          <a:p>
            <a:endParaRPr lang="en-GB" dirty="0"/>
          </a:p>
        </p:txBody>
      </p:sp>
    </p:spTree>
    <p:extLst>
      <p:ext uri="{BB962C8B-B14F-4D97-AF65-F5344CB8AC3E}">
        <p14:creationId xmlns:p14="http://schemas.microsoft.com/office/powerpoint/2010/main" val="2105534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64413D-7203-6C45-8331-D7F09101B56B}"/>
              </a:ext>
            </a:extLst>
          </p:cNvPr>
          <p:cNvSpPr>
            <a:spLocks noGrp="1"/>
          </p:cNvSpPr>
          <p:nvPr>
            <p:ph type="title"/>
          </p:nvPr>
        </p:nvSpPr>
        <p:spPr/>
        <p:txBody>
          <a:bodyPr>
            <a:normAutofit/>
          </a:bodyPr>
          <a:lstStyle/>
          <a:p>
            <a:r>
              <a:rPr lang="en-GB" sz="2800" b="1" dirty="0">
                <a:latin typeface="+mn-lt"/>
              </a:rPr>
              <a:t>5.1.1 What funds are needed?</a:t>
            </a:r>
          </a:p>
        </p:txBody>
      </p:sp>
      <p:sp>
        <p:nvSpPr>
          <p:cNvPr id="3" name="Inhaltsplatzhalter 2">
            <a:extLst>
              <a:ext uri="{FF2B5EF4-FFF2-40B4-BE49-F238E27FC236}">
                <a16:creationId xmlns:a16="http://schemas.microsoft.com/office/drawing/2014/main" id="{75BD6FE0-6AA5-1540-9B40-A8DE0DC0ACAB}"/>
              </a:ext>
            </a:extLst>
          </p:cNvPr>
          <p:cNvSpPr>
            <a:spLocks noGrp="1"/>
          </p:cNvSpPr>
          <p:nvPr>
            <p:ph idx="1"/>
          </p:nvPr>
        </p:nvSpPr>
        <p:spPr>
          <a:xfrm>
            <a:off x="838200" y="1517904"/>
            <a:ext cx="10515600" cy="4659059"/>
          </a:xfrm>
        </p:spPr>
        <p:txBody>
          <a:bodyPr>
            <a:normAutofit fontScale="77500" lnSpcReduction="20000"/>
          </a:bodyPr>
          <a:lstStyle/>
          <a:p>
            <a:pPr marL="0" indent="0">
              <a:buNone/>
            </a:pPr>
            <a:r>
              <a:rPr lang="en-GB" b="1" dirty="0"/>
              <a:t>Package 1:</a:t>
            </a:r>
          </a:p>
          <a:p>
            <a:pPr marL="514350" indent="-514350">
              <a:buAutoNum type="arabicPeriod"/>
            </a:pPr>
            <a:r>
              <a:rPr lang="en-GB" dirty="0"/>
              <a:t>Organisational issues and kick-off meeting:		 	  	  5 TEURO</a:t>
            </a:r>
          </a:p>
          <a:p>
            <a:pPr marL="514350" indent="-514350">
              <a:buAutoNum type="arabicPeriod"/>
            </a:pPr>
            <a:r>
              <a:rPr lang="en-GB" dirty="0"/>
              <a:t>Research work: 							20 TEURO</a:t>
            </a:r>
          </a:p>
          <a:p>
            <a:pPr marL="514350" indent="-514350">
              <a:buAutoNum type="arabicPeriod"/>
            </a:pPr>
            <a:r>
              <a:rPr lang="en-GB" dirty="0"/>
              <a:t>Regional research workshops and meetings:				10 TEURO</a:t>
            </a:r>
          </a:p>
          <a:p>
            <a:pPr marL="514350" indent="-514350">
              <a:buAutoNum type="arabicPeriod"/>
            </a:pPr>
            <a:r>
              <a:rPr lang="en-GB" dirty="0"/>
              <a:t>International expertise:						15 TEURO</a:t>
            </a:r>
          </a:p>
          <a:p>
            <a:pPr marL="514350" indent="-514350">
              <a:buAutoNum type="arabicPeriod"/>
            </a:pPr>
            <a:r>
              <a:rPr lang="en-GB" dirty="0"/>
              <a:t>Finalisation and dissemination: 			 		  5 TEURO</a:t>
            </a:r>
          </a:p>
          <a:p>
            <a:pPr marL="0" indent="0">
              <a:buNone/>
            </a:pPr>
            <a:r>
              <a:rPr lang="en-GB" b="1" dirty="0"/>
              <a:t>Total package:								55 TEURO</a:t>
            </a:r>
          </a:p>
          <a:p>
            <a:pPr marL="0" indent="0">
              <a:buNone/>
            </a:pPr>
            <a:endParaRPr lang="en-GB" b="1" dirty="0"/>
          </a:p>
          <a:p>
            <a:pPr marL="0" indent="0">
              <a:buNone/>
            </a:pPr>
            <a:r>
              <a:rPr lang="en-GB" b="1" dirty="0"/>
              <a:t>Additionally:</a:t>
            </a:r>
          </a:p>
          <a:p>
            <a:pPr marL="514350" indent="-514350">
              <a:buAutoNum type="arabicPeriod"/>
            </a:pPr>
            <a:r>
              <a:rPr lang="en-GB" dirty="0"/>
              <a:t>International conference (In-kind RAVTE):				</a:t>
            </a:r>
            <a:r>
              <a:rPr lang="en-GB" b="1" dirty="0">
                <a:solidFill>
                  <a:srgbClr val="0070C0"/>
                </a:solidFill>
              </a:rPr>
              <a:t>15 TEURO</a:t>
            </a:r>
            <a:r>
              <a:rPr lang="en-GB" b="1" dirty="0"/>
              <a:t>	</a:t>
            </a:r>
            <a:r>
              <a:rPr lang="en-GB" dirty="0"/>
              <a:t>				</a:t>
            </a:r>
          </a:p>
          <a:p>
            <a:pPr marL="514350" indent="-514350">
              <a:buAutoNum type="arabicPeriod"/>
            </a:pPr>
            <a:r>
              <a:rPr lang="en-GB" dirty="0"/>
              <a:t>Multiplier Training and other implementation issues			</a:t>
            </a:r>
            <a:r>
              <a:rPr lang="en-GB" b="1" dirty="0"/>
              <a:t>15</a:t>
            </a:r>
            <a:r>
              <a:rPr lang="en-GB" b="1" dirty="0">
                <a:solidFill>
                  <a:srgbClr val="0070C0"/>
                </a:solidFill>
              </a:rPr>
              <a:t> / 15 TEURO</a:t>
            </a:r>
            <a:endParaRPr lang="en-GB" dirty="0">
              <a:solidFill>
                <a:srgbClr val="0070C0"/>
              </a:solidFill>
            </a:endParaRPr>
          </a:p>
          <a:p>
            <a:pPr marL="0" indent="0">
              <a:buNone/>
            </a:pPr>
            <a:r>
              <a:rPr lang="en-GB" dirty="0"/>
              <a:t>       (In-kind RAVTE members up to 50%): 			</a:t>
            </a:r>
            <a:endParaRPr lang="en-GB" b="1" dirty="0"/>
          </a:p>
          <a:p>
            <a:pPr marL="514350" indent="-514350">
              <a:buAutoNum type="arabicPeriod"/>
            </a:pPr>
            <a:endParaRPr lang="en-GB" dirty="0"/>
          </a:p>
        </p:txBody>
      </p:sp>
    </p:spTree>
    <p:extLst>
      <p:ext uri="{BB962C8B-B14F-4D97-AF65-F5344CB8AC3E}">
        <p14:creationId xmlns:p14="http://schemas.microsoft.com/office/powerpoint/2010/main" val="3166970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3429EB-A84A-164D-B84E-E822F93C983A}"/>
              </a:ext>
            </a:extLst>
          </p:cNvPr>
          <p:cNvSpPr>
            <a:spLocks noGrp="1"/>
          </p:cNvSpPr>
          <p:nvPr>
            <p:ph type="title"/>
          </p:nvPr>
        </p:nvSpPr>
        <p:spPr/>
        <p:txBody>
          <a:bodyPr/>
          <a:lstStyle/>
          <a:p>
            <a:r>
              <a:rPr lang="en-GB" sz="3200" b="1" dirty="0">
                <a:latin typeface="+mn-lt"/>
              </a:rPr>
              <a:t>5.2.</a:t>
            </a:r>
            <a:r>
              <a:rPr lang="en-US" sz="3200" b="1" dirty="0">
                <a:latin typeface="+mn-lt"/>
              </a:rPr>
              <a:t> Enhancing TVET with regard to Digitalization and Automation (Industry 4.0)</a:t>
            </a:r>
            <a:endParaRPr lang="en-GB" dirty="0">
              <a:latin typeface="+mn-lt"/>
            </a:endParaRPr>
          </a:p>
        </p:txBody>
      </p:sp>
      <p:sp>
        <p:nvSpPr>
          <p:cNvPr id="3" name="Inhaltsplatzhalter 2">
            <a:extLst>
              <a:ext uri="{FF2B5EF4-FFF2-40B4-BE49-F238E27FC236}">
                <a16:creationId xmlns:a16="http://schemas.microsoft.com/office/drawing/2014/main" id="{63E4BDDE-EF7D-EA49-A75D-95A10D782641}"/>
              </a:ext>
            </a:extLst>
          </p:cNvPr>
          <p:cNvSpPr>
            <a:spLocks noGrp="1"/>
          </p:cNvSpPr>
          <p:nvPr>
            <p:ph idx="1"/>
          </p:nvPr>
        </p:nvSpPr>
        <p:spPr/>
        <p:txBody>
          <a:bodyPr>
            <a:normAutofit/>
          </a:bodyPr>
          <a:lstStyle/>
          <a:p>
            <a:r>
              <a:rPr lang="en-US" sz="1800" b="1" i="1" dirty="0"/>
              <a:t>Research target: </a:t>
            </a:r>
            <a:endParaRPr lang="de-DE" sz="1800" dirty="0"/>
          </a:p>
          <a:p>
            <a:r>
              <a:rPr lang="en-US" sz="1800" dirty="0"/>
              <a:t>Analyzing new developments, impacts and challenges resulting from automatization and digitization the consequences and challenges for Vocational Teacher Education (VTE) (*)</a:t>
            </a:r>
            <a:endParaRPr lang="de-DE" sz="1800" dirty="0"/>
          </a:p>
          <a:p>
            <a:r>
              <a:rPr lang="en-US" sz="1800" b="1" i="1" dirty="0"/>
              <a:t>Research questions:</a:t>
            </a:r>
            <a:endParaRPr lang="de-DE" sz="1800" dirty="0"/>
          </a:p>
          <a:p>
            <a:r>
              <a:rPr lang="en-US" sz="1800" dirty="0"/>
              <a:t>1. What impact does IR 4.0 have on future qualifications and how can this be addressed by TVET providers in a broader sense?</a:t>
            </a:r>
            <a:endParaRPr lang="de-DE" sz="1800" dirty="0"/>
          </a:p>
          <a:p>
            <a:r>
              <a:rPr lang="en-US" sz="1800" dirty="0"/>
              <a:t>2. What impacts and challenges are recognizable in order to update VTE immediately and in the future?</a:t>
            </a:r>
            <a:endParaRPr lang="de-DE" sz="1800" dirty="0"/>
          </a:p>
          <a:p>
            <a:r>
              <a:rPr lang="en-US" sz="1800" b="1" i="1" dirty="0"/>
              <a:t>Expected outcome (2):</a:t>
            </a:r>
            <a:endParaRPr lang="de-DE" sz="1800" dirty="0"/>
          </a:p>
          <a:p>
            <a:pPr lvl="0"/>
            <a:r>
              <a:rPr lang="en-US" sz="1800" dirty="0"/>
              <a:t>Support to occupational standard and curricula development (region wide)</a:t>
            </a:r>
            <a:endParaRPr lang="de-DE" sz="1800" dirty="0"/>
          </a:p>
          <a:p>
            <a:pPr lvl="0"/>
            <a:r>
              <a:rPr lang="en-US" sz="1800" dirty="0"/>
              <a:t>Inclusion of key contents related to Industry 4.0 into TVET teacher standards and respective study programs.</a:t>
            </a:r>
            <a:endParaRPr lang="de-DE" sz="1800" dirty="0"/>
          </a:p>
          <a:p>
            <a:pPr marL="0" indent="0">
              <a:buNone/>
            </a:pPr>
            <a:endParaRPr lang="de-DE" sz="1800" dirty="0"/>
          </a:p>
          <a:p>
            <a:pPr marL="0" indent="0">
              <a:buNone/>
            </a:pPr>
            <a:r>
              <a:rPr lang="en-US" sz="1800" dirty="0"/>
              <a:t>(*) Based on key occupations or industrial sectors to be identified and further discussed.</a:t>
            </a:r>
            <a:endParaRPr lang="de-DE" sz="1800" dirty="0"/>
          </a:p>
        </p:txBody>
      </p:sp>
    </p:spTree>
    <p:extLst>
      <p:ext uri="{BB962C8B-B14F-4D97-AF65-F5344CB8AC3E}">
        <p14:creationId xmlns:p14="http://schemas.microsoft.com/office/powerpoint/2010/main" val="4048652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204C22-25E8-7D47-9F6D-4747DA4EC5B8}"/>
              </a:ext>
            </a:extLst>
          </p:cNvPr>
          <p:cNvSpPr>
            <a:spLocks noGrp="1"/>
          </p:cNvSpPr>
          <p:nvPr>
            <p:ph type="title"/>
          </p:nvPr>
        </p:nvSpPr>
        <p:spPr/>
        <p:txBody>
          <a:bodyPr>
            <a:normAutofit/>
          </a:bodyPr>
          <a:lstStyle/>
          <a:p>
            <a:r>
              <a:rPr lang="en-GB" sz="3200" b="1" dirty="0">
                <a:latin typeface="+mn-lt"/>
              </a:rPr>
              <a:t>5.2.1 </a:t>
            </a:r>
            <a:r>
              <a:rPr lang="de-DE" sz="3200" b="1" dirty="0" err="1">
                <a:latin typeface="+mn-lt"/>
              </a:rPr>
              <a:t>What</a:t>
            </a:r>
            <a:r>
              <a:rPr lang="de-DE" sz="3200" b="1" dirty="0">
                <a:latin typeface="+mn-lt"/>
              </a:rPr>
              <a:t> </a:t>
            </a:r>
            <a:r>
              <a:rPr lang="de-DE" sz="3200" b="1" dirty="0" err="1">
                <a:latin typeface="+mn-lt"/>
              </a:rPr>
              <a:t>funds</a:t>
            </a:r>
            <a:r>
              <a:rPr lang="de-DE" sz="3200" b="1" dirty="0">
                <a:latin typeface="+mn-lt"/>
              </a:rPr>
              <a:t> </a:t>
            </a:r>
            <a:r>
              <a:rPr lang="de-DE" sz="3200" b="1" dirty="0" err="1">
                <a:latin typeface="+mn-lt"/>
              </a:rPr>
              <a:t>are</a:t>
            </a:r>
            <a:r>
              <a:rPr lang="de-DE" sz="3200" b="1" dirty="0">
                <a:latin typeface="+mn-lt"/>
              </a:rPr>
              <a:t> </a:t>
            </a:r>
            <a:r>
              <a:rPr lang="de-DE" sz="3200" b="1" dirty="0" err="1">
                <a:latin typeface="+mn-lt"/>
              </a:rPr>
              <a:t>needed</a:t>
            </a:r>
            <a:r>
              <a:rPr lang="de-DE" sz="3200" b="1" dirty="0">
                <a:latin typeface="+mn-lt"/>
              </a:rPr>
              <a:t> </a:t>
            </a:r>
            <a:r>
              <a:rPr lang="de-DE" sz="3200" b="1" dirty="0" err="1">
                <a:latin typeface="+mn-lt"/>
              </a:rPr>
              <a:t>for</a:t>
            </a:r>
            <a:r>
              <a:rPr lang="de-DE" sz="3200" b="1" dirty="0">
                <a:latin typeface="+mn-lt"/>
              </a:rPr>
              <a:t> </a:t>
            </a:r>
            <a:r>
              <a:rPr lang="de-DE" sz="3200" b="1" dirty="0" err="1">
                <a:latin typeface="+mn-lt"/>
              </a:rPr>
              <a:t>project</a:t>
            </a:r>
            <a:r>
              <a:rPr lang="de-DE" sz="3200" b="1" dirty="0">
                <a:latin typeface="+mn-lt"/>
              </a:rPr>
              <a:t> 2?</a:t>
            </a:r>
            <a:endParaRPr lang="en-GB" sz="3200" dirty="0">
              <a:latin typeface="+mn-lt"/>
            </a:endParaRPr>
          </a:p>
        </p:txBody>
      </p:sp>
      <p:sp>
        <p:nvSpPr>
          <p:cNvPr id="3" name="Inhaltsplatzhalter 2">
            <a:extLst>
              <a:ext uri="{FF2B5EF4-FFF2-40B4-BE49-F238E27FC236}">
                <a16:creationId xmlns:a16="http://schemas.microsoft.com/office/drawing/2014/main" id="{38B671FC-3999-164B-AF5C-D138B7C7AD21}"/>
              </a:ext>
            </a:extLst>
          </p:cNvPr>
          <p:cNvSpPr>
            <a:spLocks noGrp="1"/>
          </p:cNvSpPr>
          <p:nvPr>
            <p:ph idx="1"/>
          </p:nvPr>
        </p:nvSpPr>
        <p:spPr/>
        <p:txBody>
          <a:bodyPr>
            <a:normAutofit fontScale="62500" lnSpcReduction="20000"/>
          </a:bodyPr>
          <a:lstStyle/>
          <a:p>
            <a:pPr marL="0" indent="0">
              <a:buNone/>
            </a:pPr>
            <a:r>
              <a:rPr lang="en-GB" b="1" dirty="0"/>
              <a:t>Package 2:</a:t>
            </a:r>
          </a:p>
          <a:p>
            <a:pPr marL="514350" indent="-514350">
              <a:buAutoNum type="arabicPeriod"/>
            </a:pPr>
            <a:r>
              <a:rPr lang="en-GB" dirty="0"/>
              <a:t>Organisational issues and kick-off meeting:		 	  		  5 TEURO</a:t>
            </a:r>
          </a:p>
          <a:p>
            <a:pPr marL="514350" indent="-514350">
              <a:buAutoNum type="arabicPeriod"/>
            </a:pPr>
            <a:r>
              <a:rPr lang="en-GB" dirty="0"/>
              <a:t>Research work: 							15 TEURO</a:t>
            </a:r>
          </a:p>
          <a:p>
            <a:pPr marL="514350" indent="-514350">
              <a:buAutoNum type="arabicPeriod"/>
            </a:pPr>
            <a:r>
              <a:rPr lang="en-GB" dirty="0"/>
              <a:t>Cooperation with professional organisations:				10 TEURO</a:t>
            </a:r>
          </a:p>
          <a:p>
            <a:pPr marL="514350" indent="-514350">
              <a:buAutoNum type="arabicPeriod"/>
            </a:pPr>
            <a:r>
              <a:rPr lang="en-GB" dirty="0"/>
              <a:t>Regional and international expertise:					15 TEURO</a:t>
            </a:r>
          </a:p>
          <a:p>
            <a:pPr marL="514350" indent="-514350">
              <a:buAutoNum type="arabicPeriod"/>
            </a:pPr>
            <a:r>
              <a:rPr lang="en-GB" dirty="0"/>
              <a:t>Elaborating &amp; introducing training packages for VTE:				20 TEURO	</a:t>
            </a:r>
          </a:p>
          <a:p>
            <a:pPr marL="514350" indent="-514350">
              <a:buAutoNum type="arabicPeriod"/>
            </a:pPr>
            <a:r>
              <a:rPr lang="en-GB" dirty="0"/>
              <a:t>Finalisation and dissemination: 			 			  5 TEURO</a:t>
            </a:r>
          </a:p>
          <a:p>
            <a:pPr marL="0" indent="0">
              <a:buNone/>
            </a:pPr>
            <a:r>
              <a:rPr lang="en-GB" b="1" dirty="0"/>
              <a:t>Total package:								70 TEURO</a:t>
            </a:r>
          </a:p>
          <a:p>
            <a:pPr marL="0" indent="0">
              <a:buNone/>
            </a:pPr>
            <a:endParaRPr lang="en-GB" b="1" dirty="0"/>
          </a:p>
          <a:p>
            <a:pPr marL="0" indent="0">
              <a:buNone/>
            </a:pPr>
            <a:r>
              <a:rPr lang="en-GB" b="1" dirty="0"/>
              <a:t>Additionally:</a:t>
            </a:r>
          </a:p>
          <a:p>
            <a:pPr marL="514350" indent="-514350">
              <a:spcBef>
                <a:spcPts val="400"/>
              </a:spcBef>
              <a:buAutoNum type="arabicPeriod"/>
            </a:pPr>
            <a:r>
              <a:rPr lang="en-GB" dirty="0"/>
              <a:t>International conference (In-kind RAVTE):					</a:t>
            </a:r>
            <a:r>
              <a:rPr lang="en-GB" b="1" dirty="0">
                <a:solidFill>
                  <a:srgbClr val="0070C0"/>
                </a:solidFill>
              </a:rPr>
              <a:t>15 TEURO</a:t>
            </a:r>
            <a:r>
              <a:rPr lang="en-GB" dirty="0"/>
              <a:t>	</a:t>
            </a:r>
          </a:p>
          <a:p>
            <a:pPr marL="514350" indent="-514350">
              <a:buAutoNum type="arabicPeriod"/>
            </a:pPr>
            <a:r>
              <a:rPr lang="en-GB" dirty="0"/>
              <a:t>Training of trainers and other implementation issues				</a:t>
            </a:r>
            <a:r>
              <a:rPr lang="en-GB" b="1" dirty="0">
                <a:solidFill>
                  <a:srgbClr val="0070C0"/>
                </a:solidFill>
              </a:rPr>
              <a:t>30 TEURO</a:t>
            </a:r>
            <a:endParaRPr lang="en-GB" dirty="0">
              <a:solidFill>
                <a:srgbClr val="0070C0"/>
              </a:solidFill>
            </a:endParaRPr>
          </a:p>
          <a:p>
            <a:pPr marL="0" indent="0">
              <a:buNone/>
            </a:pPr>
            <a:r>
              <a:rPr lang="en-GB" dirty="0"/>
              <a:t>       (In-kind RAVTE and Business Organisations up to 100%): 			</a:t>
            </a:r>
            <a:endParaRPr lang="en-GB" b="1" dirty="0"/>
          </a:p>
        </p:txBody>
      </p:sp>
    </p:spTree>
    <p:extLst>
      <p:ext uri="{BB962C8B-B14F-4D97-AF65-F5344CB8AC3E}">
        <p14:creationId xmlns:p14="http://schemas.microsoft.com/office/powerpoint/2010/main" val="3888221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FA0829-58BE-7540-928D-8E358AA709CB}"/>
              </a:ext>
            </a:extLst>
          </p:cNvPr>
          <p:cNvSpPr>
            <a:spLocks noGrp="1"/>
          </p:cNvSpPr>
          <p:nvPr>
            <p:ph type="title"/>
          </p:nvPr>
        </p:nvSpPr>
        <p:spPr/>
        <p:txBody>
          <a:bodyPr>
            <a:normAutofit/>
          </a:bodyPr>
          <a:lstStyle/>
          <a:p>
            <a:r>
              <a:rPr lang="en-GB" sz="3200" b="1" dirty="0">
                <a:latin typeface="+mn-lt"/>
              </a:rPr>
              <a:t>5.3 </a:t>
            </a:r>
            <a:r>
              <a:rPr lang="en-US" sz="3200" b="1" dirty="0">
                <a:latin typeface="+mn-lt"/>
              </a:rPr>
              <a:t>Encouraging “Green TVET” in order to promote green skills and green jobs</a:t>
            </a:r>
            <a:r>
              <a:rPr lang="en-GB" sz="3200" b="1" dirty="0">
                <a:latin typeface="+mn-lt"/>
              </a:rPr>
              <a:t> </a:t>
            </a:r>
          </a:p>
        </p:txBody>
      </p:sp>
      <p:sp>
        <p:nvSpPr>
          <p:cNvPr id="3" name="Inhaltsplatzhalter 2">
            <a:extLst>
              <a:ext uri="{FF2B5EF4-FFF2-40B4-BE49-F238E27FC236}">
                <a16:creationId xmlns:a16="http://schemas.microsoft.com/office/drawing/2014/main" id="{6670E1E8-B944-3043-9AB5-B9F026710DD9}"/>
              </a:ext>
            </a:extLst>
          </p:cNvPr>
          <p:cNvSpPr>
            <a:spLocks noGrp="1"/>
          </p:cNvSpPr>
          <p:nvPr>
            <p:ph idx="1"/>
          </p:nvPr>
        </p:nvSpPr>
        <p:spPr/>
        <p:txBody>
          <a:bodyPr>
            <a:normAutofit/>
          </a:bodyPr>
          <a:lstStyle/>
          <a:p>
            <a:r>
              <a:rPr lang="en-US" sz="1800" b="1" i="1" dirty="0"/>
              <a:t>Research target: </a:t>
            </a:r>
            <a:endParaRPr lang="de-DE" sz="1800" dirty="0"/>
          </a:p>
          <a:p>
            <a:pPr lvl="0"/>
            <a:r>
              <a:rPr lang="en-US" sz="1800" dirty="0"/>
              <a:t>Focusing on TVET development projects for green skills</a:t>
            </a:r>
            <a:endParaRPr lang="de-DE" sz="1800" dirty="0"/>
          </a:p>
          <a:p>
            <a:pPr lvl="0"/>
            <a:r>
              <a:rPr lang="en-US" sz="1800" dirty="0"/>
              <a:t>Inclusion of generic green skills into TVET teaching and learning through TVET teacher education</a:t>
            </a:r>
            <a:endParaRPr lang="de-DE" sz="1800" dirty="0"/>
          </a:p>
          <a:p>
            <a:r>
              <a:rPr lang="en-US" sz="1800" b="1" i="1" dirty="0"/>
              <a:t>Research questions:</a:t>
            </a:r>
            <a:endParaRPr lang="de-DE" sz="1800" dirty="0"/>
          </a:p>
          <a:p>
            <a:r>
              <a:rPr lang="en-US" sz="1800" dirty="0"/>
              <a:t>1. What measures must be undertaken in order to strengthen TVET with respect to the promotion of green skills and green jobs?</a:t>
            </a:r>
            <a:endParaRPr lang="de-DE" sz="1800" dirty="0"/>
          </a:p>
          <a:p>
            <a:r>
              <a:rPr lang="en-US" sz="1800" b="1" i="1" dirty="0"/>
              <a:t>Expected outcome (3): </a:t>
            </a:r>
            <a:endParaRPr lang="de-DE" sz="1800" dirty="0"/>
          </a:p>
          <a:p>
            <a:pPr lvl="0"/>
            <a:r>
              <a:rPr lang="en-US" sz="1800" dirty="0"/>
              <a:t>TVET practitioners from Thailand (and other countries as well) can be trained as </a:t>
            </a:r>
            <a:r>
              <a:rPr lang="en-US" sz="1800" b="1" dirty="0"/>
              <a:t>master trainers</a:t>
            </a:r>
            <a:r>
              <a:rPr lang="en-US" sz="1800" dirty="0"/>
              <a:t> (or </a:t>
            </a:r>
            <a:r>
              <a:rPr lang="en-US" sz="1800" b="1" dirty="0"/>
              <a:t>change agents</a:t>
            </a:r>
            <a:r>
              <a:rPr lang="en-US" sz="1800" dirty="0"/>
              <a:t>) so they can provide training for the region based on student-centered vocational pedagogy.</a:t>
            </a:r>
            <a:endParaRPr lang="de-DE" sz="1800" dirty="0"/>
          </a:p>
          <a:p>
            <a:pPr lvl="0"/>
            <a:r>
              <a:rPr lang="en-US" sz="1800" dirty="0"/>
              <a:t>Development of teaching and learning resources that can be used to update TVET teacher education with the aim to provide a training hub in Thailand (e.g.: in the frame of inter-institutional or bilateral cooperation)</a:t>
            </a:r>
            <a:endParaRPr lang="de-DE" sz="1800" dirty="0"/>
          </a:p>
        </p:txBody>
      </p:sp>
    </p:spTree>
    <p:extLst>
      <p:ext uri="{BB962C8B-B14F-4D97-AF65-F5344CB8AC3E}">
        <p14:creationId xmlns:p14="http://schemas.microsoft.com/office/powerpoint/2010/main" val="42654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F020AC-6E53-084A-B67B-B022F16590CE}"/>
              </a:ext>
            </a:extLst>
          </p:cNvPr>
          <p:cNvSpPr>
            <a:spLocks noGrp="1"/>
          </p:cNvSpPr>
          <p:nvPr>
            <p:ph type="title"/>
          </p:nvPr>
        </p:nvSpPr>
        <p:spPr/>
        <p:txBody>
          <a:bodyPr>
            <a:normAutofit/>
          </a:bodyPr>
          <a:lstStyle/>
          <a:p>
            <a:r>
              <a:rPr lang="en-GB" sz="3200" b="1" dirty="0">
                <a:latin typeface="+mn-lt"/>
              </a:rPr>
              <a:t>5.3.1 </a:t>
            </a:r>
            <a:r>
              <a:rPr lang="de-DE" sz="3200" b="1" dirty="0" err="1">
                <a:latin typeface="+mn-lt"/>
              </a:rPr>
              <a:t>What</a:t>
            </a:r>
            <a:r>
              <a:rPr lang="de-DE" sz="3200" b="1" dirty="0">
                <a:latin typeface="+mn-lt"/>
              </a:rPr>
              <a:t> </a:t>
            </a:r>
            <a:r>
              <a:rPr lang="de-DE" sz="3200" b="1" dirty="0" err="1">
                <a:latin typeface="+mn-lt"/>
              </a:rPr>
              <a:t>funds</a:t>
            </a:r>
            <a:r>
              <a:rPr lang="de-DE" sz="3200" b="1" dirty="0">
                <a:latin typeface="+mn-lt"/>
              </a:rPr>
              <a:t> </a:t>
            </a:r>
            <a:r>
              <a:rPr lang="de-DE" sz="3200" b="1" dirty="0" err="1">
                <a:latin typeface="+mn-lt"/>
              </a:rPr>
              <a:t>are</a:t>
            </a:r>
            <a:r>
              <a:rPr lang="de-DE" sz="3200" b="1" dirty="0">
                <a:latin typeface="+mn-lt"/>
              </a:rPr>
              <a:t> </a:t>
            </a:r>
            <a:r>
              <a:rPr lang="de-DE" sz="3200" b="1" dirty="0" err="1">
                <a:latin typeface="+mn-lt"/>
              </a:rPr>
              <a:t>needed</a:t>
            </a:r>
            <a:r>
              <a:rPr lang="de-DE" sz="3200" b="1" dirty="0">
                <a:latin typeface="+mn-lt"/>
              </a:rPr>
              <a:t> </a:t>
            </a:r>
            <a:r>
              <a:rPr lang="de-DE" sz="3200" b="1" dirty="0" err="1">
                <a:latin typeface="+mn-lt"/>
              </a:rPr>
              <a:t>for</a:t>
            </a:r>
            <a:r>
              <a:rPr lang="de-DE" sz="3200" b="1" dirty="0">
                <a:latin typeface="+mn-lt"/>
              </a:rPr>
              <a:t> </a:t>
            </a:r>
            <a:r>
              <a:rPr lang="de-DE" sz="3200" b="1" dirty="0" err="1">
                <a:latin typeface="+mn-lt"/>
              </a:rPr>
              <a:t>project</a:t>
            </a:r>
            <a:r>
              <a:rPr lang="de-DE" sz="3200" b="1" dirty="0">
                <a:latin typeface="+mn-lt"/>
              </a:rPr>
              <a:t> 3?</a:t>
            </a:r>
            <a:endParaRPr lang="en-GB" sz="3200" dirty="0">
              <a:latin typeface="+mn-lt"/>
            </a:endParaRPr>
          </a:p>
        </p:txBody>
      </p:sp>
      <p:sp>
        <p:nvSpPr>
          <p:cNvPr id="3" name="Inhaltsplatzhalter 2">
            <a:extLst>
              <a:ext uri="{FF2B5EF4-FFF2-40B4-BE49-F238E27FC236}">
                <a16:creationId xmlns:a16="http://schemas.microsoft.com/office/drawing/2014/main" id="{C31368D6-D717-E74E-AB5A-8E5DAEACFCCF}"/>
              </a:ext>
            </a:extLst>
          </p:cNvPr>
          <p:cNvSpPr>
            <a:spLocks noGrp="1"/>
          </p:cNvSpPr>
          <p:nvPr>
            <p:ph idx="1"/>
          </p:nvPr>
        </p:nvSpPr>
        <p:spPr/>
        <p:txBody>
          <a:bodyPr>
            <a:normAutofit fontScale="77500" lnSpcReduction="20000"/>
          </a:bodyPr>
          <a:lstStyle/>
          <a:p>
            <a:pPr marL="0" indent="0">
              <a:buNone/>
            </a:pPr>
            <a:r>
              <a:rPr lang="en-GB" b="1" dirty="0"/>
              <a:t>Package 3:</a:t>
            </a:r>
          </a:p>
          <a:p>
            <a:pPr marL="514350" indent="-514350">
              <a:buAutoNum type="arabicPeriod"/>
            </a:pPr>
            <a:r>
              <a:rPr lang="en-GB" dirty="0"/>
              <a:t>Organisational issues and kick-off meeting:		 	  	  5 TEURO</a:t>
            </a:r>
          </a:p>
          <a:p>
            <a:pPr marL="514350" indent="-514350">
              <a:buAutoNum type="arabicPeriod"/>
            </a:pPr>
            <a:r>
              <a:rPr lang="en-GB" dirty="0"/>
              <a:t>(Completing) research work: 					10 TEURO	</a:t>
            </a:r>
          </a:p>
          <a:p>
            <a:pPr marL="514350" indent="-514350">
              <a:buAutoNum type="arabicPeriod"/>
            </a:pPr>
            <a:r>
              <a:rPr lang="en-GB" dirty="0"/>
              <a:t>Regional and international expertise:				15 TEURO</a:t>
            </a:r>
          </a:p>
          <a:p>
            <a:pPr marL="514350" indent="-514350">
              <a:buAutoNum type="arabicPeriod"/>
            </a:pPr>
            <a:r>
              <a:rPr lang="en-GB" dirty="0"/>
              <a:t>Elaborating and introducing training packages for VTE:		20 TEURO	</a:t>
            </a:r>
          </a:p>
          <a:p>
            <a:pPr marL="514350" indent="-514350">
              <a:buAutoNum type="arabicPeriod"/>
            </a:pPr>
            <a:r>
              <a:rPr lang="en-GB" dirty="0"/>
              <a:t>Training Master trainers and/or Change Agents			25 TEURO</a:t>
            </a:r>
          </a:p>
          <a:p>
            <a:pPr marL="514350" indent="-514350">
              <a:buAutoNum type="arabicPeriod"/>
            </a:pPr>
            <a:r>
              <a:rPr lang="en-GB" dirty="0"/>
              <a:t>Evaluating outcome and fine tuning training courses 		10 TEURO</a:t>
            </a:r>
          </a:p>
          <a:p>
            <a:pPr marL="0" indent="0">
              <a:buNone/>
            </a:pPr>
            <a:r>
              <a:rPr lang="en-GB" b="1" dirty="0"/>
              <a:t>Total package:								85 TEURO</a:t>
            </a:r>
          </a:p>
          <a:p>
            <a:pPr marL="0" indent="0">
              <a:buNone/>
            </a:pPr>
            <a:endParaRPr lang="en-GB" b="1" dirty="0"/>
          </a:p>
          <a:p>
            <a:pPr marL="0" indent="0">
              <a:buNone/>
            </a:pPr>
            <a:r>
              <a:rPr lang="en-GB" b="1" dirty="0"/>
              <a:t>Additionally:</a:t>
            </a:r>
          </a:p>
          <a:p>
            <a:pPr marL="514350" indent="-514350">
              <a:spcBef>
                <a:spcPts val="400"/>
              </a:spcBef>
              <a:buAutoNum type="arabicPeriod"/>
            </a:pPr>
            <a:r>
              <a:rPr lang="en-GB" dirty="0"/>
              <a:t>International conference (In-kind RAVTE):				</a:t>
            </a:r>
            <a:r>
              <a:rPr lang="en-GB" b="1" dirty="0">
                <a:solidFill>
                  <a:srgbClr val="0070C0"/>
                </a:solidFill>
              </a:rPr>
              <a:t>15 TEURO</a:t>
            </a:r>
            <a:r>
              <a:rPr lang="en-GB" dirty="0"/>
              <a:t>					</a:t>
            </a:r>
            <a:endParaRPr lang="en-GB" b="1" dirty="0"/>
          </a:p>
        </p:txBody>
      </p:sp>
    </p:spTree>
    <p:extLst>
      <p:ext uri="{BB962C8B-B14F-4D97-AF65-F5344CB8AC3E}">
        <p14:creationId xmlns:p14="http://schemas.microsoft.com/office/powerpoint/2010/main" val="3040960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FB4F8A-CD58-CE4E-AF1A-A51F1BEE1559}"/>
              </a:ext>
            </a:extLst>
          </p:cNvPr>
          <p:cNvSpPr>
            <a:spLocks noGrp="1"/>
          </p:cNvSpPr>
          <p:nvPr>
            <p:ph type="title"/>
          </p:nvPr>
        </p:nvSpPr>
        <p:spPr/>
        <p:txBody>
          <a:bodyPr/>
          <a:lstStyle/>
          <a:p>
            <a:r>
              <a:rPr lang="de-DE" sz="3200" b="1" dirty="0">
                <a:latin typeface="+mn-lt"/>
              </a:rPr>
              <a:t>5.4 Summary Cross-Regional Research </a:t>
            </a:r>
            <a:r>
              <a:rPr lang="en-GB" sz="3200" b="1" dirty="0">
                <a:latin typeface="+mn-lt"/>
              </a:rPr>
              <a:t>and Cooperation?</a:t>
            </a:r>
            <a:r>
              <a:rPr lang="de-DE" sz="3200" b="1" dirty="0">
                <a:latin typeface="+mn-lt"/>
              </a:rPr>
              <a:t> </a:t>
            </a:r>
            <a:endParaRPr lang="en-GB" dirty="0">
              <a:latin typeface="+mn-lt"/>
            </a:endParaRPr>
          </a:p>
        </p:txBody>
      </p:sp>
      <p:sp>
        <p:nvSpPr>
          <p:cNvPr id="3" name="Inhaltsplatzhalter 2">
            <a:extLst>
              <a:ext uri="{FF2B5EF4-FFF2-40B4-BE49-F238E27FC236}">
                <a16:creationId xmlns:a16="http://schemas.microsoft.com/office/drawing/2014/main" id="{74DEF7EE-42A8-3243-83C3-D2DAC64EE283}"/>
              </a:ext>
            </a:extLst>
          </p:cNvPr>
          <p:cNvSpPr>
            <a:spLocks noGrp="1"/>
          </p:cNvSpPr>
          <p:nvPr>
            <p:ph idx="1"/>
          </p:nvPr>
        </p:nvSpPr>
        <p:spPr>
          <a:xfrm>
            <a:off x="838200" y="1389888"/>
            <a:ext cx="10515600" cy="4787075"/>
          </a:xfrm>
        </p:spPr>
        <p:txBody>
          <a:bodyPr>
            <a:normAutofit fontScale="62500" lnSpcReduction="20000"/>
          </a:bodyPr>
          <a:lstStyle/>
          <a:p>
            <a:pPr marL="0" indent="0">
              <a:buNone/>
            </a:pPr>
            <a:r>
              <a:rPr lang="en-GB" b="1" u="sng" dirty="0"/>
              <a:t>Package 1:</a:t>
            </a:r>
          </a:p>
          <a:p>
            <a:r>
              <a:rPr lang="en-GB" dirty="0"/>
              <a:t>Total:  55 TEURO / In-kind: 30 TEURO</a:t>
            </a:r>
          </a:p>
          <a:p>
            <a:endParaRPr lang="en-GB" dirty="0"/>
          </a:p>
          <a:p>
            <a:pPr marL="0" indent="0">
              <a:buNone/>
            </a:pPr>
            <a:r>
              <a:rPr lang="en-GB" b="1" u="sng" dirty="0"/>
              <a:t>Package 2:</a:t>
            </a:r>
          </a:p>
          <a:p>
            <a:r>
              <a:rPr lang="en-GB" dirty="0"/>
              <a:t>Total:  70 TEURO / In-kind: 45 TEURO</a:t>
            </a:r>
          </a:p>
          <a:p>
            <a:endParaRPr lang="en-GB" dirty="0"/>
          </a:p>
          <a:p>
            <a:pPr marL="0" indent="0">
              <a:buNone/>
            </a:pPr>
            <a:r>
              <a:rPr lang="en-GB" b="1" u="sng" dirty="0"/>
              <a:t>Package 3:</a:t>
            </a:r>
          </a:p>
          <a:p>
            <a:r>
              <a:rPr lang="en-GB" dirty="0"/>
              <a:t>Total:  85 TEURO / In-kind: 15 TEURO</a:t>
            </a:r>
          </a:p>
          <a:p>
            <a:pPr marL="0" indent="0">
              <a:buNone/>
            </a:pPr>
            <a:endParaRPr lang="en-GB" dirty="0"/>
          </a:p>
          <a:p>
            <a:pPr marL="0" indent="0">
              <a:buNone/>
            </a:pPr>
            <a:r>
              <a:rPr lang="en-GB" b="1" dirty="0"/>
              <a:t>To support RAVTE regional research and cooperation activities for 3 years a total amount of 210 TEURO are needed. </a:t>
            </a:r>
          </a:p>
          <a:p>
            <a:pPr marL="0" indent="0">
              <a:lnSpc>
                <a:spcPct val="120000"/>
              </a:lnSpc>
              <a:buNone/>
            </a:pPr>
            <a:r>
              <a:rPr lang="en-GB" dirty="0"/>
              <a:t>Further more up to </a:t>
            </a:r>
            <a:r>
              <a:rPr lang="en-GB" b="1" dirty="0">
                <a:solidFill>
                  <a:srgbClr val="0070C0"/>
                </a:solidFill>
              </a:rPr>
              <a:t>90 TEURO </a:t>
            </a:r>
            <a:r>
              <a:rPr lang="en-GB" dirty="0"/>
              <a:t>will be needed as in-kind services mostly in order to capitalise and disseminate the research results to all members in the region by RAVTE. This includes also to forwarding respecting recommendations for decision makers in order </a:t>
            </a:r>
            <a:r>
              <a:rPr lang="en-GB"/>
              <a:t>to qualify policy </a:t>
            </a:r>
            <a:r>
              <a:rPr lang="en-GB" dirty="0"/>
              <a:t>papers at national and regional level of TVET.</a:t>
            </a:r>
          </a:p>
          <a:p>
            <a:endParaRPr lang="en-GB" dirty="0"/>
          </a:p>
          <a:p>
            <a:endParaRPr lang="en-GB" dirty="0"/>
          </a:p>
          <a:p>
            <a:endParaRPr lang="en-GB" dirty="0"/>
          </a:p>
        </p:txBody>
      </p:sp>
    </p:spTree>
    <p:extLst>
      <p:ext uri="{BB962C8B-B14F-4D97-AF65-F5344CB8AC3E}">
        <p14:creationId xmlns:p14="http://schemas.microsoft.com/office/powerpoint/2010/main" val="374876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109E8-7DF8-3C43-AEC2-DAE726FC9EB8}"/>
              </a:ext>
            </a:extLst>
          </p:cNvPr>
          <p:cNvSpPr>
            <a:spLocks noGrp="1"/>
          </p:cNvSpPr>
          <p:nvPr>
            <p:ph type="title"/>
          </p:nvPr>
        </p:nvSpPr>
        <p:spPr/>
        <p:txBody>
          <a:bodyPr>
            <a:normAutofit/>
          </a:bodyPr>
          <a:lstStyle/>
          <a:p>
            <a:r>
              <a:rPr lang="en-GB" sz="3600" b="1" dirty="0">
                <a:latin typeface="+mn-lt"/>
              </a:rPr>
              <a:t>Content</a:t>
            </a:r>
          </a:p>
        </p:txBody>
      </p:sp>
      <p:sp>
        <p:nvSpPr>
          <p:cNvPr id="3" name="Inhaltsplatzhalter 2">
            <a:extLst>
              <a:ext uri="{FF2B5EF4-FFF2-40B4-BE49-F238E27FC236}">
                <a16:creationId xmlns:a16="http://schemas.microsoft.com/office/drawing/2014/main" id="{07D37F18-62BB-FC4E-83B1-797E9AE0203A}"/>
              </a:ext>
            </a:extLst>
          </p:cNvPr>
          <p:cNvSpPr>
            <a:spLocks noGrp="1"/>
          </p:cNvSpPr>
          <p:nvPr>
            <p:ph idx="1"/>
          </p:nvPr>
        </p:nvSpPr>
        <p:spPr/>
        <p:txBody>
          <a:bodyPr/>
          <a:lstStyle/>
          <a:p>
            <a:pPr marL="514350" indent="-514350">
              <a:buFont typeface="+mj-lt"/>
              <a:buAutoNum type="arabicPeriod"/>
            </a:pPr>
            <a:r>
              <a:rPr lang="en-GB" dirty="0"/>
              <a:t>RAVTE - at a Glance (Status quo)</a:t>
            </a:r>
          </a:p>
          <a:p>
            <a:pPr marL="514350" indent="-514350">
              <a:buFont typeface="+mj-lt"/>
              <a:buAutoNum type="arabicPeriod"/>
            </a:pPr>
            <a:r>
              <a:rPr lang="en-GB" dirty="0"/>
              <a:t>Challenges for TVET in the Region</a:t>
            </a:r>
          </a:p>
          <a:p>
            <a:pPr marL="514350" indent="-514350">
              <a:buFont typeface="+mj-lt"/>
              <a:buAutoNum type="arabicPeriod"/>
            </a:pPr>
            <a:r>
              <a:rPr lang="en-GB" dirty="0"/>
              <a:t>RAVTE Operations and Impact in the Region</a:t>
            </a:r>
          </a:p>
          <a:p>
            <a:pPr marL="514350" indent="-514350">
              <a:buFont typeface="+mj-lt"/>
              <a:buAutoNum type="arabicPeriod"/>
            </a:pPr>
            <a:r>
              <a:rPr lang="en-GB" dirty="0"/>
              <a:t>RAVTE Strategy Plan 2019-23</a:t>
            </a:r>
            <a:endParaRPr lang="en-GB" dirty="0">
              <a:highlight>
                <a:srgbClr val="FFFF00"/>
              </a:highlight>
            </a:endParaRPr>
          </a:p>
          <a:p>
            <a:pPr marL="514350" indent="-514350">
              <a:buFont typeface="+mj-lt"/>
              <a:buAutoNum type="arabicPeriod"/>
            </a:pPr>
            <a:r>
              <a:rPr lang="en-GB" dirty="0"/>
              <a:t>Cross-regional cooperation and research </a:t>
            </a:r>
          </a:p>
          <a:p>
            <a:pPr marL="514350" indent="-514350">
              <a:buFont typeface="+mj-lt"/>
              <a:buAutoNum type="arabicPeriod"/>
            </a:pPr>
            <a:r>
              <a:rPr lang="en-GB" dirty="0"/>
              <a:t>Summary</a:t>
            </a:r>
          </a:p>
          <a:p>
            <a:pPr marL="0" indent="0">
              <a:buNone/>
            </a:pPr>
            <a:endParaRPr lang="en-GB" dirty="0"/>
          </a:p>
        </p:txBody>
      </p:sp>
    </p:spTree>
    <p:extLst>
      <p:ext uri="{BB962C8B-B14F-4D97-AF65-F5344CB8AC3E}">
        <p14:creationId xmlns:p14="http://schemas.microsoft.com/office/powerpoint/2010/main" val="1607818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DB8066-D054-C545-BBF7-15C7EFAD891B}"/>
              </a:ext>
            </a:extLst>
          </p:cNvPr>
          <p:cNvSpPr>
            <a:spLocks noGrp="1"/>
          </p:cNvSpPr>
          <p:nvPr>
            <p:ph type="title"/>
          </p:nvPr>
        </p:nvSpPr>
        <p:spPr/>
        <p:txBody>
          <a:bodyPr>
            <a:normAutofit/>
          </a:bodyPr>
          <a:lstStyle/>
          <a:p>
            <a:r>
              <a:rPr lang="en-GB" sz="3200" b="1" dirty="0">
                <a:latin typeface="+mn-lt"/>
              </a:rPr>
              <a:t>6. Other cooperation issues to be discussed</a:t>
            </a:r>
          </a:p>
        </p:txBody>
      </p:sp>
      <p:sp>
        <p:nvSpPr>
          <p:cNvPr id="3" name="Inhaltsplatzhalter 2">
            <a:extLst>
              <a:ext uri="{FF2B5EF4-FFF2-40B4-BE49-F238E27FC236}">
                <a16:creationId xmlns:a16="http://schemas.microsoft.com/office/drawing/2014/main" id="{C94FC819-6EBE-9E4E-BC66-C1EBDFC85587}"/>
              </a:ext>
            </a:extLst>
          </p:cNvPr>
          <p:cNvSpPr>
            <a:spLocks noGrp="1"/>
          </p:cNvSpPr>
          <p:nvPr>
            <p:ph idx="1"/>
          </p:nvPr>
        </p:nvSpPr>
        <p:spPr>
          <a:xfrm>
            <a:off x="838200" y="1536700"/>
            <a:ext cx="10515600" cy="4640263"/>
          </a:xfrm>
        </p:spPr>
        <p:txBody>
          <a:bodyPr>
            <a:normAutofit/>
          </a:bodyPr>
          <a:lstStyle/>
          <a:p>
            <a:r>
              <a:rPr lang="en-GB" dirty="0"/>
              <a:t>Study Tour to Germany with the thematic orientation on digitisation, dual education and environmental education in TVET.</a:t>
            </a:r>
          </a:p>
          <a:p>
            <a:r>
              <a:rPr lang="en-GB" dirty="0"/>
              <a:t>Conference on the topic: ”Science meets vocational training practice” with exclusive participation of German training providers.</a:t>
            </a:r>
          </a:p>
          <a:p>
            <a:r>
              <a:rPr lang="en-GB" dirty="0"/>
              <a:t>TVET Policy Support with respect to ongoing TVET and HE initiatives in Thailand and in other ASEAN countries (e.g.: </a:t>
            </a:r>
            <a:r>
              <a:rPr lang="en-GB" dirty="0" err="1"/>
              <a:t>MoE</a:t>
            </a:r>
            <a:r>
              <a:rPr lang="en-GB" dirty="0"/>
              <a:t>, </a:t>
            </a:r>
            <a:r>
              <a:rPr lang="en-GB" dirty="0" err="1"/>
              <a:t>MoHE</a:t>
            </a:r>
            <a:r>
              <a:rPr lang="en-GB" dirty="0"/>
              <a:t>, OVEC, UNESCO, SEAMEO SEA-TVET)</a:t>
            </a:r>
          </a:p>
          <a:p>
            <a:r>
              <a:rPr lang="en-GB" dirty="0"/>
              <a:t>Strengthening Internationalisation and Cooperation/Exchange</a:t>
            </a:r>
          </a:p>
          <a:p>
            <a:r>
              <a:rPr lang="en-GB" dirty="0"/>
              <a:t>Enhancing TVET capacity development institutions </a:t>
            </a:r>
          </a:p>
        </p:txBody>
      </p:sp>
    </p:spTree>
    <p:extLst>
      <p:ext uri="{BB962C8B-B14F-4D97-AF65-F5344CB8AC3E}">
        <p14:creationId xmlns:p14="http://schemas.microsoft.com/office/powerpoint/2010/main" val="3677242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864DFD-125B-5A4D-AF33-70A4381BEB4F}"/>
              </a:ext>
            </a:extLst>
          </p:cNvPr>
          <p:cNvSpPr>
            <a:spLocks noGrp="1"/>
          </p:cNvSpPr>
          <p:nvPr>
            <p:ph type="title"/>
          </p:nvPr>
        </p:nvSpPr>
        <p:spPr/>
        <p:txBody>
          <a:bodyPr/>
          <a:lstStyle/>
          <a:p>
            <a:endParaRPr lang="en-GB"/>
          </a:p>
        </p:txBody>
      </p:sp>
      <p:sp>
        <p:nvSpPr>
          <p:cNvPr id="3" name="Inhaltsplatzhalter 2">
            <a:extLst>
              <a:ext uri="{FF2B5EF4-FFF2-40B4-BE49-F238E27FC236}">
                <a16:creationId xmlns:a16="http://schemas.microsoft.com/office/drawing/2014/main" id="{C57E2796-0DBF-3548-BB7E-073D762C4DF7}"/>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18023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ung 3">
            <a:extLst>
              <a:ext uri="{FF2B5EF4-FFF2-40B4-BE49-F238E27FC236}">
                <a16:creationId xmlns:a16="http://schemas.microsoft.com/office/drawing/2014/main" id="{22466A17-AD27-D24D-9F12-3772926001F8}"/>
              </a:ext>
            </a:extLst>
          </p:cNvPr>
          <p:cNvGrpSpPr/>
          <p:nvPr/>
        </p:nvGrpSpPr>
        <p:grpSpPr>
          <a:xfrm>
            <a:off x="5897217" y="1379043"/>
            <a:ext cx="5147667" cy="4511426"/>
            <a:chOff x="234506" y="1817762"/>
            <a:chExt cx="5786337" cy="4330874"/>
          </a:xfrm>
        </p:grpSpPr>
        <p:pic>
          <p:nvPicPr>
            <p:cNvPr id="5" name="图片 8">
              <a:extLst>
                <a:ext uri="{FF2B5EF4-FFF2-40B4-BE49-F238E27FC236}">
                  <a16:creationId xmlns:a16="http://schemas.microsoft.com/office/drawing/2014/main" id="{941A03CF-CAF6-AB44-A441-A7A23A9A69A1}"/>
                </a:ext>
              </a:extLst>
            </p:cNvPr>
            <p:cNvPicPr/>
            <p:nvPr/>
          </p:nvPicPr>
          <p:blipFill>
            <a:blip r:embed="rId3" cstate="print"/>
            <a:srcRect l="14049" t="4857" r="24364" b="25408"/>
            <a:stretch>
              <a:fillRect/>
            </a:stretch>
          </p:blipFill>
          <p:spPr bwMode="auto">
            <a:xfrm>
              <a:off x="234506" y="1817762"/>
              <a:ext cx="5786337" cy="4330874"/>
            </a:xfrm>
            <a:prstGeom prst="rect">
              <a:avLst/>
            </a:prstGeom>
            <a:ln>
              <a:noFill/>
            </a:ln>
            <a:effectLst>
              <a:softEdge rad="112500"/>
            </a:effectLst>
          </p:spPr>
        </p:pic>
        <p:sp>
          <p:nvSpPr>
            <p:cNvPr id="6" name="文本框 3">
              <a:extLst>
                <a:ext uri="{FF2B5EF4-FFF2-40B4-BE49-F238E27FC236}">
                  <a16:creationId xmlns:a16="http://schemas.microsoft.com/office/drawing/2014/main" id="{AF2D0B54-7E57-BB4A-BBEC-BFA4192C1757}"/>
                </a:ext>
              </a:extLst>
            </p:cNvPr>
            <p:cNvSpPr txBox="1">
              <a:spLocks noChangeArrowheads="1"/>
            </p:cNvSpPr>
            <p:nvPr/>
          </p:nvSpPr>
          <p:spPr bwMode="auto">
            <a:xfrm>
              <a:off x="2329248" y="3365283"/>
              <a:ext cx="1001643" cy="297219"/>
            </a:xfrm>
            <a:prstGeom prst="rect">
              <a:avLst/>
            </a:prstGeom>
            <a:noFill/>
            <a:ln w="6350">
              <a:noFill/>
              <a:miter lim="800000"/>
              <a:headEnd/>
              <a:tailEnd/>
            </a:ln>
          </p:spPr>
          <p:txBody>
            <a:bodyPr/>
            <a:lstStyle/>
            <a:p>
              <a:pPr>
                <a:spcAft>
                  <a:spcPts val="1000"/>
                </a:spcAft>
              </a:pPr>
              <a:r>
                <a:rPr lang="en-US" altLang="zh-CN" sz="1100" b="1" dirty="0">
                  <a:solidFill>
                    <a:schemeClr val="tx1"/>
                  </a:solidFill>
                </a:rPr>
                <a:t>China</a:t>
              </a:r>
            </a:p>
          </p:txBody>
        </p:sp>
        <p:sp>
          <p:nvSpPr>
            <p:cNvPr id="7" name="文本框 6">
              <a:extLst>
                <a:ext uri="{FF2B5EF4-FFF2-40B4-BE49-F238E27FC236}">
                  <a16:creationId xmlns:a16="http://schemas.microsoft.com/office/drawing/2014/main" id="{3DE3C643-3EFF-AC40-8BC5-8788DF1B070F}"/>
                </a:ext>
              </a:extLst>
            </p:cNvPr>
            <p:cNvSpPr txBox="1">
              <a:spLocks noChangeArrowheads="1"/>
            </p:cNvSpPr>
            <p:nvPr/>
          </p:nvSpPr>
          <p:spPr bwMode="auto">
            <a:xfrm>
              <a:off x="2070323" y="4042749"/>
              <a:ext cx="626027" cy="237775"/>
            </a:xfrm>
            <a:prstGeom prst="rect">
              <a:avLst/>
            </a:prstGeom>
            <a:noFill/>
            <a:ln w="6350">
              <a:noFill/>
              <a:miter lim="800000"/>
              <a:headEnd/>
              <a:tailEnd/>
            </a:ln>
          </p:spPr>
          <p:txBody>
            <a:bodyPr/>
            <a:lstStyle/>
            <a:p>
              <a:pPr>
                <a:spcAft>
                  <a:spcPts val="1000"/>
                </a:spcAft>
              </a:pPr>
              <a:r>
                <a:rPr lang="en-US" altLang="zh-CN" sz="1100" b="1" dirty="0">
                  <a:solidFill>
                    <a:schemeClr val="tx1"/>
                  </a:solidFill>
                </a:rPr>
                <a:t>Laos</a:t>
              </a:r>
              <a:endParaRPr lang="en-US" sz="1100" b="1" dirty="0">
                <a:solidFill>
                  <a:schemeClr val="tx1"/>
                </a:solidFill>
              </a:endParaRPr>
            </a:p>
          </p:txBody>
        </p:sp>
        <p:sp>
          <p:nvSpPr>
            <p:cNvPr id="8" name="文本框 4">
              <a:extLst>
                <a:ext uri="{FF2B5EF4-FFF2-40B4-BE49-F238E27FC236}">
                  <a16:creationId xmlns:a16="http://schemas.microsoft.com/office/drawing/2014/main" id="{DFF6D768-7F42-8047-910B-D774EC227367}"/>
                </a:ext>
              </a:extLst>
            </p:cNvPr>
            <p:cNvSpPr txBox="1">
              <a:spLocks noChangeArrowheads="1"/>
            </p:cNvSpPr>
            <p:nvPr/>
          </p:nvSpPr>
          <p:spPr bwMode="auto">
            <a:xfrm>
              <a:off x="1667662" y="4381482"/>
              <a:ext cx="939041" cy="378954"/>
            </a:xfrm>
            <a:prstGeom prst="rect">
              <a:avLst/>
            </a:prstGeom>
            <a:noFill/>
            <a:ln w="6350">
              <a:noFill/>
              <a:miter lim="800000"/>
              <a:headEnd/>
              <a:tailEnd/>
            </a:ln>
          </p:spPr>
          <p:txBody>
            <a:bodyPr/>
            <a:lstStyle/>
            <a:p>
              <a:pPr>
                <a:spcAft>
                  <a:spcPts val="1000"/>
                </a:spcAft>
              </a:pPr>
              <a:r>
                <a:rPr lang="en-US" altLang="zh-CN" sz="1100" b="1" dirty="0">
                  <a:solidFill>
                    <a:schemeClr val="tx1"/>
                  </a:solidFill>
                </a:rPr>
                <a:t>Thailand</a:t>
              </a:r>
              <a:endParaRPr lang="en-US" sz="1100" b="1" dirty="0">
                <a:solidFill>
                  <a:schemeClr val="tx1"/>
                </a:solidFill>
              </a:endParaRPr>
            </a:p>
          </p:txBody>
        </p:sp>
        <p:sp>
          <p:nvSpPr>
            <p:cNvPr id="9" name="文本框 5">
              <a:extLst>
                <a:ext uri="{FF2B5EF4-FFF2-40B4-BE49-F238E27FC236}">
                  <a16:creationId xmlns:a16="http://schemas.microsoft.com/office/drawing/2014/main" id="{A055649B-C336-6F49-99D4-65572CF18F02}"/>
                </a:ext>
              </a:extLst>
            </p:cNvPr>
            <p:cNvSpPr txBox="1">
              <a:spLocks noChangeArrowheads="1"/>
            </p:cNvSpPr>
            <p:nvPr/>
          </p:nvSpPr>
          <p:spPr bwMode="auto">
            <a:xfrm>
              <a:off x="2497837" y="4250802"/>
              <a:ext cx="939041" cy="261305"/>
            </a:xfrm>
            <a:prstGeom prst="rect">
              <a:avLst/>
            </a:prstGeom>
            <a:noFill/>
            <a:ln w="6350">
              <a:noFill/>
              <a:miter lim="800000"/>
              <a:headEnd/>
              <a:tailEnd/>
            </a:ln>
          </p:spPr>
          <p:txBody>
            <a:bodyPr/>
            <a:lstStyle/>
            <a:p>
              <a:pPr>
                <a:spcAft>
                  <a:spcPts val="1000"/>
                </a:spcAft>
              </a:pPr>
              <a:r>
                <a:rPr lang="en-US" altLang="zh-CN" sz="1100" b="1" dirty="0">
                  <a:solidFill>
                    <a:schemeClr val="tx1"/>
                  </a:solidFill>
                </a:rPr>
                <a:t>Vietnam</a:t>
              </a:r>
              <a:endParaRPr lang="en-US" sz="1100" b="1" dirty="0">
                <a:solidFill>
                  <a:schemeClr val="tx1"/>
                </a:solidFill>
              </a:endParaRPr>
            </a:p>
          </p:txBody>
        </p:sp>
        <p:sp>
          <p:nvSpPr>
            <p:cNvPr id="10" name="文本框 7">
              <a:extLst>
                <a:ext uri="{FF2B5EF4-FFF2-40B4-BE49-F238E27FC236}">
                  <a16:creationId xmlns:a16="http://schemas.microsoft.com/office/drawing/2014/main" id="{D7F457D5-2890-6A4F-B0E3-EC4D82A3D6A8}"/>
                </a:ext>
              </a:extLst>
            </p:cNvPr>
            <p:cNvSpPr txBox="1">
              <a:spLocks noChangeArrowheads="1"/>
            </p:cNvSpPr>
            <p:nvPr/>
          </p:nvSpPr>
          <p:spPr bwMode="auto">
            <a:xfrm>
              <a:off x="2833647" y="5541509"/>
              <a:ext cx="1064246" cy="261305"/>
            </a:xfrm>
            <a:prstGeom prst="rect">
              <a:avLst/>
            </a:prstGeom>
            <a:noFill/>
            <a:ln w="6350">
              <a:noFill/>
              <a:miter lim="800000"/>
              <a:headEnd/>
              <a:tailEnd/>
            </a:ln>
          </p:spPr>
          <p:txBody>
            <a:bodyPr/>
            <a:lstStyle/>
            <a:p>
              <a:pPr>
                <a:spcAft>
                  <a:spcPts val="1000"/>
                </a:spcAft>
              </a:pPr>
              <a:r>
                <a:rPr lang="en-US" altLang="zh-CN" sz="1100" b="1" dirty="0">
                  <a:solidFill>
                    <a:schemeClr val="tx1"/>
                  </a:solidFill>
                </a:rPr>
                <a:t>Indonesia</a:t>
              </a:r>
              <a:endParaRPr lang="en-US" sz="1100" b="1" dirty="0">
                <a:solidFill>
                  <a:schemeClr val="tx1"/>
                </a:solidFill>
              </a:endParaRPr>
            </a:p>
          </p:txBody>
        </p:sp>
        <p:sp>
          <p:nvSpPr>
            <p:cNvPr id="11" name="文本框 5">
              <a:extLst>
                <a:ext uri="{FF2B5EF4-FFF2-40B4-BE49-F238E27FC236}">
                  <a16:creationId xmlns:a16="http://schemas.microsoft.com/office/drawing/2014/main" id="{0018E8D6-3273-C240-B101-DD73E3A8564A}"/>
                </a:ext>
              </a:extLst>
            </p:cNvPr>
            <p:cNvSpPr txBox="1">
              <a:spLocks noChangeArrowheads="1"/>
            </p:cNvSpPr>
            <p:nvPr/>
          </p:nvSpPr>
          <p:spPr bwMode="auto">
            <a:xfrm>
              <a:off x="2341330" y="4884385"/>
              <a:ext cx="939041" cy="261305"/>
            </a:xfrm>
            <a:prstGeom prst="rect">
              <a:avLst/>
            </a:prstGeom>
            <a:noFill/>
            <a:ln w="6350">
              <a:noFill/>
              <a:miter lim="800000"/>
              <a:headEnd/>
              <a:tailEnd/>
            </a:ln>
          </p:spPr>
          <p:txBody>
            <a:bodyPr/>
            <a:lstStyle/>
            <a:p>
              <a:pPr>
                <a:spcAft>
                  <a:spcPts val="1000"/>
                </a:spcAft>
              </a:pPr>
              <a:r>
                <a:rPr lang="en-US" altLang="zh-CN" sz="1100" b="1" dirty="0">
                  <a:solidFill>
                    <a:schemeClr val="tx1"/>
                  </a:solidFill>
                </a:rPr>
                <a:t>Malaysia</a:t>
              </a:r>
              <a:endParaRPr lang="en-US" sz="1100" b="1" dirty="0">
                <a:solidFill>
                  <a:schemeClr val="tx1"/>
                </a:solidFill>
              </a:endParaRPr>
            </a:p>
          </p:txBody>
        </p:sp>
        <p:sp>
          <p:nvSpPr>
            <p:cNvPr id="12" name="文本框 7">
              <a:extLst>
                <a:ext uri="{FF2B5EF4-FFF2-40B4-BE49-F238E27FC236}">
                  <a16:creationId xmlns:a16="http://schemas.microsoft.com/office/drawing/2014/main" id="{111E1D48-3DE9-594C-8BBB-7F90D4BE2D94}"/>
                </a:ext>
              </a:extLst>
            </p:cNvPr>
            <p:cNvSpPr txBox="1">
              <a:spLocks noChangeArrowheads="1"/>
            </p:cNvSpPr>
            <p:nvPr/>
          </p:nvSpPr>
          <p:spPr bwMode="auto">
            <a:xfrm>
              <a:off x="2482773" y="5148104"/>
              <a:ext cx="1064246" cy="261305"/>
            </a:xfrm>
            <a:prstGeom prst="rect">
              <a:avLst/>
            </a:prstGeom>
            <a:noFill/>
            <a:ln w="6350">
              <a:noFill/>
              <a:miter lim="800000"/>
              <a:headEnd/>
              <a:tailEnd/>
            </a:ln>
          </p:spPr>
          <p:txBody>
            <a:bodyPr/>
            <a:lstStyle/>
            <a:p>
              <a:pPr>
                <a:spcAft>
                  <a:spcPts val="1000"/>
                </a:spcAft>
              </a:pPr>
              <a:r>
                <a:rPr lang="en-US" sz="1100" dirty="0">
                  <a:solidFill>
                    <a:schemeClr val="tx1"/>
                  </a:solidFill>
                </a:rPr>
                <a:t>Singapore</a:t>
              </a:r>
              <a:endParaRPr lang="en-US" sz="1100" b="1" dirty="0">
                <a:solidFill>
                  <a:schemeClr val="tx1"/>
                </a:solidFill>
              </a:endParaRPr>
            </a:p>
          </p:txBody>
        </p:sp>
        <p:sp>
          <p:nvSpPr>
            <p:cNvPr id="13" name="文本框 4">
              <a:extLst>
                <a:ext uri="{FF2B5EF4-FFF2-40B4-BE49-F238E27FC236}">
                  <a16:creationId xmlns:a16="http://schemas.microsoft.com/office/drawing/2014/main" id="{E18459C6-6347-D243-954A-F115A8E5B657}"/>
                </a:ext>
              </a:extLst>
            </p:cNvPr>
            <p:cNvSpPr txBox="1">
              <a:spLocks noChangeArrowheads="1"/>
            </p:cNvSpPr>
            <p:nvPr/>
          </p:nvSpPr>
          <p:spPr bwMode="auto">
            <a:xfrm>
              <a:off x="2274485" y="4541452"/>
              <a:ext cx="1096244" cy="353277"/>
            </a:xfrm>
            <a:prstGeom prst="rect">
              <a:avLst/>
            </a:prstGeom>
            <a:noFill/>
            <a:ln w="6350">
              <a:noFill/>
              <a:miter lim="800000"/>
              <a:headEnd/>
              <a:tailEnd/>
            </a:ln>
          </p:spPr>
          <p:txBody>
            <a:bodyPr/>
            <a:lstStyle/>
            <a:p>
              <a:pPr>
                <a:spcAft>
                  <a:spcPts val="1000"/>
                </a:spcAft>
              </a:pPr>
              <a:r>
                <a:rPr lang="en-US" altLang="zh-CN" sz="1100" dirty="0">
                  <a:solidFill>
                    <a:schemeClr val="tx1"/>
                  </a:solidFill>
                </a:rPr>
                <a:t>Cambodia</a:t>
              </a:r>
              <a:endParaRPr lang="en-US" sz="1100" b="1" dirty="0">
                <a:solidFill>
                  <a:schemeClr val="tx1"/>
                </a:solidFill>
              </a:endParaRPr>
            </a:p>
          </p:txBody>
        </p:sp>
        <p:sp>
          <p:nvSpPr>
            <p:cNvPr id="14" name="文本框 5">
              <a:extLst>
                <a:ext uri="{FF2B5EF4-FFF2-40B4-BE49-F238E27FC236}">
                  <a16:creationId xmlns:a16="http://schemas.microsoft.com/office/drawing/2014/main" id="{AF98B84C-9C00-5D4B-A270-946CCBF14E62}"/>
                </a:ext>
              </a:extLst>
            </p:cNvPr>
            <p:cNvSpPr txBox="1">
              <a:spLocks noChangeArrowheads="1"/>
            </p:cNvSpPr>
            <p:nvPr/>
          </p:nvSpPr>
          <p:spPr bwMode="auto">
            <a:xfrm>
              <a:off x="3299137" y="4365582"/>
              <a:ext cx="939041" cy="261305"/>
            </a:xfrm>
            <a:prstGeom prst="rect">
              <a:avLst/>
            </a:prstGeom>
            <a:noFill/>
            <a:ln w="6350">
              <a:noFill/>
              <a:miter lim="800000"/>
              <a:headEnd/>
              <a:tailEnd/>
            </a:ln>
          </p:spPr>
          <p:txBody>
            <a:bodyPr/>
            <a:lstStyle/>
            <a:p>
              <a:pPr>
                <a:spcAft>
                  <a:spcPts val="1000"/>
                </a:spcAft>
              </a:pPr>
              <a:r>
                <a:rPr lang="en-US" altLang="zh-CN" sz="1100" b="1" dirty="0">
                  <a:solidFill>
                    <a:schemeClr val="tx1"/>
                  </a:solidFill>
                </a:rPr>
                <a:t>Philippines</a:t>
              </a:r>
              <a:endParaRPr lang="en-US" sz="1100" b="1" dirty="0">
                <a:solidFill>
                  <a:schemeClr val="tx1"/>
                </a:solidFill>
              </a:endParaRPr>
            </a:p>
          </p:txBody>
        </p:sp>
      </p:grpSp>
      <p:grpSp>
        <p:nvGrpSpPr>
          <p:cNvPr id="21" name="Gruppieren 20">
            <a:extLst>
              <a:ext uri="{FF2B5EF4-FFF2-40B4-BE49-F238E27FC236}">
                <a16:creationId xmlns:a16="http://schemas.microsoft.com/office/drawing/2014/main" id="{989B7D57-90FC-7548-9847-E3B9213D4970}"/>
              </a:ext>
            </a:extLst>
          </p:cNvPr>
          <p:cNvGrpSpPr/>
          <p:nvPr/>
        </p:nvGrpSpPr>
        <p:grpSpPr>
          <a:xfrm>
            <a:off x="6059488" y="256829"/>
            <a:ext cx="5554183" cy="1142897"/>
            <a:chOff x="1911946" y="4435211"/>
            <a:chExt cx="5554183" cy="1142897"/>
          </a:xfrm>
        </p:grpSpPr>
        <p:pic>
          <p:nvPicPr>
            <p:cNvPr id="16" name="Bild 5" descr="Students5.jpg">
              <a:extLst>
                <a:ext uri="{FF2B5EF4-FFF2-40B4-BE49-F238E27FC236}">
                  <a16:creationId xmlns:a16="http://schemas.microsoft.com/office/drawing/2014/main" id="{7066DDE7-7233-464D-B3DF-AF945F59D7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5730" y="4435211"/>
              <a:ext cx="1167117" cy="1142897"/>
            </a:xfrm>
            <a:prstGeom prst="rect">
              <a:avLst/>
            </a:prstGeom>
          </p:spPr>
        </p:pic>
        <p:pic>
          <p:nvPicPr>
            <p:cNvPr id="17" name="Bild 6" descr="Student6.jpg">
              <a:extLst>
                <a:ext uri="{FF2B5EF4-FFF2-40B4-BE49-F238E27FC236}">
                  <a16:creationId xmlns:a16="http://schemas.microsoft.com/office/drawing/2014/main" id="{D7273C04-7BF5-1842-A0B3-2D1B46244B8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11946" y="4444395"/>
              <a:ext cx="1322265" cy="1133713"/>
            </a:xfrm>
            <a:prstGeom prst="rect">
              <a:avLst/>
            </a:prstGeom>
          </p:spPr>
        </p:pic>
        <p:pic>
          <p:nvPicPr>
            <p:cNvPr id="19" name="Bild 8" descr="Student7.jpg">
              <a:extLst>
                <a:ext uri="{FF2B5EF4-FFF2-40B4-BE49-F238E27FC236}">
                  <a16:creationId xmlns:a16="http://schemas.microsoft.com/office/drawing/2014/main" id="{F49D58FF-34AF-514F-9CA8-B5C3D998F02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29865" y="4444395"/>
              <a:ext cx="1536264" cy="1133713"/>
            </a:xfrm>
            <a:prstGeom prst="rect">
              <a:avLst/>
            </a:prstGeom>
          </p:spPr>
        </p:pic>
        <p:pic>
          <p:nvPicPr>
            <p:cNvPr id="20" name="Bild 9" descr="Student8.jpg">
              <a:extLst>
                <a:ext uri="{FF2B5EF4-FFF2-40B4-BE49-F238E27FC236}">
                  <a16:creationId xmlns:a16="http://schemas.microsoft.com/office/drawing/2014/main" id="{296D3075-E907-9D4F-92E5-94E054C13FF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64366" y="4444395"/>
              <a:ext cx="1464302" cy="1133713"/>
            </a:xfrm>
            <a:prstGeom prst="rect">
              <a:avLst/>
            </a:prstGeom>
          </p:spPr>
        </p:pic>
      </p:grpSp>
      <p:sp>
        <p:nvSpPr>
          <p:cNvPr id="2" name="Titel 1">
            <a:extLst>
              <a:ext uri="{FF2B5EF4-FFF2-40B4-BE49-F238E27FC236}">
                <a16:creationId xmlns:a16="http://schemas.microsoft.com/office/drawing/2014/main" id="{F9591015-7D75-AE4C-9248-353470746337}"/>
              </a:ext>
            </a:extLst>
          </p:cNvPr>
          <p:cNvSpPr>
            <a:spLocks noGrp="1"/>
          </p:cNvSpPr>
          <p:nvPr>
            <p:ph type="title"/>
          </p:nvPr>
        </p:nvSpPr>
        <p:spPr>
          <a:xfrm>
            <a:off x="838200" y="877269"/>
            <a:ext cx="10515600" cy="501774"/>
          </a:xfrm>
        </p:spPr>
        <p:txBody>
          <a:bodyPr>
            <a:noAutofit/>
          </a:bodyPr>
          <a:lstStyle/>
          <a:p>
            <a:r>
              <a:rPr lang="en-GB" sz="3200" b="1" dirty="0">
                <a:latin typeface="+mn-lt"/>
              </a:rPr>
              <a:t>1. RAVTE - at a Glance </a:t>
            </a:r>
          </a:p>
        </p:txBody>
      </p:sp>
      <p:sp>
        <p:nvSpPr>
          <p:cNvPr id="3" name="Inhaltsplatzhalter 2">
            <a:extLst>
              <a:ext uri="{FF2B5EF4-FFF2-40B4-BE49-F238E27FC236}">
                <a16:creationId xmlns:a16="http://schemas.microsoft.com/office/drawing/2014/main" id="{E79BC119-C4C2-8F42-9423-F9EBB4C1C510}"/>
              </a:ext>
            </a:extLst>
          </p:cNvPr>
          <p:cNvSpPr>
            <a:spLocks noGrp="1"/>
          </p:cNvSpPr>
          <p:nvPr>
            <p:ph idx="1"/>
          </p:nvPr>
        </p:nvSpPr>
        <p:spPr>
          <a:xfrm>
            <a:off x="838200" y="1759263"/>
            <a:ext cx="10775471" cy="4370428"/>
          </a:xfrm>
        </p:spPr>
        <p:txBody>
          <a:bodyPr>
            <a:noAutofit/>
          </a:bodyPr>
          <a:lstStyle/>
          <a:p>
            <a:pPr marL="0" indent="0">
              <a:buNone/>
            </a:pPr>
            <a:r>
              <a:rPr lang="en-GB" sz="2000" b="1" dirty="0"/>
              <a:t>Abstract</a:t>
            </a:r>
          </a:p>
          <a:p>
            <a:pPr>
              <a:spcBef>
                <a:spcPts val="0"/>
              </a:spcBef>
            </a:pPr>
            <a:r>
              <a:rPr lang="en-GB" sz="2000" dirty="0"/>
              <a:t>The “Regional Association for Vocational &amp; Technical Education” (RAVTE) is an exclusive and independent regional body in ASIA focussed on ASEAN integration and harmonisation of TVET</a:t>
            </a:r>
          </a:p>
          <a:p>
            <a:pPr>
              <a:spcBef>
                <a:spcPts val="0"/>
              </a:spcBef>
            </a:pPr>
            <a:r>
              <a:rPr lang="en-GB" sz="2000" dirty="0"/>
              <a:t>RAVTE have its routs in the German Cooperation supported RCP-Project 2011-2014 in Shanghai (with 9 Members)</a:t>
            </a:r>
          </a:p>
          <a:p>
            <a:pPr>
              <a:spcBef>
                <a:spcPts val="0"/>
              </a:spcBef>
            </a:pPr>
            <a:r>
              <a:rPr lang="en-GB" sz="2000" dirty="0"/>
              <a:t>RAVTE has been founded in March 2014 in Chiang Mai at RMUTL by 14 founding members</a:t>
            </a:r>
          </a:p>
          <a:p>
            <a:pPr>
              <a:spcBef>
                <a:spcPts val="0"/>
              </a:spcBef>
            </a:pPr>
            <a:r>
              <a:rPr lang="en-GB" sz="2000" dirty="0"/>
              <a:t>RAVTE has been successfully established as an Regional Association from 2014-2018 under the lead of RMUTL</a:t>
            </a:r>
          </a:p>
          <a:p>
            <a:pPr>
              <a:spcBef>
                <a:spcPts val="0"/>
              </a:spcBef>
            </a:pPr>
            <a:r>
              <a:rPr lang="en-GB" sz="2000" dirty="0"/>
              <a:t>RAVTE 2</a:t>
            </a:r>
            <a:r>
              <a:rPr lang="en-GB" sz="2000" baseline="30000" dirty="0"/>
              <a:t>nd</a:t>
            </a:r>
            <a:r>
              <a:rPr lang="en-GB" sz="2000" dirty="0"/>
              <a:t> Presidency Period (2018-2022) started in March 12, 2018: Handover Ceremony of at RMUTT (27 members)</a:t>
            </a:r>
          </a:p>
          <a:p>
            <a:pPr>
              <a:spcBef>
                <a:spcPts val="0"/>
              </a:spcBef>
            </a:pPr>
            <a:r>
              <a:rPr lang="en-GB" sz="2000" dirty="0"/>
              <a:t>Since March 2018 RAVTE secretariat moved to </a:t>
            </a:r>
            <a:r>
              <a:rPr lang="en-GB" sz="2000" dirty="0" err="1"/>
              <a:t>Rajamangala</a:t>
            </a:r>
            <a:r>
              <a:rPr lang="en-GB" sz="2000" dirty="0"/>
              <a:t> University of Technology </a:t>
            </a:r>
            <a:r>
              <a:rPr lang="en-GB" sz="2000" dirty="0" err="1"/>
              <a:t>Thanyaburi</a:t>
            </a:r>
            <a:r>
              <a:rPr lang="en-GB" sz="2000" dirty="0"/>
              <a:t> (RMUTT)</a:t>
            </a:r>
          </a:p>
          <a:p>
            <a:pPr>
              <a:spcBef>
                <a:spcPts val="0"/>
              </a:spcBef>
            </a:pPr>
            <a:r>
              <a:rPr lang="en-GB" sz="2000" dirty="0"/>
              <a:t>RAVTE consists now on 27 members from 9 ASEAN countries</a:t>
            </a:r>
          </a:p>
        </p:txBody>
      </p:sp>
    </p:spTree>
    <p:extLst>
      <p:ext uri="{BB962C8B-B14F-4D97-AF65-F5344CB8AC3E}">
        <p14:creationId xmlns:p14="http://schemas.microsoft.com/office/powerpoint/2010/main" val="3129150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895EC-1CD8-0F41-8AF1-DE45E2E70B53}"/>
              </a:ext>
            </a:extLst>
          </p:cNvPr>
          <p:cNvSpPr>
            <a:spLocks noGrp="1"/>
          </p:cNvSpPr>
          <p:nvPr>
            <p:ph type="title"/>
          </p:nvPr>
        </p:nvSpPr>
        <p:spPr>
          <a:xfrm>
            <a:off x="838200" y="365125"/>
            <a:ext cx="10515600" cy="939019"/>
          </a:xfrm>
        </p:spPr>
        <p:txBody>
          <a:bodyPr>
            <a:normAutofit/>
          </a:bodyPr>
          <a:lstStyle/>
          <a:p>
            <a:r>
              <a:rPr lang="en-GB" sz="3200" b="1" dirty="0">
                <a:latin typeface="+mn-lt"/>
              </a:rPr>
              <a:t>1. RAVTE status quo (2014-2019)</a:t>
            </a:r>
          </a:p>
        </p:txBody>
      </p:sp>
      <p:graphicFrame>
        <p:nvGraphicFramePr>
          <p:cNvPr id="5" name="Diagramm 4">
            <a:extLst>
              <a:ext uri="{FF2B5EF4-FFF2-40B4-BE49-F238E27FC236}">
                <a16:creationId xmlns:a16="http://schemas.microsoft.com/office/drawing/2014/main" id="{79D98884-E473-4E4F-9F27-392F62D9C17E}"/>
              </a:ext>
            </a:extLst>
          </p:cNvPr>
          <p:cNvGraphicFramePr/>
          <p:nvPr>
            <p:extLst>
              <p:ext uri="{D42A27DB-BD31-4B8C-83A1-F6EECF244321}">
                <p14:modId xmlns:p14="http://schemas.microsoft.com/office/powerpoint/2010/main" val="3532358632"/>
              </p:ext>
            </p:extLst>
          </p:nvPr>
        </p:nvGraphicFramePr>
        <p:xfrm>
          <a:off x="255464" y="1058112"/>
          <a:ext cx="7552414" cy="49425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elle 5">
            <a:extLst>
              <a:ext uri="{FF2B5EF4-FFF2-40B4-BE49-F238E27FC236}">
                <a16:creationId xmlns:a16="http://schemas.microsoft.com/office/drawing/2014/main" id="{03D56745-C744-304B-A9BF-5AE44CECCC46}"/>
              </a:ext>
            </a:extLst>
          </p:cNvPr>
          <p:cNvGraphicFramePr>
            <a:graphicFrameLocks noGrp="1"/>
          </p:cNvGraphicFramePr>
          <p:nvPr>
            <p:extLst>
              <p:ext uri="{D42A27DB-BD31-4B8C-83A1-F6EECF244321}">
                <p14:modId xmlns:p14="http://schemas.microsoft.com/office/powerpoint/2010/main" val="4000982107"/>
              </p:ext>
            </p:extLst>
          </p:nvPr>
        </p:nvGraphicFramePr>
        <p:xfrm>
          <a:off x="6096000" y="4331679"/>
          <a:ext cx="5527909" cy="1828800"/>
        </p:xfrm>
        <a:graphic>
          <a:graphicData uri="http://schemas.openxmlformats.org/drawingml/2006/table">
            <a:tbl>
              <a:tblPr firstRow="1" firstCol="1" bandRow="1">
                <a:tableStyleId>{5C22544A-7EE6-4342-B048-85BDC9FD1C3A}</a:tableStyleId>
              </a:tblPr>
              <a:tblGrid>
                <a:gridCol w="949194">
                  <a:extLst>
                    <a:ext uri="{9D8B030D-6E8A-4147-A177-3AD203B41FA5}">
                      <a16:colId xmlns:a16="http://schemas.microsoft.com/office/drawing/2014/main" val="358214185"/>
                    </a:ext>
                  </a:extLst>
                </a:gridCol>
                <a:gridCol w="4578715">
                  <a:extLst>
                    <a:ext uri="{9D8B030D-6E8A-4147-A177-3AD203B41FA5}">
                      <a16:colId xmlns:a16="http://schemas.microsoft.com/office/drawing/2014/main" val="2478134054"/>
                    </a:ext>
                  </a:extLst>
                </a:gridCol>
              </a:tblGrid>
              <a:tr h="0">
                <a:tc>
                  <a:txBody>
                    <a:bodyPr/>
                    <a:lstStyle/>
                    <a:p>
                      <a:pPr>
                        <a:spcAft>
                          <a:spcPts val="0"/>
                        </a:spcAft>
                      </a:pPr>
                      <a:r>
                        <a:rPr lang="en-US" sz="1000">
                          <a:effectLst/>
                        </a:rPr>
                        <a:t>Level</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a:effectLst/>
                        </a:rPr>
                        <a:t>Rating according to DAC criteria</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1873374334"/>
                  </a:ext>
                </a:extLst>
              </a:tr>
              <a:tr h="0">
                <a:tc>
                  <a:txBody>
                    <a:bodyPr/>
                    <a:lstStyle/>
                    <a:p>
                      <a:pPr>
                        <a:spcAft>
                          <a:spcPts val="0"/>
                        </a:spcAft>
                      </a:pPr>
                      <a:r>
                        <a:rPr lang="en-US" sz="1000">
                          <a:effectLst/>
                        </a:rPr>
                        <a:t>Level 1</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dirty="0">
                          <a:effectLst/>
                        </a:rPr>
                        <a:t>The project has no impact or the situation has actually deteriorated </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877342042"/>
                  </a:ext>
                </a:extLst>
              </a:tr>
              <a:tr h="0">
                <a:tc>
                  <a:txBody>
                    <a:bodyPr/>
                    <a:lstStyle/>
                    <a:p>
                      <a:pPr>
                        <a:spcAft>
                          <a:spcPts val="0"/>
                        </a:spcAft>
                      </a:pPr>
                      <a:r>
                        <a:rPr lang="en-US" sz="1000">
                          <a:effectLst/>
                        </a:rPr>
                        <a:t>Level 2</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dirty="0">
                          <a:effectLst/>
                        </a:rPr>
                        <a:t>Clearly inadequate result – despite some positive partial results, the negative results clearly dominate </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1910221025"/>
                  </a:ext>
                </a:extLst>
              </a:tr>
              <a:tr h="0">
                <a:tc>
                  <a:txBody>
                    <a:bodyPr/>
                    <a:lstStyle/>
                    <a:p>
                      <a:pPr>
                        <a:spcAft>
                          <a:spcPts val="0"/>
                        </a:spcAft>
                      </a:pPr>
                      <a:r>
                        <a:rPr lang="en-US" sz="1000" dirty="0">
                          <a:effectLst/>
                        </a:rPr>
                        <a:t>Level 3</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dirty="0">
                          <a:solidFill>
                            <a:schemeClr val="tx1"/>
                          </a:solidFill>
                          <a:effectLst/>
                        </a:rPr>
                        <a:t>Unsatisfactory results – significantly below expectations, despite some positive developments</a:t>
                      </a:r>
                      <a:endParaRPr lang="de-DE" sz="1200" dirty="0">
                        <a:solidFill>
                          <a:schemeClr val="tx1"/>
                        </a:solidFill>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lumMod val="20000"/>
                        <a:lumOff val="80000"/>
                      </a:schemeClr>
                    </a:solidFill>
                  </a:tcPr>
                </a:tc>
                <a:extLst>
                  <a:ext uri="{0D108BD9-81ED-4DB2-BD59-A6C34878D82A}">
                    <a16:rowId xmlns:a16="http://schemas.microsoft.com/office/drawing/2014/main" val="2408339332"/>
                  </a:ext>
                </a:extLst>
              </a:tr>
              <a:tr h="0">
                <a:tc>
                  <a:txBody>
                    <a:bodyPr/>
                    <a:lstStyle/>
                    <a:p>
                      <a:pPr>
                        <a:spcAft>
                          <a:spcPts val="0"/>
                        </a:spcAft>
                      </a:pPr>
                      <a:r>
                        <a:rPr lang="en-US" sz="1000" dirty="0">
                          <a:effectLst/>
                        </a:rPr>
                        <a:t>Level 4</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dirty="0">
                          <a:effectLst/>
                        </a:rPr>
                        <a:t>Satisfactory result – project falls short of expectations but the positive results dominate</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2"/>
                    </a:solidFill>
                  </a:tcPr>
                </a:tc>
                <a:extLst>
                  <a:ext uri="{0D108BD9-81ED-4DB2-BD59-A6C34878D82A}">
                    <a16:rowId xmlns:a16="http://schemas.microsoft.com/office/drawing/2014/main" val="1541073538"/>
                  </a:ext>
                </a:extLst>
              </a:tr>
              <a:tr h="0">
                <a:tc>
                  <a:txBody>
                    <a:bodyPr/>
                    <a:lstStyle/>
                    <a:p>
                      <a:pPr>
                        <a:spcAft>
                          <a:spcPts val="0"/>
                        </a:spcAft>
                      </a:pPr>
                      <a:r>
                        <a:rPr lang="en-US" sz="1000">
                          <a:effectLst/>
                        </a:rPr>
                        <a:t>Level 5</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a:effectLst/>
                        </a:rPr>
                        <a:t>Good result, fully in line with expectations and without any significant shortcomings</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3217742845"/>
                  </a:ext>
                </a:extLst>
              </a:tr>
              <a:tr h="0">
                <a:tc>
                  <a:txBody>
                    <a:bodyPr/>
                    <a:lstStyle/>
                    <a:p>
                      <a:pPr>
                        <a:spcAft>
                          <a:spcPts val="0"/>
                        </a:spcAft>
                      </a:pPr>
                      <a:r>
                        <a:rPr lang="en-US" sz="1000">
                          <a:effectLst/>
                        </a:rPr>
                        <a:t>Level 6</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a:effectLst/>
                        </a:rPr>
                        <a:t>Very good result that clearly exceeds expectations</a:t>
                      </a:r>
                      <a:endParaRPr lang="de-DE" sz="1200">
                        <a:effectLst/>
                      </a:endParaRPr>
                    </a:p>
                    <a:p>
                      <a:pPr>
                        <a:spcAft>
                          <a:spcPts val="0"/>
                        </a:spcAft>
                      </a:pPr>
                      <a:r>
                        <a:rPr lang="en-US" sz="1000">
                          <a:effectLst/>
                        </a:rPr>
                        <a:t> </a:t>
                      </a:r>
                      <a:endParaRPr lang="de-DE" sz="120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709047167"/>
                  </a:ext>
                </a:extLst>
              </a:tr>
              <a:tr h="0">
                <a:tc>
                  <a:txBody>
                    <a:bodyPr/>
                    <a:lstStyle/>
                    <a:p>
                      <a:pPr>
                        <a:spcAft>
                          <a:spcPts val="0"/>
                        </a:spcAft>
                      </a:pPr>
                      <a:r>
                        <a:rPr lang="en-US" sz="1000" dirty="0">
                          <a:effectLst/>
                        </a:rPr>
                        <a:t> </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solidFill>
                      <a:schemeClr val="accent1"/>
                    </a:solidFill>
                  </a:tcPr>
                </a:tc>
                <a:tc>
                  <a:txBody>
                    <a:bodyPr/>
                    <a:lstStyle/>
                    <a:p>
                      <a:pPr>
                        <a:spcAft>
                          <a:spcPts val="0"/>
                        </a:spcAft>
                      </a:pPr>
                      <a:r>
                        <a:rPr lang="en-US" sz="1000" dirty="0">
                          <a:effectLst/>
                        </a:rPr>
                        <a:t> </a:t>
                      </a:r>
                      <a:endParaRPr lang="de-DE" sz="1200" dirty="0">
                        <a:effectLst/>
                        <a:latin typeface="Calibri" panose="020F050202020403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2007473020"/>
                  </a:ext>
                </a:extLst>
              </a:tr>
            </a:tbl>
          </a:graphicData>
        </a:graphic>
      </p:graphicFrame>
      <p:sp>
        <p:nvSpPr>
          <p:cNvPr id="9" name="Rectangle 3">
            <a:extLst>
              <a:ext uri="{FF2B5EF4-FFF2-40B4-BE49-F238E27FC236}">
                <a16:creationId xmlns:a16="http://schemas.microsoft.com/office/drawing/2014/main" id="{E77B2AD5-3C96-F04A-B6CA-4E46D77094E5}"/>
              </a:ext>
            </a:extLst>
          </p:cNvPr>
          <p:cNvSpPr>
            <a:spLocks noChangeArrowheads="1"/>
          </p:cNvSpPr>
          <p:nvPr/>
        </p:nvSpPr>
        <p:spPr bwMode="auto">
          <a:xfrm>
            <a:off x="9915013" y="6369764"/>
            <a:ext cx="164660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Cordia New" panose="020B0304020202020204" pitchFamily="34" charset="-34"/>
                <a:hlinkClick r:id="rId4"/>
              </a:rPr>
              <a:t>[1]</a:t>
            </a:r>
            <a:r>
              <a:rPr kumimoji="0" lang="en-US" altLang="de-DE"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ordia New" panose="020B0304020202020204" pitchFamily="34" charset="-34"/>
              </a:rPr>
              <a:t> OECD DAC-Rating system </a:t>
            </a:r>
            <a:endParaRPr kumimoji="0" lang="en-US" altLang="de-DE" sz="1800" b="0" i="0" u="none" strike="noStrike" cap="none" normalizeH="0" baseline="0" dirty="0">
              <a:ln>
                <a:noFill/>
              </a:ln>
              <a:solidFill>
                <a:schemeClr val="tx1"/>
              </a:solidFill>
              <a:effectLst/>
              <a:latin typeface="Arial" panose="020B0604020202020204" pitchFamily="34" charset="0"/>
            </a:endParaRPr>
          </a:p>
        </p:txBody>
      </p:sp>
      <p:sp>
        <p:nvSpPr>
          <p:cNvPr id="11" name="Textfeld 10">
            <a:extLst>
              <a:ext uri="{FF2B5EF4-FFF2-40B4-BE49-F238E27FC236}">
                <a16:creationId xmlns:a16="http://schemas.microsoft.com/office/drawing/2014/main" id="{016B7AFF-6BCA-2E45-A145-1A72B12C6C08}"/>
              </a:ext>
            </a:extLst>
          </p:cNvPr>
          <p:cNvSpPr txBox="1"/>
          <p:nvPr/>
        </p:nvSpPr>
        <p:spPr>
          <a:xfrm>
            <a:off x="4424971" y="1812465"/>
            <a:ext cx="3680559" cy="369332"/>
          </a:xfrm>
          <a:prstGeom prst="rect">
            <a:avLst/>
          </a:prstGeom>
          <a:noFill/>
        </p:spPr>
        <p:txBody>
          <a:bodyPr wrap="none" rtlCol="0">
            <a:spAutoFit/>
          </a:bodyPr>
          <a:lstStyle/>
          <a:p>
            <a:r>
              <a:rPr lang="en" dirty="0"/>
              <a:t>Current performance status of RAVTE</a:t>
            </a:r>
            <a:endParaRPr lang="en-GB" dirty="0"/>
          </a:p>
        </p:txBody>
      </p:sp>
      <p:sp>
        <p:nvSpPr>
          <p:cNvPr id="3" name="Pfeil nach unten 2">
            <a:extLst>
              <a:ext uri="{FF2B5EF4-FFF2-40B4-BE49-F238E27FC236}">
                <a16:creationId xmlns:a16="http://schemas.microsoft.com/office/drawing/2014/main" id="{EA0B9332-9539-D144-AA87-03FB1B2FB0C6}"/>
              </a:ext>
            </a:extLst>
          </p:cNvPr>
          <p:cNvSpPr/>
          <p:nvPr/>
        </p:nvSpPr>
        <p:spPr>
          <a:xfrm rot="1964180">
            <a:off x="4137672" y="2181266"/>
            <a:ext cx="484632" cy="590214"/>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5955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B3D48-726F-CB4A-9B51-5E7E4DB4BC61}"/>
              </a:ext>
            </a:extLst>
          </p:cNvPr>
          <p:cNvSpPr>
            <a:spLocks noGrp="1"/>
          </p:cNvSpPr>
          <p:nvPr>
            <p:ph type="title"/>
          </p:nvPr>
        </p:nvSpPr>
        <p:spPr/>
        <p:txBody>
          <a:bodyPr>
            <a:normAutofit/>
          </a:bodyPr>
          <a:lstStyle/>
          <a:p>
            <a:r>
              <a:rPr lang="en-GB" sz="3200" b="1" dirty="0">
                <a:latin typeface="+mn-lt"/>
              </a:rPr>
              <a:t>2. Challenges for TVET in the ASEAN Region</a:t>
            </a:r>
          </a:p>
        </p:txBody>
      </p:sp>
      <p:sp>
        <p:nvSpPr>
          <p:cNvPr id="3" name="Inhaltsplatzhalter 2">
            <a:extLst>
              <a:ext uri="{FF2B5EF4-FFF2-40B4-BE49-F238E27FC236}">
                <a16:creationId xmlns:a16="http://schemas.microsoft.com/office/drawing/2014/main" id="{3AF40102-5135-B148-987D-8135C4598F51}"/>
              </a:ext>
            </a:extLst>
          </p:cNvPr>
          <p:cNvSpPr>
            <a:spLocks noGrp="1"/>
          </p:cNvSpPr>
          <p:nvPr>
            <p:ph idx="1"/>
          </p:nvPr>
        </p:nvSpPr>
        <p:spPr>
          <a:xfrm>
            <a:off x="838200" y="1506071"/>
            <a:ext cx="10515600" cy="4670892"/>
          </a:xfrm>
        </p:spPr>
        <p:txBody>
          <a:bodyPr>
            <a:normAutofit lnSpcReduction="10000"/>
          </a:bodyPr>
          <a:lstStyle/>
          <a:p>
            <a:r>
              <a:rPr lang="en-GB" dirty="0"/>
              <a:t>Sustained high economic growth and employment (between 2,5 to 7,5 %)</a:t>
            </a:r>
          </a:p>
          <a:p>
            <a:r>
              <a:rPr lang="en-GB" dirty="0"/>
              <a:t>Integrity, Mobility (AEC since 2016) </a:t>
            </a:r>
          </a:p>
          <a:p>
            <a:r>
              <a:rPr lang="en-GB" dirty="0"/>
              <a:t>Economic large-scale projects:</a:t>
            </a:r>
          </a:p>
          <a:p>
            <a:pPr lvl="1"/>
            <a:r>
              <a:rPr lang="en-GB" dirty="0"/>
              <a:t>Pan-Asia Railway Network (Railway links between China and SEA)</a:t>
            </a:r>
          </a:p>
          <a:p>
            <a:pPr lvl="1"/>
            <a:r>
              <a:rPr lang="en-GB" dirty="0"/>
              <a:t>Economic Corridors (e.g.: Thailand /Laos/ Vietnam)</a:t>
            </a:r>
          </a:p>
          <a:p>
            <a:pPr lvl="1"/>
            <a:r>
              <a:rPr lang="en-GB" dirty="0"/>
              <a:t>Etc.</a:t>
            </a:r>
          </a:p>
          <a:p>
            <a:r>
              <a:rPr lang="en-GB" dirty="0"/>
              <a:t>TVET Harmonisation and Standardisation (key word: ASEAN Mutual Recognition Arrangement - MRA)</a:t>
            </a:r>
          </a:p>
          <a:p>
            <a:r>
              <a:rPr lang="en-GB" dirty="0"/>
              <a:t>Digitalisation and Automation</a:t>
            </a:r>
          </a:p>
          <a:p>
            <a:r>
              <a:rPr lang="en-GB" dirty="0"/>
              <a:t>Social security / Climate change etc.</a:t>
            </a:r>
          </a:p>
          <a:p>
            <a:endParaRPr lang="en-GB" dirty="0"/>
          </a:p>
          <a:p>
            <a:endParaRPr lang="en-GB" dirty="0"/>
          </a:p>
          <a:p>
            <a:endParaRPr lang="en-GB" dirty="0"/>
          </a:p>
        </p:txBody>
      </p:sp>
    </p:spTree>
    <p:extLst>
      <p:ext uri="{BB962C8B-B14F-4D97-AF65-F5344CB8AC3E}">
        <p14:creationId xmlns:p14="http://schemas.microsoft.com/office/powerpoint/2010/main" val="1108234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31027E-BE3A-AA48-B004-935396049D79}"/>
              </a:ext>
            </a:extLst>
          </p:cNvPr>
          <p:cNvSpPr>
            <a:spLocks noGrp="1"/>
          </p:cNvSpPr>
          <p:nvPr>
            <p:ph type="title"/>
          </p:nvPr>
        </p:nvSpPr>
        <p:spPr>
          <a:xfrm>
            <a:off x="838200" y="365126"/>
            <a:ext cx="10515600" cy="694748"/>
          </a:xfrm>
        </p:spPr>
        <p:txBody>
          <a:bodyPr>
            <a:normAutofit/>
          </a:bodyPr>
          <a:lstStyle/>
          <a:p>
            <a:r>
              <a:rPr lang="en-GB" sz="3200" b="1" dirty="0">
                <a:latin typeface="+mn-lt"/>
              </a:rPr>
              <a:t>3.	RAVTE Operations and Impact in the Region</a:t>
            </a:r>
          </a:p>
        </p:txBody>
      </p:sp>
      <p:sp>
        <p:nvSpPr>
          <p:cNvPr id="3" name="Inhaltsplatzhalter 2">
            <a:extLst>
              <a:ext uri="{FF2B5EF4-FFF2-40B4-BE49-F238E27FC236}">
                <a16:creationId xmlns:a16="http://schemas.microsoft.com/office/drawing/2014/main" id="{D96C9604-AF52-4248-90CC-C2BDD3C47814}"/>
              </a:ext>
            </a:extLst>
          </p:cNvPr>
          <p:cNvSpPr>
            <a:spLocks noGrp="1"/>
          </p:cNvSpPr>
          <p:nvPr>
            <p:ph idx="1"/>
          </p:nvPr>
        </p:nvSpPr>
        <p:spPr>
          <a:xfrm>
            <a:off x="914400" y="1148498"/>
            <a:ext cx="5145088" cy="5062924"/>
          </a:xfrm>
          <a:solidFill>
            <a:schemeClr val="accent5">
              <a:lumMod val="20000"/>
              <a:lumOff val="80000"/>
            </a:schemeClr>
          </a:solidFill>
        </p:spPr>
        <p:txBody>
          <a:bodyPr>
            <a:normAutofit fontScale="62500" lnSpcReduction="20000"/>
          </a:bodyPr>
          <a:lstStyle/>
          <a:p>
            <a:pPr marL="0" indent="0">
              <a:buNone/>
            </a:pPr>
            <a:r>
              <a:rPr lang="en-GB" sz="2900" b="1" dirty="0"/>
              <a:t>University level: (RMUTT)</a:t>
            </a:r>
            <a:endParaRPr lang="de-DE" sz="2900" dirty="0"/>
          </a:p>
          <a:p>
            <a:pPr lvl="0"/>
            <a:r>
              <a:rPr lang="en-GB" sz="2900" dirty="0"/>
              <a:t>Contributes to enhance quality and relevance of science and research at the university </a:t>
            </a:r>
            <a:endParaRPr lang="de-DE" sz="2900" dirty="0"/>
          </a:p>
          <a:p>
            <a:pPr lvl="0"/>
            <a:r>
              <a:rPr lang="en-GB" sz="2900" dirty="0"/>
              <a:t>Improving scientific nature and quality of TVET programs including management and teaching staff at the Faculty of Technical Education</a:t>
            </a:r>
            <a:endParaRPr lang="de-DE" sz="2900" dirty="0"/>
          </a:p>
          <a:p>
            <a:pPr lvl="0"/>
            <a:r>
              <a:rPr lang="en-GB" sz="2900" dirty="0"/>
              <a:t>Increasing image and attractiveness of RMUTT (including the support to increase the demand on TVET study programs at RMUT)</a:t>
            </a:r>
            <a:endParaRPr lang="de-DE" sz="2900" dirty="0"/>
          </a:p>
          <a:p>
            <a:pPr marL="0" indent="0">
              <a:buNone/>
            </a:pPr>
            <a:r>
              <a:rPr lang="en-GB" sz="2900" b="1" dirty="0"/>
              <a:t> </a:t>
            </a:r>
            <a:endParaRPr lang="de-DE" sz="2900" dirty="0"/>
          </a:p>
          <a:p>
            <a:pPr marL="0" indent="0">
              <a:buNone/>
            </a:pPr>
            <a:r>
              <a:rPr lang="en-GB" sz="2900" b="1" dirty="0"/>
              <a:t>Impact on national level:</a:t>
            </a:r>
            <a:endParaRPr lang="de-DE" sz="2900" dirty="0"/>
          </a:p>
          <a:p>
            <a:pPr lvl="0"/>
            <a:r>
              <a:rPr lang="en-GB" sz="2900" dirty="0"/>
              <a:t>Supports to TVET government policy and decision making processes in Thailand (OVEC / OHEC …?)</a:t>
            </a:r>
            <a:endParaRPr lang="de-DE" sz="2900" dirty="0"/>
          </a:p>
          <a:p>
            <a:pPr lvl="0"/>
            <a:r>
              <a:rPr lang="en-GB" sz="2900" dirty="0"/>
              <a:t>Transfer best practices from the international research work and discussion into the national development debate as well as into the practice of TVET implementation</a:t>
            </a:r>
          </a:p>
          <a:p>
            <a:r>
              <a:rPr lang="en-GB" sz="3200" dirty="0"/>
              <a:t>RMUTT-Thailand became a regional hub for research and scientific cooperation </a:t>
            </a:r>
            <a:endParaRPr lang="de-DE" sz="3200" dirty="0"/>
          </a:p>
          <a:p>
            <a:pPr lvl="0"/>
            <a:endParaRPr lang="de-DE" sz="2900" dirty="0"/>
          </a:p>
          <a:p>
            <a:endParaRPr lang="de-DE" sz="2900" dirty="0"/>
          </a:p>
          <a:p>
            <a:endParaRPr lang="en-GB" dirty="0"/>
          </a:p>
        </p:txBody>
      </p:sp>
      <p:sp>
        <p:nvSpPr>
          <p:cNvPr id="4" name="Textfeld 3">
            <a:extLst>
              <a:ext uri="{FF2B5EF4-FFF2-40B4-BE49-F238E27FC236}">
                <a16:creationId xmlns:a16="http://schemas.microsoft.com/office/drawing/2014/main" id="{9DA6BCE3-A952-E24A-B3E4-8D43058D2272}"/>
              </a:ext>
            </a:extLst>
          </p:cNvPr>
          <p:cNvSpPr txBox="1"/>
          <p:nvPr/>
        </p:nvSpPr>
        <p:spPr>
          <a:xfrm>
            <a:off x="6400799" y="1148498"/>
            <a:ext cx="5262680" cy="5062924"/>
          </a:xfrm>
          <a:prstGeom prst="rect">
            <a:avLst/>
          </a:prstGeom>
          <a:solidFill>
            <a:schemeClr val="accent5">
              <a:lumMod val="20000"/>
              <a:lumOff val="80000"/>
            </a:schemeClr>
          </a:solidFill>
        </p:spPr>
        <p:txBody>
          <a:bodyPr wrap="square" rtlCol="0">
            <a:spAutoFit/>
          </a:bodyPr>
          <a:lstStyle/>
          <a:p>
            <a:r>
              <a:rPr lang="en-GB" b="1" dirty="0"/>
              <a:t>Regional impact:</a:t>
            </a:r>
            <a:endParaRPr lang="de-DE" dirty="0"/>
          </a:p>
          <a:p>
            <a:pPr marL="285750" lvl="0" indent="-285750">
              <a:buFont typeface="Arial" panose="020B0604020202020204" pitchFamily="34" charset="0"/>
              <a:buChar char="•"/>
            </a:pPr>
            <a:r>
              <a:rPr lang="en-GB" dirty="0"/>
              <a:t>RAVTE generates a positive TVET image regionally as well as internationally</a:t>
            </a:r>
            <a:endParaRPr lang="de-DE" dirty="0"/>
          </a:p>
          <a:p>
            <a:pPr marL="285750" lvl="0" indent="-285750">
              <a:buFont typeface="Arial" panose="020B0604020202020204" pitchFamily="34" charset="0"/>
              <a:buChar char="•"/>
            </a:pPr>
            <a:r>
              <a:rPr lang="en-GB" dirty="0"/>
              <a:t>RAVTE represents one excellent support to achieve the goals and targets of AEC (SOM-ED, SEAMEO, SEA-TVET etc.)</a:t>
            </a:r>
            <a:endParaRPr lang="de-DE" dirty="0"/>
          </a:p>
          <a:p>
            <a:pPr marL="285750" lvl="0" indent="-285750">
              <a:buFont typeface="Arial" panose="020B0604020202020204" pitchFamily="34" charset="0"/>
              <a:buChar char="•"/>
            </a:pPr>
            <a:r>
              <a:rPr lang="en-GB" dirty="0"/>
              <a:t>Capitalise cross-regional cooperation and harmonisation: Thailand/ Malaysia/ Indonesia / Vietnam</a:t>
            </a:r>
            <a:endParaRPr lang="de-DE" dirty="0"/>
          </a:p>
          <a:p>
            <a:pPr>
              <a:spcBef>
                <a:spcPts val="600"/>
              </a:spcBef>
            </a:pPr>
            <a:r>
              <a:rPr lang="en-GB" b="1" dirty="0"/>
              <a:t>Impact on International level:</a:t>
            </a:r>
            <a:endParaRPr lang="de-DE" dirty="0"/>
          </a:p>
          <a:p>
            <a:pPr marL="285750" lvl="0" indent="-285750">
              <a:buFont typeface="Arial" panose="020B0604020202020204" pitchFamily="34" charset="0"/>
              <a:buChar char="•"/>
            </a:pPr>
            <a:r>
              <a:rPr lang="en-GB" dirty="0"/>
              <a:t>Increase internationality and scientific reputation jointly with international partners (EU, Germany etc.)</a:t>
            </a:r>
            <a:endParaRPr lang="de-DE" dirty="0"/>
          </a:p>
          <a:p>
            <a:pPr marL="285750" lvl="0" indent="-285750">
              <a:buFont typeface="Arial" panose="020B0604020202020204" pitchFamily="34" charset="0"/>
              <a:buChar char="•"/>
            </a:pPr>
            <a:r>
              <a:rPr lang="en-GB" dirty="0"/>
              <a:t>Extend International cooperation, especially with Germany:</a:t>
            </a:r>
            <a:endParaRPr lang="de-DE" dirty="0"/>
          </a:p>
          <a:p>
            <a:pPr marL="742950" lvl="1" indent="-285750">
              <a:buFont typeface="Arial" panose="020B0604020202020204" pitchFamily="34" charset="0"/>
              <a:buChar char="•"/>
            </a:pPr>
            <a:r>
              <a:rPr lang="en-GB" sz="1600" dirty="0"/>
              <a:t>Cooperation with Thai-German Chamber</a:t>
            </a:r>
            <a:endParaRPr lang="de-DE" sz="1600" dirty="0"/>
          </a:p>
          <a:p>
            <a:pPr marL="742950" lvl="1" indent="-285750">
              <a:buFont typeface="Arial" panose="020B0604020202020204" pitchFamily="34" charset="0"/>
              <a:buChar char="•"/>
            </a:pPr>
            <a:r>
              <a:rPr lang="en-GB" sz="1600" dirty="0"/>
              <a:t>Cooperation with TU Dortmund</a:t>
            </a:r>
          </a:p>
          <a:p>
            <a:pPr marL="742950" lvl="1" indent="-285750">
              <a:buFont typeface="Arial" panose="020B0604020202020204" pitchFamily="34" charset="0"/>
              <a:buChar char="•"/>
            </a:pPr>
            <a:r>
              <a:rPr lang="en-GB" sz="1600" dirty="0"/>
              <a:t>Cooperation with PHZ (work in progress)</a:t>
            </a:r>
          </a:p>
        </p:txBody>
      </p:sp>
    </p:spTree>
    <p:extLst>
      <p:ext uri="{BB962C8B-B14F-4D97-AF65-F5344CB8AC3E}">
        <p14:creationId xmlns:p14="http://schemas.microsoft.com/office/powerpoint/2010/main" val="3508164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3F63857-76EC-1E45-9061-190696716A56}"/>
              </a:ext>
            </a:extLst>
          </p:cNvPr>
          <p:cNvSpPr>
            <a:spLocks noGrp="1"/>
          </p:cNvSpPr>
          <p:nvPr>
            <p:ph idx="1"/>
          </p:nvPr>
        </p:nvSpPr>
        <p:spPr>
          <a:xfrm>
            <a:off x="838200" y="727364"/>
            <a:ext cx="10515600" cy="5449599"/>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ctr">
              <a:buNone/>
            </a:pPr>
            <a:r>
              <a:rPr lang="en-GB" sz="3200" b="1" dirty="0"/>
              <a:t>4. RAVTE Strategy Plan</a:t>
            </a:r>
          </a:p>
          <a:p>
            <a:pPr marL="0" indent="0">
              <a:buNone/>
            </a:pPr>
            <a:endParaRPr lang="en-US" b="1" dirty="0"/>
          </a:p>
          <a:p>
            <a:pPr marL="0" indent="0">
              <a:buNone/>
            </a:pPr>
            <a:r>
              <a:rPr lang="en-US" b="1" dirty="0"/>
              <a:t>Key priorities 2019-2023: </a:t>
            </a:r>
            <a:endParaRPr lang="en-GB" b="1" dirty="0"/>
          </a:p>
          <a:p>
            <a:pPr lvl="0"/>
            <a:r>
              <a:rPr lang="en-GB" dirty="0"/>
              <a:t>(Priority 1)		Regionalisation, Standardisation &amp; Harmonisation </a:t>
            </a:r>
            <a:endParaRPr lang="de-DE" dirty="0"/>
          </a:p>
          <a:p>
            <a:pPr lvl="0"/>
            <a:r>
              <a:rPr lang="en-GB" dirty="0"/>
              <a:t>(Priority 2)		Internationalisation and cross-regional cooperation</a:t>
            </a:r>
            <a:endParaRPr lang="de-DE" dirty="0"/>
          </a:p>
          <a:p>
            <a:pPr lvl="0"/>
            <a:r>
              <a:rPr lang="en-GB" dirty="0"/>
              <a:t>(Priority 3)		TVET Labour market orientation and social inclusion </a:t>
            </a:r>
            <a:endParaRPr lang="de-DE" dirty="0"/>
          </a:p>
          <a:p>
            <a:pPr lvl="0"/>
            <a:r>
              <a:rPr lang="en-GB" dirty="0"/>
              <a:t>(Priority 4) 	Capacity development, innovation and research</a:t>
            </a:r>
            <a:endParaRPr lang="de-DE" dirty="0"/>
          </a:p>
          <a:p>
            <a:pPr lvl="0"/>
            <a:r>
              <a:rPr lang="en-GB" dirty="0"/>
              <a:t>(Priority 5) 	Decent TVET Financing</a:t>
            </a:r>
            <a:endParaRPr lang="de-DE" dirty="0"/>
          </a:p>
          <a:p>
            <a:pPr marL="0" indent="0" algn="ctr">
              <a:buNone/>
            </a:pPr>
            <a:endParaRPr lang="en-GB" sz="3600" dirty="0"/>
          </a:p>
        </p:txBody>
      </p:sp>
    </p:spTree>
    <p:extLst>
      <p:ext uri="{BB962C8B-B14F-4D97-AF65-F5344CB8AC3E}">
        <p14:creationId xmlns:p14="http://schemas.microsoft.com/office/powerpoint/2010/main" val="3549554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8D8013-3891-4B4B-9E1F-1D05BE21EC83}"/>
              </a:ext>
            </a:extLst>
          </p:cNvPr>
          <p:cNvSpPr>
            <a:spLocks noGrp="1"/>
          </p:cNvSpPr>
          <p:nvPr>
            <p:ph type="title"/>
          </p:nvPr>
        </p:nvSpPr>
        <p:spPr>
          <a:xfrm>
            <a:off x="838200" y="365126"/>
            <a:ext cx="10515600" cy="926646"/>
          </a:xfrm>
        </p:spPr>
        <p:txBody>
          <a:bodyPr>
            <a:normAutofit/>
          </a:bodyPr>
          <a:lstStyle/>
          <a:p>
            <a:r>
              <a:rPr lang="en-GB" sz="2800" b="1" dirty="0">
                <a:latin typeface="+mn-lt"/>
              </a:rPr>
              <a:t>Priority 1: Increase alignment and harmonisation of TVET</a:t>
            </a:r>
          </a:p>
        </p:txBody>
      </p:sp>
      <p:sp>
        <p:nvSpPr>
          <p:cNvPr id="3" name="Inhaltsplatzhalter 2">
            <a:extLst>
              <a:ext uri="{FF2B5EF4-FFF2-40B4-BE49-F238E27FC236}">
                <a16:creationId xmlns:a16="http://schemas.microsoft.com/office/drawing/2014/main" id="{6CEE5E6F-CFB8-6349-9565-7C98CD79A263}"/>
              </a:ext>
            </a:extLst>
          </p:cNvPr>
          <p:cNvSpPr>
            <a:spLocks noGrp="1"/>
          </p:cNvSpPr>
          <p:nvPr>
            <p:ph idx="1"/>
          </p:nvPr>
        </p:nvSpPr>
        <p:spPr>
          <a:xfrm>
            <a:off x="801688" y="1691595"/>
            <a:ext cx="10515600" cy="4351338"/>
          </a:xfrm>
        </p:spPr>
        <p:txBody>
          <a:bodyPr/>
          <a:lstStyle/>
          <a:p>
            <a:r>
              <a:rPr lang="en-US" sz="2400" b="1" dirty="0"/>
              <a:t>Next GAM / January 2020 </a:t>
            </a:r>
          </a:p>
          <a:p>
            <a:r>
              <a:rPr lang="en-US" sz="2400" b="1" dirty="0"/>
              <a:t>Executive Board Meetings  2019 (EB/AB) in Bangkok</a:t>
            </a:r>
            <a:endParaRPr lang="de-DE" sz="2400" dirty="0"/>
          </a:p>
          <a:p>
            <a:r>
              <a:rPr lang="en-US" sz="2400" b="1" dirty="0"/>
              <a:t>Thematic Working Sessions and meetings regarding TVET key development issues </a:t>
            </a:r>
            <a:r>
              <a:rPr lang="en-US" sz="2400" dirty="0"/>
              <a:t>(for selected members and partners only)</a:t>
            </a:r>
          </a:p>
          <a:p>
            <a:pPr lvl="1"/>
            <a:r>
              <a:rPr lang="en-GB" dirty="0" err="1"/>
              <a:t>Labor</a:t>
            </a:r>
            <a:r>
              <a:rPr lang="en-GB" dirty="0"/>
              <a:t> Market relevance </a:t>
            </a:r>
          </a:p>
          <a:p>
            <a:pPr lvl="1"/>
            <a:r>
              <a:rPr lang="en-GB" dirty="0"/>
              <a:t>Social inclusion</a:t>
            </a:r>
          </a:p>
          <a:p>
            <a:pPr lvl="1"/>
            <a:r>
              <a:rPr lang="en-GB" dirty="0"/>
              <a:t>Green TVET</a:t>
            </a:r>
          </a:p>
          <a:p>
            <a:pPr lvl="1"/>
            <a:r>
              <a:rPr lang="en-GB" dirty="0"/>
              <a:t>Industry 4.0</a:t>
            </a:r>
          </a:p>
          <a:p>
            <a:pPr lvl="1"/>
            <a:r>
              <a:rPr lang="en-GB" dirty="0"/>
              <a:t>TVET financing</a:t>
            </a:r>
            <a:endParaRPr lang="de-DE" dirty="0"/>
          </a:p>
          <a:p>
            <a:pPr marL="0" indent="0">
              <a:buNone/>
            </a:pPr>
            <a:endParaRPr lang="en-GB" dirty="0"/>
          </a:p>
        </p:txBody>
      </p:sp>
    </p:spTree>
    <p:extLst>
      <p:ext uri="{BB962C8B-B14F-4D97-AF65-F5344CB8AC3E}">
        <p14:creationId xmlns:p14="http://schemas.microsoft.com/office/powerpoint/2010/main" val="2606025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7C5407-70BA-0748-AE60-137F24C6ACFF}"/>
              </a:ext>
            </a:extLst>
          </p:cNvPr>
          <p:cNvSpPr>
            <a:spLocks noGrp="1"/>
          </p:cNvSpPr>
          <p:nvPr>
            <p:ph type="title"/>
          </p:nvPr>
        </p:nvSpPr>
        <p:spPr/>
        <p:txBody>
          <a:bodyPr>
            <a:normAutofit/>
          </a:bodyPr>
          <a:lstStyle/>
          <a:p>
            <a:r>
              <a:rPr lang="en-GB" sz="2800" b="1" dirty="0">
                <a:latin typeface="+mn-lt"/>
              </a:rPr>
              <a:t>Priority 2: </a:t>
            </a:r>
            <a:br>
              <a:rPr lang="en-GB" sz="2800" b="1" dirty="0">
                <a:latin typeface="+mn-lt"/>
              </a:rPr>
            </a:br>
            <a:r>
              <a:rPr lang="en-GB" sz="2800" b="1" dirty="0">
                <a:latin typeface="+mn-lt"/>
              </a:rPr>
              <a:t>Improve and capitalise internationalisation and cross-regional cooperation:</a:t>
            </a:r>
            <a:endParaRPr lang="en-GB" sz="2800" dirty="0">
              <a:latin typeface="+mn-lt"/>
            </a:endParaRPr>
          </a:p>
        </p:txBody>
      </p:sp>
      <p:sp>
        <p:nvSpPr>
          <p:cNvPr id="3" name="Inhaltsplatzhalter 2">
            <a:extLst>
              <a:ext uri="{FF2B5EF4-FFF2-40B4-BE49-F238E27FC236}">
                <a16:creationId xmlns:a16="http://schemas.microsoft.com/office/drawing/2014/main" id="{EDAA4068-3F06-1841-B878-57C56AB72392}"/>
              </a:ext>
            </a:extLst>
          </p:cNvPr>
          <p:cNvSpPr>
            <a:spLocks noGrp="1"/>
          </p:cNvSpPr>
          <p:nvPr>
            <p:ph idx="1"/>
          </p:nvPr>
        </p:nvSpPr>
        <p:spPr>
          <a:xfrm>
            <a:off x="838200" y="1787050"/>
            <a:ext cx="10789227" cy="4351338"/>
          </a:xfrm>
        </p:spPr>
        <p:txBody>
          <a:bodyPr>
            <a:normAutofit fontScale="92500"/>
          </a:bodyPr>
          <a:lstStyle/>
          <a:p>
            <a:r>
              <a:rPr lang="en-US" b="1" dirty="0"/>
              <a:t>International conferences and meetings funded and carried out by RAVTE member universities:</a:t>
            </a:r>
            <a:endParaRPr lang="de-DE" dirty="0"/>
          </a:p>
          <a:p>
            <a:pPr lvl="1"/>
            <a:r>
              <a:rPr lang="en-US" dirty="0"/>
              <a:t>RMUTT </a:t>
            </a:r>
            <a:endParaRPr lang="de-DE" dirty="0"/>
          </a:p>
          <a:p>
            <a:pPr lvl="1"/>
            <a:r>
              <a:rPr lang="en-US" dirty="0"/>
              <a:t>UTM</a:t>
            </a:r>
            <a:endParaRPr lang="de-DE" dirty="0"/>
          </a:p>
          <a:p>
            <a:pPr lvl="1"/>
            <a:r>
              <a:rPr lang="en-US" dirty="0"/>
              <a:t>UTHM</a:t>
            </a:r>
            <a:endParaRPr lang="de-DE" dirty="0"/>
          </a:p>
          <a:p>
            <a:pPr lvl="1"/>
            <a:r>
              <a:rPr lang="en-US" dirty="0"/>
              <a:t>UNP / Indonesia (and others)</a:t>
            </a:r>
            <a:r>
              <a:rPr lang="de-DE" dirty="0">
                <a:effectLst/>
              </a:rPr>
              <a:t> </a:t>
            </a:r>
          </a:p>
          <a:p>
            <a:r>
              <a:rPr lang="en-US" b="1" dirty="0"/>
              <a:t>Bilateral Cooperation (BMBF-Germany)</a:t>
            </a:r>
          </a:p>
          <a:p>
            <a:r>
              <a:rPr lang="en-GB" b="1" dirty="0"/>
              <a:t>Multilateral </a:t>
            </a:r>
            <a:r>
              <a:rPr lang="en-US" b="1" dirty="0"/>
              <a:t>cooperation with Development Agencies </a:t>
            </a:r>
            <a:endParaRPr lang="de-DE" dirty="0"/>
          </a:p>
          <a:p>
            <a:r>
              <a:rPr lang="en-US" b="1" dirty="0"/>
              <a:t>Regional Cooperation with International Organization </a:t>
            </a:r>
            <a:r>
              <a:rPr lang="en-US" dirty="0"/>
              <a:t>(UNESCO, SEAMEO)</a:t>
            </a:r>
            <a:endParaRPr lang="de-DE" dirty="0"/>
          </a:p>
          <a:p>
            <a:r>
              <a:rPr lang="en-US" b="1" dirty="0"/>
              <a:t>Bilateral Cooperation with TU Dortmund</a:t>
            </a:r>
            <a:endParaRPr lang="en-GB" dirty="0"/>
          </a:p>
        </p:txBody>
      </p:sp>
    </p:spTree>
    <p:extLst>
      <p:ext uri="{BB962C8B-B14F-4D97-AF65-F5344CB8AC3E}">
        <p14:creationId xmlns:p14="http://schemas.microsoft.com/office/powerpoint/2010/main" val="124465731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1731</Words>
  <Application>Microsoft Office PowerPoint</Application>
  <PresentationFormat>Widescreen</PresentationFormat>
  <Paragraphs>247</Paragraphs>
  <Slides>21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Cordia New</vt:lpstr>
      <vt:lpstr>等线</vt:lpstr>
      <vt:lpstr>Office</vt:lpstr>
      <vt:lpstr>RAVTE Exclusive Information Meeting  with the delegation from DLR and BIBB Germany  October 11th, 2019  RMUTT Thanyaburi / Thailand</vt:lpstr>
      <vt:lpstr>Content</vt:lpstr>
      <vt:lpstr>1. RAVTE - at a Glance </vt:lpstr>
      <vt:lpstr>1. RAVTE status quo (2014-2019)</vt:lpstr>
      <vt:lpstr>2. Challenges for TVET in the ASEAN Region</vt:lpstr>
      <vt:lpstr>3. RAVTE Operations and Impact in the Region</vt:lpstr>
      <vt:lpstr>PowerPoint Presentation</vt:lpstr>
      <vt:lpstr>Priority 1: Increase alignment and harmonisation of TVET</vt:lpstr>
      <vt:lpstr>Priority 2:  Improve and capitalise internationalisation and cross-regional cooperation:</vt:lpstr>
      <vt:lpstr>Priority 3:  Support labour-demand-driven TVET policies and partnership</vt:lpstr>
      <vt:lpstr>Priority 4:  Promote capacity development, innovation and research</vt:lpstr>
      <vt:lpstr>PowerPoint Presentation</vt:lpstr>
      <vt:lpstr>5.1 Work-based (dual) vocational education with a special focus on public and private stakeholder engagement (1)</vt:lpstr>
      <vt:lpstr>5.1.1 What funds are needed?</vt:lpstr>
      <vt:lpstr>5.2. Enhancing TVET with regard to Digitalization and Automation (Industry 4.0)</vt:lpstr>
      <vt:lpstr>5.2.1 What funds are needed for project 2?</vt:lpstr>
      <vt:lpstr>5.3 Encouraging “Green TVET” in order to promote green skills and green jobs </vt:lpstr>
      <vt:lpstr>5.3.1 What funds are needed for project 3?</vt:lpstr>
      <vt:lpstr>5.4 Summary Cross-Regional Research and Cooperation? </vt:lpstr>
      <vt:lpstr>6. Other cooperation issues to be discussed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RAVTE</dc:title>
  <dc:creator>Rolf Burghardt Gennrich</dc:creator>
  <cp:lastModifiedBy>SenT GKMA</cp:lastModifiedBy>
  <cp:revision>109</cp:revision>
  <dcterms:created xsi:type="dcterms:W3CDTF">2019-06-16T09:54:54Z</dcterms:created>
  <dcterms:modified xsi:type="dcterms:W3CDTF">2019-10-08T02:05:51Z</dcterms:modified>
</cp:coreProperties>
</file>