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75" r:id="rId10"/>
    <p:sldId id="276" r:id="rId11"/>
    <p:sldId id="274" r:id="rId12"/>
    <p:sldId id="277" r:id="rId13"/>
    <p:sldId id="278" r:id="rId14"/>
    <p:sldId id="279" r:id="rId15"/>
    <p:sldId id="280" r:id="rId16"/>
    <p:sldId id="267" r:id="rId17"/>
    <p:sldId id="258" r:id="rId18"/>
    <p:sldId id="268" r:id="rId19"/>
    <p:sldId id="257" r:id="rId20"/>
    <p:sldId id="270" r:id="rId21"/>
    <p:sldId id="272" r:id="rId22"/>
    <p:sldId id="271" r:id="rId23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  <a:srgbClr val="FF7C80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3" autoAdjust="0"/>
    <p:restoredTop sz="94660"/>
  </p:normalViewPr>
  <p:slideViewPr>
    <p:cSldViewPr snapToGrid="0">
      <p:cViewPr varScale="1">
        <p:scale>
          <a:sx n="76" d="100"/>
          <a:sy n="76" d="100"/>
        </p:scale>
        <p:origin x="8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6ECD9-622C-42BB-96CA-9ADFB18610C2}" type="datetimeFigureOut">
              <a:rPr lang="th-TH" smtClean="0"/>
              <a:t>08/10/62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521C3-6213-418D-99BB-890BD5E54E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76370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6ECD9-622C-42BB-96CA-9ADFB18610C2}" type="datetimeFigureOut">
              <a:rPr lang="th-TH" smtClean="0"/>
              <a:t>08/10/62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521C3-6213-418D-99BB-890BD5E54E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4682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6ECD9-622C-42BB-96CA-9ADFB18610C2}" type="datetimeFigureOut">
              <a:rPr lang="th-TH" smtClean="0"/>
              <a:t>08/10/62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521C3-6213-418D-99BB-890BD5E54E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77524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6ECD9-622C-42BB-96CA-9ADFB18610C2}" type="datetimeFigureOut">
              <a:rPr lang="th-TH" smtClean="0"/>
              <a:t>08/10/62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521C3-6213-418D-99BB-890BD5E54E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48075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6ECD9-622C-42BB-96CA-9ADFB18610C2}" type="datetimeFigureOut">
              <a:rPr lang="th-TH" smtClean="0"/>
              <a:t>08/10/62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521C3-6213-418D-99BB-890BD5E54E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89652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6ECD9-622C-42BB-96CA-9ADFB18610C2}" type="datetimeFigureOut">
              <a:rPr lang="th-TH" smtClean="0"/>
              <a:t>08/10/62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521C3-6213-418D-99BB-890BD5E54E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49631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6ECD9-622C-42BB-96CA-9ADFB18610C2}" type="datetimeFigureOut">
              <a:rPr lang="th-TH" smtClean="0"/>
              <a:t>08/10/62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521C3-6213-418D-99BB-890BD5E54E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4861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6ECD9-622C-42BB-96CA-9ADFB18610C2}" type="datetimeFigureOut">
              <a:rPr lang="th-TH" smtClean="0"/>
              <a:t>08/10/62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521C3-6213-418D-99BB-890BD5E54E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16853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6ECD9-622C-42BB-96CA-9ADFB18610C2}" type="datetimeFigureOut">
              <a:rPr lang="th-TH" smtClean="0"/>
              <a:t>08/10/62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521C3-6213-418D-99BB-890BD5E54E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00065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6ECD9-622C-42BB-96CA-9ADFB18610C2}" type="datetimeFigureOut">
              <a:rPr lang="th-TH" smtClean="0"/>
              <a:t>08/10/62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521C3-6213-418D-99BB-890BD5E54E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6913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6ECD9-622C-42BB-96CA-9ADFB18610C2}" type="datetimeFigureOut">
              <a:rPr lang="th-TH" smtClean="0"/>
              <a:t>08/10/62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521C3-6213-418D-99BB-890BD5E54E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148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6ECD9-622C-42BB-96CA-9ADFB18610C2}" type="datetimeFigureOut">
              <a:rPr lang="th-TH" smtClean="0"/>
              <a:t>08/10/62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521C3-6213-418D-99BB-890BD5E54E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752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1" y="2895600"/>
            <a:ext cx="9143996" cy="1672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/>
          <p:cNvSpPr txBox="1"/>
          <p:nvPr/>
        </p:nvSpPr>
        <p:spPr>
          <a:xfrm>
            <a:off x="0" y="3035371"/>
            <a:ext cx="9143996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“M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EETING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OCIAL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CONOMIC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EEDS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ASEAN R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EGION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HROUGH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FFECTIVE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OCATIONAL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EACHER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DUCATION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YSTEM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th-TH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923275"/>
            <a:ext cx="9143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/>
              <a:t>Indonesia Vocational Education &amp; Training Summit (IVETS) 2019</a:t>
            </a:r>
          </a:p>
          <a:p>
            <a:pPr algn="ctr"/>
            <a:r>
              <a:rPr lang="en-US" sz="2000" b="1" i="1" dirty="0" smtClean="0"/>
              <a:t>9 – 10 October 2019 at Jakarta, Indonesia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6805" t="27778" r="33056" b="28000"/>
          <a:stretch/>
        </p:blipFill>
        <p:spPr>
          <a:xfrm>
            <a:off x="2572101" y="1141044"/>
            <a:ext cx="888786" cy="61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001" t="8889" r="60694" b="71555"/>
          <a:stretch/>
        </p:blipFill>
        <p:spPr>
          <a:xfrm>
            <a:off x="5511821" y="1237015"/>
            <a:ext cx="1414637" cy="504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4882101"/>
            <a:ext cx="9143996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1" dirty="0" smtClean="0"/>
              <a:t>Asst. Prof. </a:t>
            </a:r>
            <a:r>
              <a:rPr lang="en-US" sz="1800" b="1" dirty="0" err="1" smtClean="0"/>
              <a:t>Pakornkiat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Sawetmethikul</a:t>
            </a:r>
            <a:r>
              <a:rPr lang="en-US" sz="1800" b="1" dirty="0" smtClean="0"/>
              <a:t>, D. Eng.</a:t>
            </a:r>
          </a:p>
          <a:p>
            <a:pPr algn="ctr"/>
            <a:r>
              <a:rPr lang="en-US" sz="1600" i="1" dirty="0" smtClean="0"/>
              <a:t>Chairman</a:t>
            </a:r>
            <a:r>
              <a:rPr lang="en-US" sz="1600" dirty="0"/>
              <a:t> </a:t>
            </a:r>
            <a:r>
              <a:rPr lang="en-US" sz="1600" dirty="0" smtClean="0"/>
              <a:t>– Regional Association of Vocational and Technical Education (RAVTE) in Asia</a:t>
            </a:r>
          </a:p>
          <a:p>
            <a:pPr algn="ctr"/>
            <a:r>
              <a:rPr lang="en-US" sz="1600" i="1" dirty="0" smtClean="0"/>
              <a:t>Vice Dean</a:t>
            </a:r>
            <a:r>
              <a:rPr lang="en-US" sz="1600" i="1" dirty="0"/>
              <a:t> </a:t>
            </a:r>
            <a:r>
              <a:rPr lang="en-US" sz="1600" dirty="0" smtClean="0"/>
              <a:t>– Academic and Research Affairs, Faculty of Technical Education </a:t>
            </a:r>
          </a:p>
          <a:p>
            <a:pPr algn="ctr"/>
            <a:r>
              <a:rPr lang="en-US" sz="1600" i="1" dirty="0" smtClean="0"/>
              <a:t>Head of Research Unit </a:t>
            </a:r>
            <a:r>
              <a:rPr lang="en-US" sz="1600" dirty="0" smtClean="0"/>
              <a:t>– Applied Electromagnetics for Smart Forecast and Communication</a:t>
            </a:r>
          </a:p>
          <a:p>
            <a:pPr algn="ctr">
              <a:spcBef>
                <a:spcPts val="300"/>
              </a:spcBef>
            </a:pPr>
            <a:r>
              <a:rPr lang="en-US" sz="1600" dirty="0" err="1" smtClean="0"/>
              <a:t>Rajamangala</a:t>
            </a:r>
            <a:r>
              <a:rPr lang="en-US" sz="1600" dirty="0" smtClean="0"/>
              <a:t> University of Technology </a:t>
            </a:r>
            <a:r>
              <a:rPr lang="en-US" sz="1600" dirty="0" err="1" smtClean="0"/>
              <a:t>Thanyaburi</a:t>
            </a:r>
            <a:r>
              <a:rPr lang="en-US" sz="1600" dirty="0" smtClean="0"/>
              <a:t> (RMUTT), Thailand</a:t>
            </a:r>
          </a:p>
          <a:p>
            <a:pPr algn="ctr">
              <a:spcBef>
                <a:spcPts val="900"/>
              </a:spcBef>
            </a:pPr>
            <a:r>
              <a:rPr lang="en-US" sz="1600" b="1" i="1" dirty="0" smtClean="0"/>
              <a:t>E-mail</a:t>
            </a:r>
            <a:r>
              <a:rPr lang="en-US" sz="1600" dirty="0" smtClean="0"/>
              <a:t>: ravte.secretariat@gmail.com</a:t>
            </a:r>
            <a:r>
              <a:rPr lang="en-US" sz="1600" dirty="0"/>
              <a:t>, </a:t>
            </a:r>
            <a:r>
              <a:rPr lang="en-US" sz="1600" dirty="0" smtClean="0"/>
              <a:t>pkkt@rmutt.ac.th</a:t>
            </a:r>
            <a:endParaRPr lang="en-US" sz="1600" dirty="0"/>
          </a:p>
        </p:txBody>
      </p:sp>
      <p:grpSp>
        <p:nvGrpSpPr>
          <p:cNvPr id="52" name="Group 51"/>
          <p:cNvGrpSpPr/>
          <p:nvPr/>
        </p:nvGrpSpPr>
        <p:grpSpPr>
          <a:xfrm>
            <a:off x="2" y="-144383"/>
            <a:ext cx="9143994" cy="1087568"/>
            <a:chOff x="2" y="-72191"/>
            <a:chExt cx="9143994" cy="1087568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/>
            <a:srcRect t="11335" r="14138" b="23210"/>
            <a:stretch/>
          </p:blipFill>
          <p:spPr>
            <a:xfrm>
              <a:off x="2" y="-69184"/>
              <a:ext cx="1888956" cy="108000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/>
            <a:srcRect l="8338" r="12354" b="30851"/>
            <a:stretch/>
          </p:blipFill>
          <p:spPr>
            <a:xfrm>
              <a:off x="1888950" y="-69184"/>
              <a:ext cx="2201779" cy="1079835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6"/>
            <a:srcRect l="2937" t="13179" r="10242"/>
            <a:stretch/>
          </p:blipFill>
          <p:spPr>
            <a:xfrm>
              <a:off x="4090728" y="-72191"/>
              <a:ext cx="1963619" cy="1080000"/>
            </a:xfrm>
            <a:prstGeom prst="rect">
              <a:avLst/>
            </a:prstGeom>
          </p:spPr>
        </p:pic>
        <p:pic>
          <p:nvPicPr>
            <p:cNvPr id="37" name="Picture 2" descr="à¹à¸à¸ à¸²à¸à¸­à¸²à¸à¸à¸°à¸¡à¸µ à¸«à¸à¸¶à¹à¸à¸à¸à¸à¸¶à¹à¸à¹à¸, à¸à¹à¸­à¸à¸à¹à¸² à¹à¸¥à¸° à¸ªà¸à¸²à¸à¸à¸µà¹à¸à¸¥à¸²à¸à¹à¸à¹à¸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50" t="26882" r="1891" b="21461"/>
            <a:stretch/>
          </p:blipFill>
          <p:spPr bwMode="auto">
            <a:xfrm>
              <a:off x="5916063" y="-68407"/>
              <a:ext cx="1786484" cy="1080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04611" y="-64623"/>
              <a:ext cx="1439385" cy="1080000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/>
          <a:srcRect l="40395" t="36526" r="27237" b="23685"/>
          <a:stretch/>
        </p:blipFill>
        <p:spPr>
          <a:xfrm>
            <a:off x="4051971" y="1185926"/>
            <a:ext cx="84343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444" t="20000" r="21111" b="8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8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24"/>
            <a:ext cx="9144000" cy="685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886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582" t="18666" r="20834" b="9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5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444" t="16667" r="20833" b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6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445" t="21555" r="20695" b="666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1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443" t="17556" r="21112" b="1066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0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8"/>
          <p:cNvSpPr/>
          <p:nvPr/>
        </p:nvSpPr>
        <p:spPr>
          <a:xfrm>
            <a:off x="-2486" y="-31334"/>
            <a:ext cx="9143996" cy="8070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Rectangle 1"/>
          <p:cNvSpPr/>
          <p:nvPr/>
        </p:nvSpPr>
        <p:spPr>
          <a:xfrm>
            <a:off x="0" y="6591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Demand Driven Education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Key Players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494" y="1441794"/>
            <a:ext cx="1653063" cy="129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998" y="1233293"/>
            <a:ext cx="1919999" cy="1080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10396" y="2088495"/>
            <a:ext cx="1551539" cy="479367"/>
          </a:xfrm>
          <a:prstGeom prst="roundRect">
            <a:avLst>
              <a:gd name="adj" fmla="val 9572"/>
            </a:avLst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en-US" sz="1000" b="1" dirty="0" smtClean="0">
                <a:solidFill>
                  <a:schemeClr val="tx1"/>
                </a:solidFill>
                <a:cs typeface="TH SarabunPSK" panose="020B0500040200020003" pitchFamily="34" charset="-34"/>
              </a:rPr>
              <a:t>Human Resource Development</a:t>
            </a:r>
            <a:endParaRPr lang="th-TH" sz="1000" b="1" dirty="0">
              <a:solidFill>
                <a:schemeClr val="tx1"/>
              </a:solidFill>
              <a:cs typeface="TH SarabunPSK" panose="020B0500040200020003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845" y="3138108"/>
            <a:ext cx="1551539" cy="2898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US" sz="1000" b="1" dirty="0" smtClean="0">
                <a:solidFill>
                  <a:schemeClr val="tx1"/>
                </a:solidFill>
                <a:cs typeface="TH SarabunPSK" panose="020B0500040200020003" pitchFamily="34" charset="-34"/>
              </a:rPr>
              <a:t>Demand Driven Edu.</a:t>
            </a:r>
            <a:endParaRPr lang="th-TH" sz="1000" b="1" dirty="0">
              <a:solidFill>
                <a:schemeClr val="tx1"/>
              </a:solidFill>
              <a:cs typeface="TH SarabunPSK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5845" y="3427975"/>
            <a:ext cx="1551539" cy="289867"/>
          </a:xfrm>
          <a:prstGeom prst="rect">
            <a:avLst/>
          </a:prstGeom>
          <a:solidFill>
            <a:srgbClr val="FF99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US" sz="1000" b="1" dirty="0" smtClean="0">
                <a:solidFill>
                  <a:schemeClr val="tx1"/>
                </a:solidFill>
                <a:cs typeface="TH SarabunPSK" panose="020B0500040200020003" pitchFamily="34" charset="-34"/>
              </a:rPr>
              <a:t>10 + 2 S-Curves</a:t>
            </a:r>
            <a:endParaRPr lang="th-TH" sz="1000" b="1" dirty="0">
              <a:solidFill>
                <a:schemeClr val="tx1"/>
              </a:solidFill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5845" y="3717842"/>
            <a:ext cx="1551539" cy="2898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US" sz="1000" b="1" dirty="0" smtClean="0">
                <a:solidFill>
                  <a:schemeClr val="tx1"/>
                </a:solidFill>
                <a:cs typeface="TH SarabunPSK" panose="020B0500040200020003" pitchFamily="34" charset="-34"/>
              </a:rPr>
              <a:t>HRD Strategy</a:t>
            </a:r>
            <a:endParaRPr lang="th-TH" sz="1000" b="1" dirty="0">
              <a:solidFill>
                <a:schemeClr val="tx1"/>
              </a:solidFill>
              <a:cs typeface="TH SarabunPSK" panose="020B0500040200020003" pitchFamily="34" charset="-34"/>
            </a:endParaRPr>
          </a:p>
        </p:txBody>
      </p:sp>
      <p:sp>
        <p:nvSpPr>
          <p:cNvPr id="9" name="Right Arrow 8"/>
          <p:cNvSpPr/>
          <p:nvPr/>
        </p:nvSpPr>
        <p:spPr>
          <a:xfrm rot="16200000">
            <a:off x="1142166" y="2734562"/>
            <a:ext cx="288000" cy="28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00"/>
          </a:p>
        </p:txBody>
      </p:sp>
      <p:sp>
        <p:nvSpPr>
          <p:cNvPr id="10" name="Right Arrow 9"/>
          <p:cNvSpPr/>
          <p:nvPr/>
        </p:nvSpPr>
        <p:spPr>
          <a:xfrm rot="16200000">
            <a:off x="1149886" y="4139678"/>
            <a:ext cx="288000" cy="28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00"/>
          </a:p>
        </p:txBody>
      </p:sp>
      <p:sp>
        <p:nvSpPr>
          <p:cNvPr id="11" name="Oval 10"/>
          <p:cNvSpPr/>
          <p:nvPr/>
        </p:nvSpPr>
        <p:spPr>
          <a:xfrm>
            <a:off x="311681" y="4971166"/>
            <a:ext cx="1080000" cy="1080000"/>
          </a:xfrm>
          <a:prstGeom prst="ellipse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200"/>
              </a:lnSpc>
            </a:pPr>
            <a:endParaRPr lang="th-TH" sz="1000" b="1" dirty="0">
              <a:solidFill>
                <a:schemeClr val="tx1"/>
              </a:solidFill>
              <a:cs typeface="TH SarabunPSK" panose="020B0500040200020003" pitchFamily="34" charset="-3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78611" y="4967824"/>
            <a:ext cx="1080000" cy="1080000"/>
          </a:xfrm>
          <a:prstGeom prst="ellipse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1200"/>
              </a:lnSpc>
            </a:pPr>
            <a:endParaRPr lang="th-TH" sz="1000" b="1" dirty="0">
              <a:solidFill>
                <a:schemeClr val="tx1"/>
              </a:solidFill>
              <a:cs typeface="TH SarabunPSK" panose="020B0500040200020003" pitchFamily="34" charset="-3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25254" y="4585396"/>
            <a:ext cx="1080000" cy="1080000"/>
          </a:xfrm>
          <a:prstGeom prst="ellipse">
            <a:avLst/>
          </a:pr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endParaRPr lang="en-US" sz="1000" b="1" dirty="0">
              <a:solidFill>
                <a:schemeClr val="tx1"/>
              </a:solidFill>
              <a:cs typeface="TH SarabunPSK" panose="020B0500040200020003" pitchFamily="34" charset="-34"/>
            </a:endParaRPr>
          </a:p>
          <a:p>
            <a:pPr algn="ctr">
              <a:lnSpc>
                <a:spcPts val="1200"/>
              </a:lnSpc>
            </a:pPr>
            <a:endParaRPr lang="th-TH" sz="1000" b="1" dirty="0">
              <a:solidFill>
                <a:schemeClr val="tx1"/>
              </a:solidFill>
              <a:cs typeface="TH SarabunPSK" panose="020B0500040200020003" pitchFamily="34" charset="-3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52575" y="5375480"/>
            <a:ext cx="1080000" cy="1080000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endParaRPr lang="en-US" sz="1000" b="1" dirty="0" smtClean="0">
              <a:solidFill>
                <a:schemeClr val="tx1"/>
              </a:solidFill>
              <a:cs typeface="TH SarabunPSK" panose="020B0500040200020003" pitchFamily="34" charset="-34"/>
            </a:endParaRPr>
          </a:p>
          <a:p>
            <a:pPr algn="ctr">
              <a:lnSpc>
                <a:spcPts val="1200"/>
              </a:lnSpc>
            </a:pPr>
            <a:endParaRPr lang="en-US" sz="1000" b="1" dirty="0" smtClean="0">
              <a:solidFill>
                <a:schemeClr val="tx1"/>
              </a:solidFill>
              <a:cs typeface="TH SarabunPSK" panose="020B0500040200020003" pitchFamily="34" charset="-3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496610" y="1294323"/>
            <a:ext cx="0" cy="5400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triped Right Arrow 15"/>
          <p:cNvSpPr/>
          <p:nvPr/>
        </p:nvSpPr>
        <p:spPr>
          <a:xfrm>
            <a:off x="2347263" y="4089918"/>
            <a:ext cx="360000" cy="288000"/>
          </a:xfrm>
          <a:prstGeom prst="striped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00"/>
          </a:p>
        </p:txBody>
      </p:sp>
      <p:sp>
        <p:nvSpPr>
          <p:cNvPr id="17" name="Rounded Rectangle 16"/>
          <p:cNvSpPr/>
          <p:nvPr/>
        </p:nvSpPr>
        <p:spPr>
          <a:xfrm>
            <a:off x="2616750" y="2882647"/>
            <a:ext cx="1379154" cy="984219"/>
          </a:xfrm>
          <a:prstGeom prst="roundRect">
            <a:avLst>
              <a:gd name="adj" fmla="val 11017"/>
            </a:avLst>
          </a:prstGeom>
          <a:solidFill>
            <a:srgbClr val="CCCC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en-US" sz="1000" b="1" dirty="0" smtClean="0">
                <a:solidFill>
                  <a:schemeClr val="tx1"/>
                </a:solidFill>
                <a:cs typeface="TH SarabunPSK" panose="020B0500040200020003" pitchFamily="34" charset="-34"/>
              </a:rPr>
              <a:t>10 + 2 S-Curves Demands </a:t>
            </a:r>
          </a:p>
          <a:p>
            <a:pPr algn="ctr">
              <a:lnSpc>
                <a:spcPts val="1200"/>
              </a:lnSpc>
            </a:pPr>
            <a:r>
              <a:rPr lang="en-US" sz="1000" b="1" dirty="0" smtClean="0">
                <a:solidFill>
                  <a:schemeClr val="tx1"/>
                </a:solidFill>
                <a:cs typeface="TH SarabunPSK" panose="020B0500040200020003" pitchFamily="34" charset="-34"/>
              </a:rPr>
              <a:t>+</a:t>
            </a:r>
            <a:endParaRPr lang="en-US" sz="1000" b="1" dirty="0">
              <a:solidFill>
                <a:schemeClr val="tx1"/>
              </a:solidFill>
              <a:cs typeface="TH SarabunPSK" panose="020B0500040200020003" pitchFamily="34" charset="-34"/>
            </a:endParaRPr>
          </a:p>
          <a:p>
            <a:pPr algn="ctr">
              <a:lnSpc>
                <a:spcPts val="1200"/>
              </a:lnSpc>
              <a:spcAft>
                <a:spcPts val="600"/>
              </a:spcAft>
            </a:pPr>
            <a:r>
              <a:rPr lang="en-US" sz="800" b="1" dirty="0" smtClean="0">
                <a:solidFill>
                  <a:schemeClr val="tx1"/>
                </a:solidFill>
                <a:cs typeface="TH SarabunPSK" panose="020B0500040200020003" pitchFamily="34" charset="-34"/>
              </a:rPr>
              <a:t>Area-Based Collaborative Development</a:t>
            </a:r>
            <a:endParaRPr lang="en-US" sz="400" dirty="0" smtClean="0">
              <a:solidFill>
                <a:schemeClr val="tx1"/>
              </a:solidFill>
              <a:cs typeface="TH SarabunPSK" panose="020B0500040200020003" pitchFamily="34" charset="-34"/>
            </a:endParaRPr>
          </a:p>
        </p:txBody>
      </p:sp>
      <p:sp>
        <p:nvSpPr>
          <p:cNvPr id="18" name="Left-Right Arrow 17"/>
          <p:cNvSpPr/>
          <p:nvPr/>
        </p:nvSpPr>
        <p:spPr>
          <a:xfrm rot="16200000">
            <a:off x="3066061" y="4105306"/>
            <a:ext cx="468000" cy="288000"/>
          </a:xfrm>
          <a:prstGeom prst="left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00"/>
          </a:p>
        </p:txBody>
      </p:sp>
      <p:sp>
        <p:nvSpPr>
          <p:cNvPr id="19" name="Rounded Rectangle 18"/>
          <p:cNvSpPr/>
          <p:nvPr/>
        </p:nvSpPr>
        <p:spPr>
          <a:xfrm>
            <a:off x="2609759" y="4639962"/>
            <a:ext cx="1386145" cy="925414"/>
          </a:xfrm>
          <a:prstGeom prst="roundRect">
            <a:avLst>
              <a:gd name="adj" fmla="val 9572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en-US" sz="1000" b="1" dirty="0" smtClean="0">
                <a:solidFill>
                  <a:schemeClr val="tx1"/>
                </a:solidFill>
                <a:cs typeface="TH SarabunPSK" panose="020B0500040200020003" pitchFamily="34" charset="-34"/>
              </a:rPr>
              <a:t>Demand Driven Education &amp; Training </a:t>
            </a:r>
            <a:endParaRPr lang="en-US" sz="1000" b="1" dirty="0">
              <a:solidFill>
                <a:schemeClr val="tx1"/>
              </a:solidFill>
              <a:cs typeface="TH SarabunPSK" panose="020B0500040200020003" pitchFamily="34" charset="-34"/>
            </a:endParaRPr>
          </a:p>
          <a:p>
            <a:pPr algn="ctr">
              <a:lnSpc>
                <a:spcPts val="1200"/>
              </a:lnSpc>
            </a:pPr>
            <a:r>
              <a:rPr lang="en-US" sz="1000" b="1" dirty="0" smtClean="0">
                <a:solidFill>
                  <a:schemeClr val="tx1"/>
                </a:solidFill>
                <a:cs typeface="TH SarabunPSK" panose="020B0500040200020003" pitchFamily="34" charset="-34"/>
              </a:rPr>
              <a:t>+ </a:t>
            </a:r>
          </a:p>
          <a:p>
            <a:pPr algn="ctr">
              <a:lnSpc>
                <a:spcPts val="1200"/>
              </a:lnSpc>
            </a:pPr>
            <a:r>
              <a:rPr lang="en-US" sz="1000" b="1" dirty="0" smtClean="0">
                <a:solidFill>
                  <a:schemeClr val="tx1"/>
                </a:solidFill>
                <a:cs typeface="TH SarabunPSK" panose="020B0500040200020003" pitchFamily="34" charset="-34"/>
              </a:rPr>
              <a:t>Upskill/Reskill</a:t>
            </a:r>
            <a:endParaRPr lang="th-TH" sz="1000" b="1" dirty="0">
              <a:solidFill>
                <a:schemeClr val="tx1"/>
              </a:solidFill>
              <a:cs typeface="TH SarabunPSK" panose="020B0500040200020003" pitchFamily="34" charset="-34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083915" y="1191254"/>
            <a:ext cx="0" cy="5400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triped Right Arrow 20"/>
          <p:cNvSpPr/>
          <p:nvPr/>
        </p:nvSpPr>
        <p:spPr>
          <a:xfrm>
            <a:off x="3938081" y="3941404"/>
            <a:ext cx="360000" cy="288000"/>
          </a:xfrm>
          <a:prstGeom prst="striped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00"/>
          </a:p>
        </p:txBody>
      </p:sp>
      <p:sp>
        <p:nvSpPr>
          <p:cNvPr id="22" name="Rounded Rectangle 21"/>
          <p:cNvSpPr/>
          <p:nvPr/>
        </p:nvSpPr>
        <p:spPr>
          <a:xfrm>
            <a:off x="583280" y="4624113"/>
            <a:ext cx="1405770" cy="479367"/>
          </a:xfrm>
          <a:prstGeom prst="roundRect">
            <a:avLst>
              <a:gd name="adj" fmla="val 9572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en-US" sz="1000" b="1" dirty="0" smtClean="0">
                <a:solidFill>
                  <a:schemeClr val="tx1"/>
                </a:solidFill>
                <a:cs typeface="TH SarabunPSK" panose="020B0500040200020003" pitchFamily="34" charset="-34"/>
              </a:rPr>
              <a:t>International Standards &amp; Institutions</a:t>
            </a:r>
            <a:endParaRPr lang="th-TH" sz="1000" b="1" dirty="0">
              <a:solidFill>
                <a:schemeClr val="tx1"/>
              </a:solidFill>
              <a:cs typeface="TH SarabunPSK" panose="020B0500040200020003" pitchFamily="34" charset="-34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437786" y="5064488"/>
            <a:ext cx="1156395" cy="609263"/>
          </a:xfrm>
          <a:prstGeom prst="roundRect">
            <a:avLst>
              <a:gd name="adj" fmla="val 9572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en-US" sz="1000" b="1" dirty="0" smtClean="0">
                <a:solidFill>
                  <a:schemeClr val="tx1"/>
                </a:solidFill>
                <a:cs typeface="TH SarabunPSK" panose="020B0500040200020003" pitchFamily="34" charset="-34"/>
              </a:rPr>
              <a:t>Education Sector</a:t>
            </a:r>
            <a:br>
              <a:rPr lang="en-US" sz="1000" b="1" dirty="0" smtClean="0">
                <a:solidFill>
                  <a:schemeClr val="tx1"/>
                </a:solidFill>
                <a:cs typeface="TH SarabunPSK" panose="020B0500040200020003" pitchFamily="34" charset="-34"/>
              </a:rPr>
            </a:br>
            <a:r>
              <a:rPr lang="en-US" sz="1000" b="1" dirty="0" smtClean="0">
                <a:solidFill>
                  <a:schemeClr val="tx1"/>
                </a:solidFill>
                <a:cs typeface="TH SarabunPSK" panose="020B0500040200020003" pitchFamily="34" charset="-34"/>
              </a:rPr>
              <a:t>(RMUTT + Networks)</a:t>
            </a:r>
            <a:endParaRPr lang="th-TH" sz="1000" b="1" dirty="0">
              <a:solidFill>
                <a:schemeClr val="tx1"/>
              </a:solidFill>
              <a:cs typeface="TH SarabunPSK" panose="020B0500040200020003" pitchFamily="34" charset="-34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30316" y="5838255"/>
            <a:ext cx="1156395" cy="609263"/>
          </a:xfrm>
          <a:prstGeom prst="roundRect">
            <a:avLst>
              <a:gd name="adj" fmla="val 9572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en-US" sz="1000" b="1" dirty="0" smtClean="0">
                <a:solidFill>
                  <a:schemeClr val="tx1"/>
                </a:solidFill>
                <a:cs typeface="TH SarabunPSK" panose="020B0500040200020003" pitchFamily="34" charset="-34"/>
              </a:rPr>
              <a:t>EEC + Gov. Supports &amp; Local Organizations</a:t>
            </a:r>
            <a:endParaRPr lang="th-TH" sz="1000" b="1" dirty="0">
              <a:solidFill>
                <a:schemeClr val="tx1"/>
              </a:solidFill>
              <a:cs typeface="TH SarabunPSK" panose="020B0500040200020003" pitchFamily="34" charset="-3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3056" y="5182587"/>
            <a:ext cx="1156395" cy="609263"/>
          </a:xfrm>
          <a:prstGeom prst="roundRect">
            <a:avLst>
              <a:gd name="adj" fmla="val 9572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en-US" sz="1000" b="1" dirty="0" smtClean="0">
                <a:solidFill>
                  <a:schemeClr val="tx1"/>
                </a:solidFill>
                <a:cs typeface="TH SarabunPSK" panose="020B0500040200020003" pitchFamily="34" charset="-34"/>
              </a:rPr>
              <a:t>Target Industries + Certification Organizations</a:t>
            </a:r>
            <a:endParaRPr lang="th-TH" sz="1000" b="1" dirty="0">
              <a:solidFill>
                <a:schemeClr val="tx1"/>
              </a:solidFill>
              <a:cs typeface="TH SarabunPSK" panose="020B0500040200020003" pitchFamily="34" charset="-34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5959897" y="1191254"/>
            <a:ext cx="0" cy="5400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triped Right Arrow 35"/>
          <p:cNvSpPr/>
          <p:nvPr/>
        </p:nvSpPr>
        <p:spPr>
          <a:xfrm>
            <a:off x="5829760" y="3625837"/>
            <a:ext cx="360000" cy="288000"/>
          </a:xfrm>
          <a:prstGeom prst="striped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0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4" y="1197549"/>
            <a:ext cx="1384077" cy="864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/>
          <a:srcRect b="6948"/>
          <a:stretch/>
        </p:blipFill>
        <p:spPr>
          <a:xfrm>
            <a:off x="2781036" y="5710068"/>
            <a:ext cx="1048446" cy="100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916" y="4736235"/>
            <a:ext cx="324286" cy="216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959" y="4495085"/>
            <a:ext cx="216000" cy="216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484" y="4561168"/>
            <a:ext cx="256000" cy="180000"/>
          </a:xfrm>
          <a:prstGeom prst="rect">
            <a:avLst/>
          </a:prstGeom>
        </p:spPr>
      </p:pic>
      <p:sp>
        <p:nvSpPr>
          <p:cNvPr id="43" name="Rounded Rectangle 42"/>
          <p:cNvSpPr/>
          <p:nvPr/>
        </p:nvSpPr>
        <p:spPr>
          <a:xfrm>
            <a:off x="6197521" y="1039311"/>
            <a:ext cx="2731822" cy="391934"/>
          </a:xfrm>
          <a:prstGeom prst="roundRect">
            <a:avLst>
              <a:gd name="adj" fmla="val 9572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en-US" sz="1600" b="1" i="1" dirty="0" smtClean="0">
                <a:solidFill>
                  <a:schemeClr val="tx1"/>
                </a:solidFill>
                <a:cs typeface="TH SarabunPSK" panose="020B0500040200020003" pitchFamily="34" charset="-34"/>
              </a:rPr>
              <a:t>Education Transformation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6047908" y="1437679"/>
            <a:ext cx="1439476" cy="236287"/>
          </a:xfrm>
          <a:prstGeom prst="roundRect">
            <a:avLst>
              <a:gd name="adj" fmla="val 9572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en-US" sz="1000" b="1" dirty="0" smtClean="0">
                <a:solidFill>
                  <a:schemeClr val="tx1"/>
                </a:solidFill>
                <a:cs typeface="TH SarabunPSK" panose="020B0500040200020003" pitchFamily="34" charset="-34"/>
              </a:rPr>
              <a:t>Academic Drivers</a:t>
            </a:r>
            <a:endParaRPr lang="th-TH" sz="1000" b="1" dirty="0">
              <a:solidFill>
                <a:schemeClr val="tx1"/>
              </a:solidFill>
              <a:cs typeface="TH SarabunPSK" panose="020B0500040200020003" pitchFamily="34" charset="-34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0813" y="1791551"/>
            <a:ext cx="294868" cy="540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8507" y="2471786"/>
            <a:ext cx="397767" cy="396000"/>
          </a:xfrm>
          <a:prstGeom prst="rect">
            <a:avLst/>
          </a:prstGeom>
        </p:spPr>
      </p:pic>
      <p:sp>
        <p:nvSpPr>
          <p:cNvPr id="48" name="Rounded Rectangle 47"/>
          <p:cNvSpPr/>
          <p:nvPr/>
        </p:nvSpPr>
        <p:spPr>
          <a:xfrm>
            <a:off x="7586025" y="1752793"/>
            <a:ext cx="1489095" cy="236287"/>
          </a:xfrm>
          <a:prstGeom prst="roundRect">
            <a:avLst>
              <a:gd name="adj" fmla="val 957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en-US" sz="1000" b="1" dirty="0" smtClean="0">
                <a:solidFill>
                  <a:schemeClr val="tx1"/>
                </a:solidFill>
                <a:cs typeface="TH SarabunPSK" panose="020B0500040200020003" pitchFamily="34" charset="-34"/>
              </a:rPr>
              <a:t>Partners / Networking</a:t>
            </a:r>
            <a:endParaRPr lang="th-TH" sz="1000" b="1" dirty="0">
              <a:solidFill>
                <a:schemeClr val="tx1"/>
              </a:solidFill>
              <a:cs typeface="TH SarabunPSK" panose="020B0500040200020003" pitchFamily="34" charset="-34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07571" y="2169045"/>
            <a:ext cx="663187" cy="2160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34021" y="2138996"/>
            <a:ext cx="546429" cy="324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37696" y="2576356"/>
            <a:ext cx="612000" cy="4320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30901" y="2538561"/>
            <a:ext cx="586105" cy="432000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 flipH="1">
            <a:off x="6081843" y="4511312"/>
            <a:ext cx="295028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/>
          <p:cNvGrpSpPr/>
          <p:nvPr/>
        </p:nvGrpSpPr>
        <p:grpSpPr>
          <a:xfrm>
            <a:off x="7282539" y="3384598"/>
            <a:ext cx="1754003" cy="1048185"/>
            <a:chOff x="6441676" y="2902448"/>
            <a:chExt cx="1754003" cy="1048185"/>
          </a:xfrm>
        </p:grpSpPr>
        <p:sp>
          <p:nvSpPr>
            <p:cNvPr id="54" name="Rounded Rectangle 53"/>
            <p:cNvSpPr/>
            <p:nvPr/>
          </p:nvSpPr>
          <p:spPr>
            <a:xfrm>
              <a:off x="6441676" y="2902448"/>
              <a:ext cx="1754003" cy="236287"/>
            </a:xfrm>
            <a:prstGeom prst="roundRect">
              <a:avLst>
                <a:gd name="adj" fmla="val 9572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en-US" sz="1000" b="1" dirty="0" smtClean="0">
                  <a:solidFill>
                    <a:schemeClr val="tx1"/>
                  </a:solidFill>
                  <a:cs typeface="TH SarabunPSK" panose="020B0500040200020003" pitchFamily="34" charset="-34"/>
                </a:rPr>
                <a:t>Competency / Skill Standards</a:t>
              </a:r>
              <a:endParaRPr lang="th-TH" sz="1000" b="1" dirty="0">
                <a:solidFill>
                  <a:schemeClr val="tx1"/>
                </a:solidFill>
                <a:cs typeface="TH SarabunPSK" panose="020B0500040200020003" pitchFamily="34" charset="-34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74071" y="3258135"/>
              <a:ext cx="408543" cy="39600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361352" y="3245228"/>
              <a:ext cx="470178" cy="432000"/>
            </a:xfrm>
            <a:prstGeom prst="rect">
              <a:avLst/>
            </a:prstGeom>
          </p:spPr>
        </p:pic>
        <p:sp>
          <p:nvSpPr>
            <p:cNvPr id="57" name="Rounded Rectangle 56"/>
            <p:cNvSpPr/>
            <p:nvPr/>
          </p:nvSpPr>
          <p:spPr>
            <a:xfrm>
              <a:off x="6524354" y="3700858"/>
              <a:ext cx="1569844" cy="249775"/>
            </a:xfrm>
            <a:prstGeom prst="roundRect">
              <a:avLst>
                <a:gd name="adj" fmla="val 9572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en-US" sz="1000" b="1" dirty="0" smtClean="0">
                  <a:solidFill>
                    <a:schemeClr val="tx1"/>
                  </a:solidFill>
                  <a:cs typeface="TH SarabunPSK" panose="020B0500040200020003" pitchFamily="34" charset="-34"/>
                </a:rPr>
                <a:t>TPQI + DSD</a:t>
              </a:r>
            </a:p>
          </p:txBody>
        </p:sp>
      </p:grpSp>
      <p:sp>
        <p:nvSpPr>
          <p:cNvPr id="58" name="Striped Right Arrow 57"/>
          <p:cNvSpPr/>
          <p:nvPr/>
        </p:nvSpPr>
        <p:spPr>
          <a:xfrm rot="5400000">
            <a:off x="7268719" y="4387434"/>
            <a:ext cx="360000" cy="288000"/>
          </a:xfrm>
          <a:prstGeom prst="striped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000"/>
          </a:p>
        </p:txBody>
      </p:sp>
      <p:sp>
        <p:nvSpPr>
          <p:cNvPr id="60" name="Rectangle 59"/>
          <p:cNvSpPr/>
          <p:nvPr/>
        </p:nvSpPr>
        <p:spPr>
          <a:xfrm>
            <a:off x="5944319" y="4746005"/>
            <a:ext cx="311882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900" dirty="0" smtClean="0">
                <a:ln w="0"/>
              </a:rPr>
              <a:t>Smart Vocational Teacher  </a:t>
            </a:r>
            <a:r>
              <a:rPr lang="en-US" sz="900" dirty="0" smtClean="0">
                <a:ln w="0"/>
                <a:sym typeface="Wingdings" panose="05000000000000000000" pitchFamily="2" charset="2"/>
              </a:rPr>
              <a:t> </a:t>
            </a:r>
            <a:r>
              <a:rPr lang="en-US" sz="900" dirty="0" smtClean="0">
                <a:ln w="0"/>
              </a:rPr>
              <a:t> Smart Classroom &amp; Academy  </a:t>
            </a:r>
            <a:r>
              <a:rPr lang="en-US" sz="900" dirty="0" smtClean="0">
                <a:ln w="0"/>
                <a:sym typeface="Wingdings" panose="05000000000000000000" pitchFamily="2" charset="2"/>
              </a:rPr>
              <a:t></a:t>
            </a:r>
            <a:r>
              <a:rPr lang="en-US" sz="900" dirty="0" smtClean="0">
                <a:ln w="0"/>
              </a:rPr>
              <a:t>  Smart Manpower (</a:t>
            </a:r>
            <a:r>
              <a:rPr lang="en-US" sz="900" i="1" dirty="0" smtClean="0">
                <a:ln w="0"/>
                <a:solidFill>
                  <a:srgbClr val="FF0000"/>
                </a:solidFill>
              </a:rPr>
              <a:t>High-Skill / High Salary</a:t>
            </a:r>
            <a:r>
              <a:rPr lang="en-US" sz="900" dirty="0" smtClean="0">
                <a:ln w="0"/>
              </a:rPr>
              <a:t>)</a:t>
            </a:r>
            <a:endParaRPr lang="en-US" sz="900" dirty="0">
              <a:ln w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944318" y="5131844"/>
            <a:ext cx="323837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900" dirty="0" smtClean="0">
                <a:ln w="0"/>
              </a:rPr>
              <a:t>Smart Trainer + Smart Workforce  </a:t>
            </a:r>
            <a:r>
              <a:rPr lang="en-US" sz="900" dirty="0" smtClean="0">
                <a:ln w="0"/>
                <a:sym typeface="Wingdings" panose="05000000000000000000" pitchFamily="2" charset="2"/>
              </a:rPr>
              <a:t></a:t>
            </a:r>
            <a:r>
              <a:rPr lang="en-US" sz="900" dirty="0" smtClean="0">
                <a:ln w="0"/>
              </a:rPr>
              <a:t>  Smart Factory  </a:t>
            </a:r>
            <a:r>
              <a:rPr lang="en-US" sz="900" dirty="0" smtClean="0">
                <a:ln w="0"/>
                <a:sym typeface="Wingdings" panose="05000000000000000000" pitchFamily="2" charset="2"/>
              </a:rPr>
              <a:t></a:t>
            </a:r>
            <a:r>
              <a:rPr lang="en-US" sz="900" dirty="0" smtClean="0">
                <a:ln w="0"/>
              </a:rPr>
              <a:t> </a:t>
            </a:r>
          </a:p>
          <a:p>
            <a:r>
              <a:rPr lang="en-US" sz="900" dirty="0">
                <a:ln w="0"/>
              </a:rPr>
              <a:t> </a:t>
            </a:r>
            <a:r>
              <a:rPr lang="en-US" sz="900" dirty="0" smtClean="0">
                <a:ln w="0"/>
              </a:rPr>
              <a:t>     Smart Industry 4.0 (</a:t>
            </a:r>
            <a:r>
              <a:rPr lang="en-US" sz="900" i="1" dirty="0" smtClean="0">
                <a:ln w="0"/>
                <a:solidFill>
                  <a:srgbClr val="FF0000"/>
                </a:solidFill>
              </a:rPr>
              <a:t>Value-Added + High Income / GDP Growth</a:t>
            </a:r>
            <a:r>
              <a:rPr lang="en-US" sz="900" dirty="0" smtClean="0">
                <a:ln w="0"/>
              </a:rPr>
              <a:t>)</a:t>
            </a:r>
            <a:endParaRPr lang="en-US" sz="900" dirty="0">
              <a:ln w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944319" y="5510719"/>
            <a:ext cx="304576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900" dirty="0" smtClean="0">
                <a:ln w="0"/>
              </a:rPr>
              <a:t>Digital Learning Platform for 21st Century  </a:t>
            </a:r>
            <a:r>
              <a:rPr lang="en-US" sz="900" dirty="0" smtClean="0">
                <a:ln w="0"/>
                <a:sym typeface="Wingdings" panose="05000000000000000000" pitchFamily="2" charset="2"/>
              </a:rPr>
              <a:t>  Capacity Building for All (</a:t>
            </a:r>
            <a:r>
              <a:rPr lang="en-US" sz="900" i="1" dirty="0" smtClean="0">
                <a:ln w="0"/>
                <a:solidFill>
                  <a:srgbClr val="FF0000"/>
                </a:solidFill>
                <a:sym typeface="Wingdings" panose="05000000000000000000" pitchFamily="2" charset="2"/>
              </a:rPr>
              <a:t>Career Education + Smart People</a:t>
            </a:r>
            <a:r>
              <a:rPr lang="en-US" sz="900" dirty="0" smtClean="0">
                <a:ln w="0"/>
                <a:sym typeface="Wingdings" panose="05000000000000000000" pitchFamily="2" charset="2"/>
              </a:rPr>
              <a:t>) </a:t>
            </a:r>
            <a:endParaRPr lang="en-US" sz="900" dirty="0">
              <a:ln w="0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92974" y="2531420"/>
            <a:ext cx="415022" cy="432000"/>
          </a:xfrm>
          <a:prstGeom prst="rect">
            <a:avLst/>
          </a:prstGeom>
        </p:spPr>
      </p:pic>
      <p:sp>
        <p:nvSpPr>
          <p:cNvPr id="66" name="Oval 65"/>
          <p:cNvSpPr/>
          <p:nvPr/>
        </p:nvSpPr>
        <p:spPr>
          <a:xfrm>
            <a:off x="7145495" y="5999677"/>
            <a:ext cx="828000" cy="756000"/>
          </a:xfrm>
          <a:prstGeom prst="ellipse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1200"/>
              </a:lnSpc>
            </a:pPr>
            <a:endParaRPr lang="th-TH" sz="1000" b="1" dirty="0">
              <a:solidFill>
                <a:schemeClr val="tx1"/>
              </a:solidFill>
              <a:cs typeface="TH SarabunPSK" panose="020B0500040200020003" pitchFamily="34" charset="-34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7202460" y="6084232"/>
            <a:ext cx="713597" cy="582847"/>
          </a:xfrm>
          <a:prstGeom prst="roundRect">
            <a:avLst>
              <a:gd name="adj" fmla="val 9572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en-US" sz="1000" b="1" dirty="0" smtClean="0">
                <a:solidFill>
                  <a:schemeClr val="tx1"/>
                </a:solidFill>
                <a:cs typeface="TH SarabunPSK" panose="020B0500040200020003" pitchFamily="34" charset="-34"/>
              </a:rPr>
              <a:t>Smart People / Standard Skills</a:t>
            </a:r>
            <a:endParaRPr lang="th-TH" sz="1000" b="1" dirty="0">
              <a:solidFill>
                <a:schemeClr val="tx1"/>
              </a:solidFill>
              <a:cs typeface="TH SarabunPSK" panose="020B0500040200020003" pitchFamily="34" charset="-34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6154337" y="5995473"/>
            <a:ext cx="828000" cy="756000"/>
          </a:xfrm>
          <a:prstGeom prst="ellipse">
            <a:avLst/>
          </a:prstGeom>
          <a:solidFill>
            <a:srgbClr val="FF7C8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1200"/>
              </a:lnSpc>
            </a:pPr>
            <a:endParaRPr lang="th-TH" sz="1000" b="1" dirty="0">
              <a:solidFill>
                <a:schemeClr val="tx1"/>
              </a:solidFill>
              <a:cs typeface="TH SarabunPSK" panose="020B0500040200020003" pitchFamily="34" charset="-34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6053659" y="6142764"/>
            <a:ext cx="1031871" cy="400068"/>
          </a:xfrm>
          <a:prstGeom prst="roundRect">
            <a:avLst>
              <a:gd name="adj" fmla="val 9572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en-US" sz="1000" b="1" dirty="0" smtClean="0">
                <a:solidFill>
                  <a:schemeClr val="tx1"/>
                </a:solidFill>
                <a:cs typeface="TH SarabunPSK" panose="020B0500040200020003" pitchFamily="34" charset="-34"/>
              </a:rPr>
              <a:t>Smart Education + Digital Learning Platform</a:t>
            </a:r>
            <a:endParaRPr lang="th-TH" sz="1000" b="1" dirty="0">
              <a:solidFill>
                <a:schemeClr val="tx1"/>
              </a:solidFill>
              <a:cs typeface="TH SarabunPSK" panose="020B0500040200020003" pitchFamily="34" charset="-34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8154884" y="5972918"/>
            <a:ext cx="828000" cy="756000"/>
          </a:xfrm>
          <a:prstGeom prst="ellipse">
            <a:avLst/>
          </a:prstGeom>
          <a:solidFill>
            <a:srgbClr val="CC00C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1200"/>
              </a:lnSpc>
            </a:pPr>
            <a:endParaRPr lang="th-TH" sz="1000" b="1" dirty="0">
              <a:solidFill>
                <a:schemeClr val="tx1"/>
              </a:solidFill>
              <a:cs typeface="TH SarabunPSK" panose="020B0500040200020003" pitchFamily="34" charset="-34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8195388" y="6056824"/>
            <a:ext cx="738600" cy="570852"/>
          </a:xfrm>
          <a:prstGeom prst="roundRect">
            <a:avLst>
              <a:gd name="adj" fmla="val 9572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en-US" sz="1000" b="1" dirty="0" smtClean="0">
                <a:solidFill>
                  <a:schemeClr val="tx1"/>
                </a:solidFill>
                <a:cs typeface="TH SarabunPSK" panose="020B0500040200020003" pitchFamily="34" charset="-34"/>
              </a:rPr>
              <a:t>Smart Industry + GDP Growth</a:t>
            </a:r>
            <a:endParaRPr lang="th-TH" sz="1000" b="1" dirty="0">
              <a:solidFill>
                <a:schemeClr val="tx1"/>
              </a:solidFill>
              <a:cs typeface="TH SarabunPSK" panose="020B0500040200020003" pitchFamily="34" charset="-34"/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00452" y="1895162"/>
            <a:ext cx="396000" cy="3960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55413" y="1886837"/>
            <a:ext cx="432000" cy="43200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10153" y="2417658"/>
            <a:ext cx="338592" cy="468000"/>
          </a:xfrm>
          <a:prstGeom prst="rect">
            <a:avLst/>
          </a:prstGeom>
        </p:spPr>
      </p:pic>
      <p:sp>
        <p:nvSpPr>
          <p:cNvPr id="78" name="Rounded Rectangle 77"/>
          <p:cNvSpPr/>
          <p:nvPr/>
        </p:nvSpPr>
        <p:spPr>
          <a:xfrm>
            <a:off x="4317951" y="906827"/>
            <a:ext cx="1372838" cy="391934"/>
          </a:xfrm>
          <a:prstGeom prst="roundRect">
            <a:avLst>
              <a:gd name="adj" fmla="val 9572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en-US" sz="1600" b="1" i="1" dirty="0" smtClean="0">
                <a:solidFill>
                  <a:schemeClr val="tx1"/>
                </a:solidFill>
                <a:cs typeface="TH SarabunPSK" panose="020B0500040200020003" pitchFamily="34" charset="-34"/>
              </a:rPr>
              <a:t>Industry 4.0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2302382" y="975789"/>
            <a:ext cx="2041047" cy="391934"/>
          </a:xfrm>
          <a:prstGeom prst="roundRect">
            <a:avLst>
              <a:gd name="adj" fmla="val 9572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en-US" sz="1600" b="1" i="1" dirty="0" smtClean="0">
                <a:solidFill>
                  <a:schemeClr val="tx1"/>
                </a:solidFill>
                <a:cs typeface="TH SarabunPSK" panose="020B0500040200020003" pitchFamily="34" charset="-34"/>
              </a:rPr>
              <a:t>Thailand Growth Engines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5910666" y="3008402"/>
            <a:ext cx="1755162" cy="444086"/>
          </a:xfrm>
          <a:prstGeom prst="roundRect">
            <a:avLst>
              <a:gd name="adj" fmla="val 9572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en-US" sz="1000" b="1" dirty="0" smtClean="0">
                <a:solidFill>
                  <a:schemeClr val="tx1"/>
                </a:solidFill>
                <a:cs typeface="TH SarabunPSK" panose="020B0500040200020003" pitchFamily="34" charset="-34"/>
              </a:rPr>
              <a:t> OHEC + </a:t>
            </a:r>
            <a:r>
              <a:rPr lang="en-US" sz="1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7</a:t>
            </a:r>
            <a:r>
              <a:rPr lang="en-US" sz="1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 RMUTs</a:t>
            </a:r>
            <a:r>
              <a:rPr lang="en-US" sz="1000" b="1" dirty="0" smtClean="0">
                <a:solidFill>
                  <a:schemeClr val="tx1"/>
                </a:solidFill>
                <a:cs typeface="TH SarabunPSK" panose="020B0500040200020003" pitchFamily="34" charset="-34"/>
              </a:rPr>
              <a:t> + </a:t>
            </a:r>
            <a:r>
              <a:rPr lang="en-US" sz="1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3</a:t>
            </a:r>
            <a:r>
              <a:rPr lang="en-US" sz="1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 KMUTs </a:t>
            </a:r>
            <a:r>
              <a:rPr lang="en-US" sz="1000" b="1" dirty="0" smtClean="0">
                <a:solidFill>
                  <a:schemeClr val="tx1"/>
                </a:solidFill>
                <a:cs typeface="TH SarabunPSK" panose="020B0500040200020003" pitchFamily="34" charset="-34"/>
              </a:rPr>
              <a:t>+ Min. Ed. + </a:t>
            </a:r>
            <a:r>
              <a:rPr lang="en-US" sz="1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429</a:t>
            </a:r>
            <a:r>
              <a:rPr lang="en-US" sz="1000" b="1" dirty="0" smtClean="0">
                <a:solidFill>
                  <a:srgbClr val="FF0000"/>
                </a:solidFill>
                <a:cs typeface="TH SarabunPSK" panose="020B0500040200020003" pitchFamily="34" charset="-34"/>
              </a:rPr>
              <a:t> </a:t>
            </a:r>
            <a:r>
              <a:rPr lang="en-US" sz="1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OVECs</a:t>
            </a:r>
          </a:p>
          <a:p>
            <a:pPr algn="ctr">
              <a:lnSpc>
                <a:spcPts val="1200"/>
              </a:lnSpc>
            </a:pPr>
            <a:r>
              <a:rPr lang="en-US" sz="1000" b="1" i="1" u="sng" dirty="0" smtClean="0">
                <a:solidFill>
                  <a:schemeClr val="tx1"/>
                </a:solidFill>
                <a:cs typeface="TH SarabunPSK" panose="020B0500040200020003" pitchFamily="34" charset="-34"/>
              </a:rPr>
              <a:t>(Public)</a:t>
            </a:r>
            <a:endParaRPr lang="th-TH" sz="1000" b="1" i="1" u="sng" dirty="0">
              <a:solidFill>
                <a:schemeClr val="tx1"/>
              </a:solidFill>
              <a:cs typeface="TH SarabunPSK" panose="020B0500040200020003" pitchFamily="34" charset="-34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4406325" y="2440039"/>
            <a:ext cx="1287704" cy="4202069"/>
            <a:chOff x="4406325" y="2346255"/>
            <a:chExt cx="1287704" cy="4202069"/>
          </a:xfrm>
        </p:grpSpPr>
        <p:grpSp>
          <p:nvGrpSpPr>
            <p:cNvPr id="26" name="Group 25"/>
            <p:cNvGrpSpPr/>
            <p:nvPr/>
          </p:nvGrpSpPr>
          <p:grpSpPr>
            <a:xfrm>
              <a:off x="4406325" y="2346255"/>
              <a:ext cx="1284464" cy="3348000"/>
              <a:chOff x="4933870" y="2750303"/>
              <a:chExt cx="1438637" cy="340308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4933870" y="2750303"/>
                <a:ext cx="1431217" cy="4320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200"/>
                  </a:lnSpc>
                </a:pPr>
                <a:r>
                  <a:rPr lang="en-US" sz="1000" b="1" dirty="0" smtClean="0">
                    <a:solidFill>
                      <a:schemeClr val="tx1"/>
                    </a:solidFill>
                    <a:cs typeface="TH SarabunPSK" panose="020B0500040200020003" pitchFamily="34" charset="-34"/>
                  </a:rPr>
                  <a:t>Robotics / Automation</a:t>
                </a:r>
                <a:endParaRPr lang="th-TH" sz="1000" b="1" dirty="0">
                  <a:solidFill>
                    <a:schemeClr val="tx1"/>
                  </a:solidFill>
                  <a:cs typeface="TH SarabunPSK" panose="020B0500040200020003" pitchFamily="34" charset="-34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4933870" y="3182303"/>
                <a:ext cx="1431217" cy="432000"/>
              </a:xfrm>
              <a:prstGeom prst="rect">
                <a:avLst/>
              </a:prstGeom>
              <a:solidFill>
                <a:srgbClr val="FF99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200"/>
                  </a:lnSpc>
                </a:pPr>
                <a:r>
                  <a:rPr lang="en-US" sz="1000" b="1" dirty="0" smtClean="0">
                    <a:solidFill>
                      <a:schemeClr val="tx1"/>
                    </a:solidFill>
                    <a:cs typeface="TH SarabunPSK" panose="020B0500040200020003" pitchFamily="34" charset="-34"/>
                  </a:rPr>
                  <a:t>Logistics (Aviation / Railway)</a:t>
                </a:r>
                <a:endParaRPr lang="th-TH" sz="1000" b="1" dirty="0">
                  <a:solidFill>
                    <a:schemeClr val="tx1"/>
                  </a:solidFill>
                  <a:cs typeface="TH SarabunPSK" panose="020B0500040200020003" pitchFamily="34" charset="-34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934266" y="3599341"/>
                <a:ext cx="1431217" cy="4320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200"/>
                  </a:lnSpc>
                </a:pPr>
                <a:r>
                  <a:rPr lang="en-US" sz="1000" b="1" dirty="0" smtClean="0">
                    <a:solidFill>
                      <a:schemeClr val="tx1"/>
                    </a:solidFill>
                    <a:cs typeface="TH SarabunPSK" panose="020B0500040200020003" pitchFamily="34" charset="-34"/>
                  </a:rPr>
                  <a:t>Digital Literacy</a:t>
                </a:r>
                <a:endParaRPr lang="th-TH" sz="1000" b="1" dirty="0">
                  <a:solidFill>
                    <a:schemeClr val="tx1"/>
                  </a:solidFill>
                  <a:cs typeface="TH SarabunPSK" panose="020B0500040200020003" pitchFamily="34" charset="-34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4937778" y="4029233"/>
                <a:ext cx="1431217" cy="43200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200"/>
                  </a:lnSpc>
                </a:pPr>
                <a:r>
                  <a:rPr lang="en-US" sz="1000" b="1" dirty="0" smtClean="0">
                    <a:solidFill>
                      <a:schemeClr val="tx1"/>
                    </a:solidFill>
                    <a:cs typeface="TH SarabunPSK" panose="020B0500040200020003" pitchFamily="34" charset="-34"/>
                  </a:rPr>
                  <a:t>Smart Electronics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4941290" y="4444929"/>
                <a:ext cx="1431217" cy="432000"/>
              </a:xfrm>
              <a:prstGeom prst="rect">
                <a:avLst/>
              </a:prstGeom>
              <a:solidFill>
                <a:srgbClr val="CC99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200"/>
                  </a:lnSpc>
                </a:pPr>
                <a:r>
                  <a:rPr lang="en-US" sz="1000" b="1" dirty="0" smtClean="0">
                    <a:solidFill>
                      <a:schemeClr val="tx1"/>
                    </a:solidFill>
                    <a:cs typeface="TH SarabunPSK" panose="020B0500040200020003" pitchFamily="34" charset="-34"/>
                  </a:rPr>
                  <a:t>Biofuels &amp; Biochemical</a:t>
                </a:r>
                <a:endParaRPr lang="th-TH" sz="1000" b="1" dirty="0">
                  <a:solidFill>
                    <a:schemeClr val="tx1"/>
                  </a:solidFill>
                  <a:cs typeface="TH SarabunPSK" panose="020B0500040200020003" pitchFamily="34" charset="-34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4941290" y="4874821"/>
                <a:ext cx="1431217" cy="432000"/>
              </a:xfrm>
              <a:prstGeom prst="rect">
                <a:avLst/>
              </a:prstGeom>
              <a:solidFill>
                <a:srgbClr val="FF9999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200"/>
                  </a:lnSpc>
                </a:pPr>
                <a:r>
                  <a:rPr lang="en-US" sz="1000" b="1" dirty="0" smtClean="0">
                    <a:solidFill>
                      <a:schemeClr val="tx1"/>
                    </a:solidFill>
                    <a:cs typeface="TH SarabunPSK" panose="020B0500040200020003" pitchFamily="34" charset="-34"/>
                  </a:rPr>
                  <a:t>Next-Gen Automotive</a:t>
                </a:r>
                <a:endParaRPr lang="th-TH" sz="1000" b="1" dirty="0">
                  <a:solidFill>
                    <a:schemeClr val="tx1"/>
                  </a:solidFill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941290" y="5288409"/>
                <a:ext cx="1431217" cy="432000"/>
              </a:xfrm>
              <a:prstGeom prst="rect">
                <a:avLst/>
              </a:prstGeom>
              <a:solidFill>
                <a:srgbClr val="CCFF99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200"/>
                  </a:lnSpc>
                </a:pPr>
                <a:r>
                  <a:rPr lang="en-US" sz="1000" b="1" dirty="0" smtClean="0">
                    <a:solidFill>
                      <a:schemeClr val="tx1"/>
                    </a:solidFill>
                    <a:cs typeface="TH SarabunPSK" panose="020B0500040200020003" pitchFamily="34" charset="-34"/>
                  </a:rPr>
                  <a:t>Agriculture &amp; Biotech.</a:t>
                </a:r>
                <a:endParaRPr lang="th-TH" sz="1000" b="1" dirty="0">
                  <a:solidFill>
                    <a:schemeClr val="tx1"/>
                  </a:solidFill>
                  <a:cs typeface="TH SarabunPSK" panose="020B0500040200020003" pitchFamily="34" charset="-34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4941290" y="5721383"/>
                <a:ext cx="1431217" cy="432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200"/>
                  </a:lnSpc>
                </a:pPr>
                <a:r>
                  <a:rPr lang="en-US" sz="1000" b="1" dirty="0" smtClean="0">
                    <a:solidFill>
                      <a:schemeClr val="tx1"/>
                    </a:solidFill>
                    <a:cs typeface="TH SarabunPSK" panose="020B0500040200020003" pitchFamily="34" charset="-34"/>
                  </a:rPr>
                  <a:t>Foods for Future</a:t>
                </a:r>
                <a:endParaRPr lang="th-TH" sz="1000" b="1" dirty="0">
                  <a:solidFill>
                    <a:schemeClr val="tx1"/>
                  </a:solidFill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80" name="Rectangle 79"/>
            <p:cNvSpPr/>
            <p:nvPr/>
          </p:nvSpPr>
          <p:spPr>
            <a:xfrm>
              <a:off x="4406325" y="5698552"/>
              <a:ext cx="1277839" cy="42500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en-US" sz="1000" b="1" dirty="0" smtClean="0">
                  <a:solidFill>
                    <a:schemeClr val="tx1"/>
                  </a:solidFill>
                  <a:cs typeface="TH SarabunPSK" panose="020B0500040200020003" pitchFamily="34" charset="-34"/>
                </a:rPr>
                <a:t>Medical Hub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416190" y="6123316"/>
              <a:ext cx="1277839" cy="425008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en-US" sz="1000" b="1" dirty="0" smtClean="0">
                  <a:solidFill>
                    <a:schemeClr val="tx1"/>
                  </a:solidFill>
                  <a:cs typeface="TH SarabunPSK" panose="020B0500040200020003" pitchFamily="34" charset="-34"/>
                </a:rPr>
                <a:t>Tourism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803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8"/>
          <p:cNvSpPr/>
          <p:nvPr/>
        </p:nvSpPr>
        <p:spPr>
          <a:xfrm>
            <a:off x="-2486" y="-31334"/>
            <a:ext cx="9143996" cy="8070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3"/>
          <p:cNvSpPr/>
          <p:nvPr/>
        </p:nvSpPr>
        <p:spPr>
          <a:xfrm>
            <a:off x="0" y="6591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Clusters for New Growth Industry in Thailand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446" t="26541" r="13333" b="14334"/>
          <a:stretch/>
        </p:blipFill>
        <p:spPr>
          <a:xfrm>
            <a:off x="-54592" y="1159879"/>
            <a:ext cx="9144000" cy="546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736" t="28316" r="13684" b="14421"/>
          <a:stretch/>
        </p:blipFill>
        <p:spPr>
          <a:xfrm>
            <a:off x="0" y="1022681"/>
            <a:ext cx="9144000" cy="5396617"/>
          </a:xfrm>
          <a:prstGeom prst="rect">
            <a:avLst/>
          </a:prstGeom>
        </p:spPr>
      </p:pic>
      <p:sp>
        <p:nvSpPr>
          <p:cNvPr id="3" name="Rounded Rectangle 8"/>
          <p:cNvSpPr/>
          <p:nvPr/>
        </p:nvSpPr>
        <p:spPr>
          <a:xfrm>
            <a:off x="-2486" y="-31334"/>
            <a:ext cx="9143996" cy="8070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3"/>
          <p:cNvSpPr/>
          <p:nvPr/>
        </p:nvSpPr>
        <p:spPr>
          <a:xfrm>
            <a:off x="0" y="6591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 Transformation to Meet Smart Industry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610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-1" y="1817076"/>
            <a:ext cx="5322277" cy="2965939"/>
          </a:xfrm>
          <a:prstGeom prst="roundRect">
            <a:avLst>
              <a:gd name="adj" fmla="val 2821"/>
            </a:avLst>
          </a:prstGeom>
          <a:solidFill>
            <a:srgbClr val="FF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155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2478" b="10521"/>
          <a:stretch/>
        </p:blipFill>
        <p:spPr>
          <a:xfrm>
            <a:off x="4892" y="12700"/>
            <a:ext cx="9144000" cy="2552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144327"/>
            <a:ext cx="9137650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dirty="0" smtClean="0">
                <a:solidFill>
                  <a:srgbClr val="0070C0"/>
                </a:solidFill>
              </a:rPr>
              <a:t>R</a:t>
            </a:r>
            <a:r>
              <a:rPr lang="en-US" sz="2000" dirty="0" smtClean="0"/>
              <a:t>EGIONAL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8000"/>
                </a:solidFill>
              </a:rPr>
              <a:t>A</a:t>
            </a:r>
            <a:r>
              <a:rPr lang="en-US" sz="2000" dirty="0" smtClean="0"/>
              <a:t>SSOCIATION</a:t>
            </a:r>
            <a:r>
              <a:rPr lang="en-US" dirty="0" smtClean="0"/>
              <a:t> </a:t>
            </a:r>
            <a:r>
              <a:rPr lang="en-US" sz="2000" dirty="0" smtClean="0"/>
              <a:t>OF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V</a:t>
            </a:r>
            <a:r>
              <a:rPr lang="en-US" sz="2000" dirty="0" smtClean="0"/>
              <a:t>OCATIONAL</a:t>
            </a:r>
            <a:r>
              <a:rPr lang="en-US" dirty="0" smtClean="0"/>
              <a:t> </a:t>
            </a:r>
            <a:r>
              <a:rPr lang="en-US" sz="2000" dirty="0" smtClean="0"/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CC00CC"/>
                </a:solidFill>
              </a:rPr>
              <a:t>T</a:t>
            </a:r>
            <a:r>
              <a:rPr lang="en-US" sz="2000" dirty="0" smtClean="0"/>
              <a:t>ECHNICAL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lang="en-US" sz="2000" dirty="0" smtClean="0"/>
              <a:t>DUCATION</a:t>
            </a:r>
            <a:r>
              <a:rPr lang="en-US" dirty="0" smtClean="0"/>
              <a:t> </a:t>
            </a:r>
            <a:r>
              <a:rPr lang="en-US" sz="2000" dirty="0" smtClean="0"/>
              <a:t>IN</a:t>
            </a:r>
            <a:r>
              <a:rPr lang="en-US" dirty="0" smtClean="0"/>
              <a:t> A</a:t>
            </a:r>
            <a:r>
              <a:rPr lang="en-US" sz="2000" dirty="0" smtClean="0"/>
              <a:t>SIA</a:t>
            </a:r>
            <a:r>
              <a:rPr lang="en-US" dirty="0" smtClean="0"/>
              <a:t> </a:t>
            </a:r>
          </a:p>
          <a:p>
            <a:pPr algn="ctr"/>
            <a:endParaRPr lang="en-US" sz="1800" dirty="0" smtClean="0"/>
          </a:p>
          <a:p>
            <a:pPr algn="ctr"/>
            <a:r>
              <a:rPr lang="en-US" sz="2400" dirty="0" smtClean="0"/>
              <a:t>Hosted by </a:t>
            </a:r>
          </a:p>
          <a:p>
            <a:pPr algn="ctr"/>
            <a:endParaRPr lang="en-US" sz="1800" dirty="0" smtClean="0"/>
          </a:p>
          <a:p>
            <a:pPr algn="ctr"/>
            <a:r>
              <a:rPr lang="en-US" sz="2400" dirty="0" err="1" smtClean="0"/>
              <a:t>Rajamangala</a:t>
            </a:r>
            <a:r>
              <a:rPr lang="en-US" sz="2400" dirty="0" smtClean="0"/>
              <a:t> University of Technology </a:t>
            </a:r>
            <a:r>
              <a:rPr lang="en-US" sz="2400" dirty="0" err="1" smtClean="0"/>
              <a:t>Thanyaburi</a:t>
            </a:r>
            <a:r>
              <a:rPr lang="en-US" sz="2400" dirty="0" smtClean="0"/>
              <a:t> (</a:t>
            </a:r>
            <a:r>
              <a:rPr lang="en-US" sz="2400" i="1" dirty="0" smtClean="0"/>
              <a:t>RMUTT</a:t>
            </a:r>
            <a:r>
              <a:rPr lang="en-US" sz="2400" dirty="0" smtClean="0"/>
              <a:t>)</a:t>
            </a:r>
          </a:p>
          <a:p>
            <a:pPr algn="ctr">
              <a:spcBef>
                <a:spcPts val="600"/>
              </a:spcBef>
            </a:pPr>
            <a:r>
              <a:rPr lang="en-US" sz="2200" dirty="0" smtClean="0"/>
              <a:t>(</a:t>
            </a:r>
            <a:r>
              <a:rPr lang="en-US" sz="2200" i="1" dirty="0" smtClean="0"/>
              <a:t>Faculty of Technical Education as RAVTE Secretariat</a:t>
            </a:r>
            <a:r>
              <a:rPr lang="en-US" sz="2200" dirty="0" smtClean="0"/>
              <a:t>)</a:t>
            </a:r>
          </a:p>
          <a:p>
            <a:pPr algn="ctr"/>
            <a:endParaRPr lang="en-US" sz="1400" dirty="0" smtClean="0"/>
          </a:p>
          <a:p>
            <a:pPr algn="ctr"/>
            <a:r>
              <a:rPr lang="en-US" sz="2000" i="1" dirty="0" smtClean="0">
                <a:solidFill>
                  <a:srgbClr val="C00000"/>
                </a:solidFill>
              </a:rPr>
              <a:t>E-mail</a:t>
            </a:r>
            <a:r>
              <a:rPr lang="en-US" sz="2000" i="1" dirty="0" smtClean="0"/>
              <a:t>: </a:t>
            </a:r>
            <a:r>
              <a:rPr lang="en-US" sz="2000" dirty="0" smtClean="0"/>
              <a:t>ravte.secretariat@gmail.com</a:t>
            </a:r>
            <a:endParaRPr lang="th-TH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040" y="-23008"/>
            <a:ext cx="1228610" cy="817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001" t="8889" r="60694" b="71555"/>
          <a:stretch/>
        </p:blipFill>
        <p:spPr>
          <a:xfrm>
            <a:off x="-7808" y="-41627"/>
            <a:ext cx="2294810" cy="81758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21040" y="2533732"/>
            <a:ext cx="6588000" cy="432000"/>
            <a:chOff x="331588" y="6267258"/>
            <a:chExt cx="6775812" cy="43872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1588" y="6269083"/>
              <a:ext cx="663317" cy="43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1321" y="6267258"/>
              <a:ext cx="663316" cy="43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51254" y="6267258"/>
              <a:ext cx="663315" cy="43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10984" y="6267258"/>
              <a:ext cx="663316" cy="43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9"/>
            <a:srcRect r="13432"/>
            <a:stretch/>
          </p:blipFill>
          <p:spPr>
            <a:xfrm>
              <a:off x="2971785" y="6273839"/>
              <a:ext cx="713754" cy="43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/>
            <a:srcRect r="7194"/>
            <a:stretch/>
          </p:blipFill>
          <p:spPr>
            <a:xfrm>
              <a:off x="3692511" y="6273839"/>
              <a:ext cx="722044" cy="43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12633" y="6273839"/>
              <a:ext cx="663317" cy="43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77038" y="6273982"/>
              <a:ext cx="663316" cy="43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3"/>
            <a:srcRect l="4051"/>
            <a:stretch/>
          </p:blipFill>
          <p:spPr>
            <a:xfrm>
              <a:off x="5741450" y="6273982"/>
              <a:ext cx="705876" cy="43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444084" y="6273839"/>
              <a:ext cx="663316" cy="432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1826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430" y="2622119"/>
            <a:ext cx="7099086" cy="39167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777" y="468030"/>
            <a:ext cx="2826403" cy="19926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239" y="682580"/>
            <a:ext cx="2489214" cy="1662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748" y="535088"/>
            <a:ext cx="3005167" cy="1848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66456" y="90425"/>
            <a:ext cx="3016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 Teacher</a:t>
            </a:r>
            <a:endParaRPr lang="th-TH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3921" y="159360"/>
            <a:ext cx="3016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 Student</a:t>
            </a:r>
            <a:endParaRPr lang="th-TH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53453" y="37223"/>
            <a:ext cx="3016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 University</a:t>
            </a:r>
            <a:endParaRPr lang="th-TH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330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2" y="409096"/>
            <a:ext cx="9156659" cy="6104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936" r="21916"/>
          <a:stretch/>
        </p:blipFill>
        <p:spPr>
          <a:xfrm>
            <a:off x="689532" y="1353803"/>
            <a:ext cx="2051748" cy="2785058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521970" y="1465487"/>
            <a:ext cx="2717587" cy="68009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Soft Skills</a:t>
            </a:r>
            <a:endParaRPr lang="th-TH" sz="22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521969" y="2355700"/>
            <a:ext cx="2717587" cy="566497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Psychomotor Skills</a:t>
            </a:r>
            <a:endParaRPr lang="th-TH" sz="22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588690" y="1465487"/>
            <a:ext cx="2118337" cy="381646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Professional Standards</a:t>
            </a: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</a:rPr>
              <a:t>+ </a:t>
            </a:r>
          </a:p>
          <a:p>
            <a:pPr algn="ctr">
              <a:spcBef>
                <a:spcPts val="600"/>
              </a:spcBef>
            </a:pPr>
            <a:r>
              <a:rPr lang="en-US" sz="2200" dirty="0" smtClean="0">
                <a:solidFill>
                  <a:schemeClr val="tx1"/>
                </a:solidFill>
              </a:rPr>
              <a:t>Entrepreneur / Startup</a:t>
            </a:r>
            <a:endParaRPr lang="th-TH" sz="22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521969" y="3132314"/>
            <a:ext cx="2717587" cy="95534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 Basic Professional Skills</a:t>
            </a:r>
            <a:endParaRPr lang="th-TH" sz="2200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559547" y="4292235"/>
            <a:ext cx="2717587" cy="95534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Applied Professional Skills</a:t>
            </a:r>
            <a:endParaRPr lang="th-TH" sz="22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521968" y="5520895"/>
            <a:ext cx="5185059" cy="1096721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Working Experiences based WIL </a:t>
            </a:r>
          </a:p>
          <a:p>
            <a:pPr algn="ctr">
              <a:spcBef>
                <a:spcPts val="6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(Work Integrated Learning)</a:t>
            </a:r>
            <a:endParaRPr lang="th-TH" sz="1800" dirty="0">
              <a:solidFill>
                <a:schemeClr val="tx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7441" y="4582916"/>
            <a:ext cx="612275" cy="82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555" y="4323551"/>
            <a:ext cx="1775270" cy="136612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18145" y="249506"/>
            <a:ext cx="8564597" cy="872959"/>
          </a:xfrm>
          <a:prstGeom prst="roundRect">
            <a:avLst>
              <a:gd name="adj" fmla="val 99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Competency-Based Curriculum Model : </a:t>
            </a:r>
            <a:r>
              <a:rPr lang="en-US" sz="2400" b="1" dirty="0" smtClean="0"/>
              <a:t>Competency + WIL</a:t>
            </a:r>
            <a:endParaRPr lang="th-TH" sz="2400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236257" y="5754800"/>
            <a:ext cx="3050877" cy="876132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Yearly Competency Test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(Equivalent Public Organization Standard)</a:t>
            </a:r>
            <a:endParaRPr lang="th-TH" sz="16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79372" y="4718678"/>
            <a:ext cx="773464" cy="361743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Cert.</a:t>
            </a:r>
            <a:endParaRPr lang="th-TH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74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37" y="701387"/>
            <a:ext cx="1520032" cy="15200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541" y="701387"/>
            <a:ext cx="2027760" cy="15200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485" y="692515"/>
            <a:ext cx="1550920" cy="1550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2450" y="701387"/>
            <a:ext cx="2298435" cy="15200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036" y="2675881"/>
            <a:ext cx="2316257" cy="15453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7284" y="2674867"/>
            <a:ext cx="2322309" cy="1545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8574" y="2675881"/>
            <a:ext cx="1314362" cy="15443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t="9050" b="21228"/>
          <a:stretch/>
        </p:blipFill>
        <p:spPr>
          <a:xfrm>
            <a:off x="7321401" y="2675881"/>
            <a:ext cx="1475533" cy="15443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21412" r="22731"/>
          <a:stretch/>
        </p:blipFill>
        <p:spPr>
          <a:xfrm>
            <a:off x="170082" y="4673705"/>
            <a:ext cx="1528592" cy="15376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26065" y="4675051"/>
            <a:ext cx="2066892" cy="15362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25042" y="4673706"/>
            <a:ext cx="1537618" cy="15376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46413" y="4720167"/>
            <a:ext cx="1443030" cy="14430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08936" y="4720167"/>
            <a:ext cx="1361644" cy="14751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442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200" y="4102013"/>
            <a:ext cx="8595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60463" indent="-1160463"/>
            <a:r>
              <a:rPr lang="en-US" sz="2400" b="1" dirty="0" smtClean="0"/>
              <a:t>Objectives</a:t>
            </a:r>
            <a:r>
              <a:rPr lang="en-US" sz="2000" dirty="0" smtClean="0"/>
              <a:t>: Focusing on the demand of its member institutions with respect to    </a:t>
            </a:r>
          </a:p>
          <a:p>
            <a:pPr marL="1435100" indent="-1435100"/>
            <a:r>
              <a:rPr lang="en-US" sz="2000" dirty="0" smtClean="0"/>
              <a:t>	national and regional context.</a:t>
            </a:r>
            <a:endParaRPr lang="th-TH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882934" y="4857225"/>
            <a:ext cx="804270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300"/>
              </a:spcAft>
              <a:buFont typeface="+mj-lt"/>
              <a:buAutoNum type="arabicParenR"/>
            </a:pPr>
            <a:r>
              <a:rPr lang="en-US" sz="2000" dirty="0" smtClean="0"/>
              <a:t>Enhancing vocational teacher education (including institutional development)</a:t>
            </a:r>
          </a:p>
          <a:p>
            <a:pPr marL="457200" indent="-457200">
              <a:spcAft>
                <a:spcPts val="300"/>
              </a:spcAft>
              <a:buAutoNum type="arabicParenR"/>
            </a:pPr>
            <a:r>
              <a:rPr lang="en-US" sz="2000" dirty="0" smtClean="0"/>
              <a:t>Improving research activities on vocational education and to establish it as a scientific discipline</a:t>
            </a:r>
          </a:p>
          <a:p>
            <a:pPr marL="457200" indent="-457200">
              <a:spcAft>
                <a:spcPts val="300"/>
              </a:spcAft>
              <a:buAutoNum type="arabicParenR"/>
            </a:pPr>
            <a:r>
              <a:rPr lang="en-US" sz="2000" dirty="0" smtClean="0"/>
              <a:t>Fostering regionalization process and cooperation</a:t>
            </a:r>
            <a:endParaRPr lang="th-TH" sz="2000" dirty="0"/>
          </a:p>
        </p:txBody>
      </p:sp>
      <p:sp>
        <p:nvSpPr>
          <p:cNvPr id="6" name="Rectangle 5"/>
          <p:cNvSpPr/>
          <p:nvPr/>
        </p:nvSpPr>
        <p:spPr>
          <a:xfrm>
            <a:off x="492646" y="1014786"/>
            <a:ext cx="82705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en-US" sz="2000" b="1" dirty="0">
                <a:solidFill>
                  <a:srgbClr val="FF0000"/>
                </a:solidFill>
              </a:rPr>
              <a:t>RAVTE’s vision </a:t>
            </a:r>
            <a:r>
              <a:rPr lang="en-US" sz="2000" dirty="0">
                <a:solidFill>
                  <a:srgbClr val="303030"/>
                </a:solidFill>
              </a:rPr>
              <a:t>is an </a:t>
            </a:r>
            <a:r>
              <a:rPr lang="en-US" sz="2000" b="1" dirty="0">
                <a:solidFill>
                  <a:srgbClr val="303030"/>
                </a:solidFill>
              </a:rPr>
              <a:t>effective and harmonized TVET sector policy for the region</a:t>
            </a:r>
            <a:r>
              <a:rPr lang="en-US" sz="2000" dirty="0">
                <a:solidFill>
                  <a:srgbClr val="303030"/>
                </a:solidFill>
              </a:rPr>
              <a:t>. The policy strives to </a:t>
            </a:r>
            <a:r>
              <a:rPr lang="en-US" sz="2000" b="1" dirty="0">
                <a:solidFill>
                  <a:srgbClr val="303030"/>
                </a:solidFill>
              </a:rPr>
              <a:t>meet the demands and challenges of ASEAN integration processes</a:t>
            </a:r>
            <a:r>
              <a:rPr lang="en-US" sz="2000" dirty="0">
                <a:solidFill>
                  <a:srgbClr val="303030"/>
                </a:solidFill>
              </a:rPr>
              <a:t>, </a:t>
            </a:r>
            <a:r>
              <a:rPr lang="en-US" sz="2000" b="1" dirty="0">
                <a:solidFill>
                  <a:srgbClr val="303030"/>
                </a:solidFill>
              </a:rPr>
              <a:t>based on political consensus of all participating parties whilst referring to regional standards and quality criteria</a:t>
            </a:r>
            <a:r>
              <a:rPr lang="en-US" sz="2000" dirty="0">
                <a:solidFill>
                  <a:srgbClr val="303030"/>
                </a:solidFill>
              </a:rPr>
              <a:t> in the TVET sector. </a:t>
            </a:r>
            <a:r>
              <a:rPr lang="en-US" sz="2000" b="1" dirty="0">
                <a:solidFill>
                  <a:srgbClr val="FF0000"/>
                </a:solidFill>
              </a:rPr>
              <a:t>RAVTE’s mission </a:t>
            </a:r>
            <a:r>
              <a:rPr lang="en-US" sz="2000" dirty="0">
                <a:solidFill>
                  <a:srgbClr val="303030"/>
                </a:solidFill>
              </a:rPr>
              <a:t>is to </a:t>
            </a:r>
            <a:r>
              <a:rPr lang="en-US" sz="2000" b="1" dirty="0">
                <a:solidFill>
                  <a:srgbClr val="303030"/>
                </a:solidFill>
              </a:rPr>
              <a:t>emphasize the importance of TVET in general and VTE in particular at regional and national levels</a:t>
            </a:r>
            <a:r>
              <a:rPr lang="en-US" sz="2000" dirty="0">
                <a:solidFill>
                  <a:srgbClr val="303030"/>
                </a:solidFill>
              </a:rPr>
              <a:t>. RAVTE intends to support personnel development in order to </a:t>
            </a:r>
            <a:r>
              <a:rPr lang="en-US" sz="2000" b="1" dirty="0">
                <a:solidFill>
                  <a:srgbClr val="303030"/>
                </a:solidFill>
              </a:rPr>
              <a:t>enhance TVET quality and efficiency</a:t>
            </a:r>
            <a:r>
              <a:rPr lang="en-US" sz="2000" dirty="0">
                <a:solidFill>
                  <a:srgbClr val="303030"/>
                </a:solidFill>
              </a:rPr>
              <a:t> </a:t>
            </a:r>
            <a:r>
              <a:rPr lang="en-US" sz="2000" b="1" dirty="0">
                <a:solidFill>
                  <a:srgbClr val="303030"/>
                </a:solidFill>
              </a:rPr>
              <a:t>as well as fostering the ongoing integration activities and developments in East and Southeast Asian countries</a:t>
            </a:r>
            <a:r>
              <a:rPr lang="en-US" sz="2000" dirty="0">
                <a:solidFill>
                  <a:srgbClr val="303030"/>
                </a:solidFill>
              </a:rPr>
              <a:t>.</a:t>
            </a:r>
            <a:endParaRPr lang="th-TH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30199" y="490105"/>
            <a:ext cx="8595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60463" indent="-1160463"/>
            <a:r>
              <a:rPr lang="en-US" sz="2400" b="1" dirty="0" smtClean="0"/>
              <a:t>Vision and Mission:</a:t>
            </a:r>
            <a:endParaRPr lang="th-TH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2715" y="78464"/>
            <a:ext cx="847512" cy="73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1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296" y="500492"/>
            <a:ext cx="2971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RAVTE’s Organization</a:t>
            </a:r>
            <a:r>
              <a:rPr lang="en-US" sz="2000" dirty="0" smtClean="0"/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5212" y="979646"/>
            <a:ext cx="812098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b="1" dirty="0" smtClean="0"/>
              <a:t>Advisory Board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00B050"/>
                </a:solidFill>
              </a:rPr>
              <a:t>AB</a:t>
            </a:r>
            <a:r>
              <a:rPr lang="en-US" sz="2000" dirty="0" smtClean="0"/>
              <a:t>) : Thailand + German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b="1" dirty="0" smtClean="0"/>
              <a:t>Executive Board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6600FF"/>
                </a:solidFill>
              </a:rPr>
              <a:t>EB</a:t>
            </a:r>
            <a:r>
              <a:rPr lang="en-US" sz="2000" dirty="0" smtClean="0"/>
              <a:t>) : President (RMUTT-Thailand) + EB members (RMUTT-Thailand + UTM-Malaysia + UPI-Indonesia + NUTE-Vietnam)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b="1" dirty="0" smtClean="0"/>
              <a:t>General Assembly Member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FF0000"/>
                </a:solidFill>
              </a:rPr>
              <a:t>GAM</a:t>
            </a:r>
            <a:r>
              <a:rPr lang="en-US" sz="2000" dirty="0" smtClean="0"/>
              <a:t>) : ASEAN universities including 	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	</a:t>
            </a:r>
            <a:r>
              <a:rPr lang="en-US" sz="2000" dirty="0" smtClean="0"/>
              <a:t>- 3 universities from Thailand	- 3 universities from Malaysia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	</a:t>
            </a:r>
            <a:r>
              <a:rPr lang="en-US" sz="2000" dirty="0" smtClean="0"/>
              <a:t>- 4 universities from Vietnam	- 2 universities from Cambodia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	</a:t>
            </a:r>
            <a:r>
              <a:rPr lang="en-US" sz="2000" dirty="0" smtClean="0"/>
              <a:t>- 1 university from Laos		- 5 universities from Indonesia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	</a:t>
            </a:r>
            <a:r>
              <a:rPr lang="en-US" sz="2000" dirty="0" smtClean="0"/>
              <a:t>- 2 universities from Philippines	- 1 university from Singapore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	</a:t>
            </a:r>
            <a:r>
              <a:rPr lang="en-US" sz="2000" dirty="0" smtClean="0"/>
              <a:t>- 5 universities from China + Taiwan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	</a:t>
            </a:r>
            <a:r>
              <a:rPr lang="en-US" sz="2000" u="sng" dirty="0" smtClean="0"/>
              <a:t>The total number of RAVTE member = 26 Institutions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b="1" dirty="0" smtClean="0"/>
              <a:t>Secretariat Office </a:t>
            </a:r>
            <a:r>
              <a:rPr lang="en-US" sz="2000" dirty="0" smtClean="0"/>
              <a:t>: Faculty of Technical Education, RMUTT-Thailand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1803" y="91598"/>
            <a:ext cx="1167097" cy="116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3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140" y="268237"/>
            <a:ext cx="8651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Institution Member</a:t>
            </a:r>
            <a:r>
              <a:rPr lang="en-US" sz="2400" dirty="0" smtClean="0"/>
              <a:t>: </a:t>
            </a:r>
            <a:r>
              <a:rPr lang="en-US" sz="2400" i="1" dirty="0" smtClean="0">
                <a:solidFill>
                  <a:srgbClr val="FF0000"/>
                </a:solidFill>
              </a:rPr>
              <a:t>General Assembly Member </a:t>
            </a:r>
            <a:r>
              <a:rPr lang="en-US" sz="2400" dirty="0" smtClean="0"/>
              <a:t>(GAM)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17239" y="968600"/>
            <a:ext cx="6493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Cambodia (2)</a:t>
            </a:r>
          </a:p>
          <a:p>
            <a:pPr lvl="1"/>
            <a:r>
              <a:rPr lang="en-US" sz="2000" dirty="0" smtClean="0"/>
              <a:t>-  National Technical Training Institute (NTTI)</a:t>
            </a:r>
          </a:p>
          <a:p>
            <a:pPr lvl="1"/>
            <a:r>
              <a:rPr lang="en-US" sz="2000" dirty="0" smtClean="0"/>
              <a:t>-  National Polytechnic Institute of Cambodia (NPIC)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05" y="1143727"/>
            <a:ext cx="1081970" cy="7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817239" y="2335650"/>
            <a:ext cx="6493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China (4)</a:t>
            </a:r>
          </a:p>
          <a:p>
            <a:pPr lvl="1"/>
            <a:r>
              <a:rPr lang="en-US" sz="2000" dirty="0" smtClean="0"/>
              <a:t>-  Beijing Normal University (BNU)</a:t>
            </a:r>
          </a:p>
          <a:p>
            <a:pPr lvl="1"/>
            <a:r>
              <a:rPr lang="en-US" sz="2000" dirty="0" smtClean="0"/>
              <a:t>-  Hong Kong Institute of Education (HKIE)</a:t>
            </a:r>
          </a:p>
          <a:p>
            <a:pPr lvl="1"/>
            <a:r>
              <a:rPr lang="en-US" sz="2000" dirty="0" smtClean="0"/>
              <a:t>-  </a:t>
            </a:r>
            <a:r>
              <a:rPr lang="en-US" sz="2000" dirty="0" err="1" smtClean="0"/>
              <a:t>Tongji</a:t>
            </a:r>
            <a:r>
              <a:rPr lang="en-US" sz="2000" dirty="0" smtClean="0"/>
              <a:t> University (IBB)</a:t>
            </a:r>
          </a:p>
          <a:p>
            <a:pPr lvl="1"/>
            <a:r>
              <a:rPr lang="en-US" sz="2000" dirty="0" smtClean="0"/>
              <a:t>-  Shenzhen Polytechnic (SZPT)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05" y="2510776"/>
            <a:ext cx="1081970" cy="7200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40" y="4472600"/>
            <a:ext cx="1075735" cy="7158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817239" y="4318253"/>
            <a:ext cx="6493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Indonesia (5)</a:t>
            </a:r>
          </a:p>
          <a:p>
            <a:pPr lvl="1"/>
            <a:r>
              <a:rPr lang="en-US" sz="2000" dirty="0" smtClean="0"/>
              <a:t>-  State University of Surabaya (UNESA)</a:t>
            </a:r>
          </a:p>
          <a:p>
            <a:pPr lvl="1"/>
            <a:r>
              <a:rPr lang="en-US" sz="2000" dirty="0" smtClean="0"/>
              <a:t>-  </a:t>
            </a:r>
            <a:r>
              <a:rPr lang="en-US" sz="2000" dirty="0" err="1" smtClean="0"/>
              <a:t>Universitas</a:t>
            </a:r>
            <a:r>
              <a:rPr lang="en-US" sz="2000" dirty="0" smtClean="0"/>
              <a:t> </a:t>
            </a:r>
            <a:r>
              <a:rPr lang="en-US" sz="2000" dirty="0" err="1" smtClean="0"/>
              <a:t>Pendidikan</a:t>
            </a:r>
            <a:r>
              <a:rPr lang="en-US" sz="2000" dirty="0" smtClean="0"/>
              <a:t> Indonesia (UPI)</a:t>
            </a:r>
          </a:p>
          <a:p>
            <a:pPr lvl="1"/>
            <a:r>
              <a:rPr lang="en-US" sz="2000" dirty="0" smtClean="0"/>
              <a:t>-  Yogyakarta State University (YSU)</a:t>
            </a:r>
          </a:p>
          <a:p>
            <a:pPr lvl="1"/>
            <a:r>
              <a:rPr lang="en-US" sz="2000" dirty="0" smtClean="0"/>
              <a:t>-  </a:t>
            </a:r>
            <a:r>
              <a:rPr lang="en-US" sz="2000" dirty="0" err="1" smtClean="0"/>
              <a:t>Universitas</a:t>
            </a:r>
            <a:r>
              <a:rPr lang="en-US" sz="2000" dirty="0" smtClean="0"/>
              <a:t> </a:t>
            </a:r>
            <a:r>
              <a:rPr lang="en-US" sz="2000" dirty="0" err="1" smtClean="0"/>
              <a:t>Negeri</a:t>
            </a:r>
            <a:r>
              <a:rPr lang="en-US" sz="2000" dirty="0" smtClean="0"/>
              <a:t> Jakarta (UNJ)</a:t>
            </a:r>
          </a:p>
          <a:p>
            <a:pPr lvl="1"/>
            <a:r>
              <a:rPr lang="en-US" sz="2000" dirty="0" smtClean="0"/>
              <a:t>-  </a:t>
            </a:r>
            <a:r>
              <a:rPr lang="en-US" sz="2000" dirty="0" err="1" smtClean="0"/>
              <a:t>Universitas</a:t>
            </a:r>
            <a:r>
              <a:rPr lang="en-US" sz="2000" dirty="0" smtClean="0"/>
              <a:t> </a:t>
            </a:r>
            <a:r>
              <a:rPr lang="en-US" sz="2000" dirty="0" err="1" smtClean="0"/>
              <a:t>Negeri</a:t>
            </a:r>
            <a:r>
              <a:rPr lang="en-US" sz="2000" dirty="0" smtClean="0"/>
              <a:t> Malang (UM)</a:t>
            </a:r>
          </a:p>
        </p:txBody>
      </p:sp>
    </p:spTree>
    <p:extLst>
      <p:ext uri="{BB962C8B-B14F-4D97-AF65-F5344CB8AC3E}">
        <p14:creationId xmlns:p14="http://schemas.microsoft.com/office/powerpoint/2010/main" val="93820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140" y="268237"/>
            <a:ext cx="8651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Institution Member</a:t>
            </a:r>
            <a:r>
              <a:rPr lang="en-US" sz="2400" dirty="0" smtClean="0"/>
              <a:t>: </a:t>
            </a:r>
            <a:r>
              <a:rPr lang="en-US" sz="2400" i="1" dirty="0" smtClean="0">
                <a:solidFill>
                  <a:srgbClr val="FF0000"/>
                </a:solidFill>
              </a:rPr>
              <a:t>General Assembly Member </a:t>
            </a:r>
            <a:r>
              <a:rPr lang="en-US" sz="2400" dirty="0" smtClean="0"/>
              <a:t>(GAM)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17239" y="968600"/>
            <a:ext cx="6493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Laos (1)</a:t>
            </a:r>
          </a:p>
          <a:p>
            <a:pPr lvl="1"/>
            <a:r>
              <a:rPr lang="en-US" sz="2000" dirty="0" smtClean="0"/>
              <a:t>-  National University of Laos (</a:t>
            </a:r>
            <a:r>
              <a:rPr lang="en-US" sz="2000" dirty="0" err="1" smtClean="0"/>
              <a:t>NUoL</a:t>
            </a:r>
            <a:r>
              <a:rPr lang="en-US" sz="2000" dirty="0" smtClean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13" y="991569"/>
            <a:ext cx="1083662" cy="7211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817239" y="2089991"/>
            <a:ext cx="6493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Malaysia (3)</a:t>
            </a:r>
          </a:p>
          <a:p>
            <a:pPr lvl="1"/>
            <a:r>
              <a:rPr lang="en-US" sz="2000" dirty="0" smtClean="0"/>
              <a:t>-  </a:t>
            </a:r>
            <a:r>
              <a:rPr lang="en-US" sz="2000" dirty="0" err="1" smtClean="0"/>
              <a:t>Universiti</a:t>
            </a:r>
            <a:r>
              <a:rPr lang="en-US" sz="2000" dirty="0" smtClean="0"/>
              <a:t> </a:t>
            </a:r>
            <a:r>
              <a:rPr lang="en-US" sz="2000" dirty="0" err="1" smtClean="0"/>
              <a:t>Tun</a:t>
            </a:r>
            <a:r>
              <a:rPr lang="en-US" sz="2000" dirty="0" smtClean="0"/>
              <a:t> Hussein Onn Malaysia (UTHM)</a:t>
            </a:r>
          </a:p>
          <a:p>
            <a:pPr lvl="1"/>
            <a:r>
              <a:rPr lang="en-US" sz="2000" dirty="0" smtClean="0"/>
              <a:t>-  </a:t>
            </a:r>
            <a:r>
              <a:rPr lang="en-US" sz="2000" dirty="0" err="1" smtClean="0"/>
              <a:t>Universiti</a:t>
            </a:r>
            <a:r>
              <a:rPr lang="en-US" sz="2000" dirty="0" smtClean="0"/>
              <a:t> </a:t>
            </a:r>
            <a:r>
              <a:rPr lang="en-US" sz="2000" dirty="0" err="1" smtClean="0"/>
              <a:t>Tecknologi</a:t>
            </a:r>
            <a:r>
              <a:rPr lang="en-US" sz="2000" dirty="0" smtClean="0"/>
              <a:t> Malaysia (UTM)</a:t>
            </a:r>
          </a:p>
          <a:p>
            <a:pPr lvl="1"/>
            <a:r>
              <a:rPr lang="en-US" sz="2000" dirty="0" smtClean="0"/>
              <a:t>-  </a:t>
            </a:r>
            <a:r>
              <a:rPr lang="en-US" sz="2000" dirty="0" err="1" smtClean="0"/>
              <a:t>Universiti</a:t>
            </a:r>
            <a:r>
              <a:rPr lang="en-US" sz="2000" dirty="0" smtClean="0"/>
              <a:t> </a:t>
            </a:r>
            <a:r>
              <a:rPr lang="en-US" sz="2000" dirty="0" err="1" smtClean="0"/>
              <a:t>Pendidikan</a:t>
            </a:r>
            <a:r>
              <a:rPr lang="en-US" sz="2000" dirty="0" smtClean="0"/>
              <a:t> Sultan Idris (UPSI)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13432"/>
          <a:stretch/>
        </p:blipFill>
        <p:spPr>
          <a:xfrm>
            <a:off x="487913" y="2287480"/>
            <a:ext cx="1108875" cy="640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830887" y="3826935"/>
            <a:ext cx="6493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Philippines (2)</a:t>
            </a:r>
          </a:p>
          <a:p>
            <a:pPr lvl="1"/>
            <a:r>
              <a:rPr lang="en-US" sz="2000" dirty="0" smtClean="0"/>
              <a:t>-  University of San Carlos (USC)</a:t>
            </a:r>
          </a:p>
          <a:p>
            <a:pPr lvl="1"/>
            <a:r>
              <a:rPr lang="en-US" sz="2000" dirty="0" smtClean="0"/>
              <a:t>-  Imus Institute of Science and Technology (IMUS)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7194"/>
          <a:stretch/>
        </p:blipFill>
        <p:spPr>
          <a:xfrm>
            <a:off x="487913" y="3935693"/>
            <a:ext cx="1108875" cy="6083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817239" y="5256103"/>
            <a:ext cx="6493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Singapore (1)</a:t>
            </a:r>
          </a:p>
          <a:p>
            <a:pPr lvl="1"/>
            <a:r>
              <a:rPr lang="en-US" sz="2000" dirty="0" smtClean="0"/>
              <a:t>-  Nanyang Polytechnic (NYP)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14" y="5371803"/>
            <a:ext cx="1108874" cy="7379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1605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140" y="268237"/>
            <a:ext cx="8651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Institution Member</a:t>
            </a:r>
            <a:r>
              <a:rPr lang="en-US" sz="2400" dirty="0" smtClean="0"/>
              <a:t>: </a:t>
            </a:r>
            <a:r>
              <a:rPr lang="en-US" sz="2400" i="1" dirty="0" smtClean="0">
                <a:solidFill>
                  <a:srgbClr val="FF0000"/>
                </a:solidFill>
              </a:rPr>
              <a:t>General Assembly Member </a:t>
            </a:r>
            <a:r>
              <a:rPr lang="en-US" sz="2400" dirty="0" smtClean="0"/>
              <a:t>(GAM)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17239" y="968600"/>
            <a:ext cx="70674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Thailand (3)</a:t>
            </a:r>
          </a:p>
          <a:p>
            <a:pPr lvl="1"/>
            <a:r>
              <a:rPr lang="en-US" sz="2000" dirty="0" smtClean="0"/>
              <a:t>-  </a:t>
            </a:r>
            <a:r>
              <a:rPr lang="en-US" sz="2000" dirty="0" err="1" smtClean="0"/>
              <a:t>Rajamangala</a:t>
            </a:r>
            <a:r>
              <a:rPr lang="en-US" sz="2000" dirty="0" smtClean="0"/>
              <a:t> University of Technology </a:t>
            </a:r>
            <a:r>
              <a:rPr lang="en-US" sz="2000" dirty="0" err="1" smtClean="0"/>
              <a:t>Lanna</a:t>
            </a:r>
            <a:r>
              <a:rPr lang="en-US" sz="2000" dirty="0" smtClean="0"/>
              <a:t> (RMUTL)</a:t>
            </a:r>
          </a:p>
          <a:p>
            <a:pPr lvl="1"/>
            <a:r>
              <a:rPr lang="en-US" sz="2000" dirty="0" smtClean="0"/>
              <a:t>-  </a:t>
            </a:r>
            <a:r>
              <a:rPr lang="en-US" sz="2000" dirty="0" err="1" smtClean="0"/>
              <a:t>Rajamangala</a:t>
            </a:r>
            <a:r>
              <a:rPr lang="en-US" sz="2000" dirty="0" smtClean="0"/>
              <a:t> University of Technology </a:t>
            </a:r>
            <a:r>
              <a:rPr lang="en-US" sz="2000" dirty="0" err="1" smtClean="0"/>
              <a:t>Thanyaburi</a:t>
            </a:r>
            <a:r>
              <a:rPr lang="en-US" sz="2000" dirty="0" smtClean="0"/>
              <a:t> (RMUTT)</a:t>
            </a:r>
          </a:p>
          <a:p>
            <a:pPr lvl="1"/>
            <a:r>
              <a:rPr lang="en-US" sz="2000" dirty="0" smtClean="0"/>
              <a:t>-  </a:t>
            </a:r>
            <a:r>
              <a:rPr lang="en-US" sz="2000" dirty="0" err="1" smtClean="0"/>
              <a:t>Rajamangala</a:t>
            </a:r>
            <a:r>
              <a:rPr lang="en-US" sz="2000" dirty="0" smtClean="0"/>
              <a:t> University of Technology </a:t>
            </a:r>
            <a:r>
              <a:rPr lang="en-US" sz="2000" dirty="0" err="1" smtClean="0"/>
              <a:t>Krungthep</a:t>
            </a:r>
            <a:r>
              <a:rPr lang="en-US" sz="2000" dirty="0" smtClean="0"/>
              <a:t> (RMUTK)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91" y="1104684"/>
            <a:ext cx="1143828" cy="7611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817238" y="2663197"/>
            <a:ext cx="71766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Vietnam (4)</a:t>
            </a:r>
          </a:p>
          <a:p>
            <a:pPr lvl="1"/>
            <a:r>
              <a:rPr lang="en-US" sz="2000" dirty="0" smtClean="0"/>
              <a:t>-  Ho Chi Minh City University of Technology and Education  </a:t>
            </a:r>
          </a:p>
          <a:p>
            <a:pPr lvl="1"/>
            <a:r>
              <a:rPr lang="en-US" sz="2000" dirty="0"/>
              <a:t> </a:t>
            </a:r>
            <a:r>
              <a:rPr lang="en-US" sz="2000" dirty="0" smtClean="0"/>
              <a:t>  (HCMUTE)</a:t>
            </a:r>
          </a:p>
          <a:p>
            <a:pPr lvl="1"/>
            <a:r>
              <a:rPr lang="en-US" sz="2000" dirty="0" smtClean="0"/>
              <a:t>-  </a:t>
            </a:r>
            <a:r>
              <a:rPr lang="en-US" sz="2000" dirty="0" err="1" smtClean="0"/>
              <a:t>Namdinh</a:t>
            </a:r>
            <a:r>
              <a:rPr lang="en-US" sz="2000" dirty="0" smtClean="0"/>
              <a:t> University of Technology and Education (NUTE)</a:t>
            </a:r>
          </a:p>
          <a:p>
            <a:pPr lvl="1"/>
            <a:r>
              <a:rPr lang="en-US" sz="2000" dirty="0" smtClean="0"/>
              <a:t>-  </a:t>
            </a:r>
            <a:r>
              <a:rPr lang="en-US" sz="2000" dirty="0" err="1" smtClean="0"/>
              <a:t>Vinh</a:t>
            </a:r>
            <a:r>
              <a:rPr lang="en-US" sz="2000" dirty="0" smtClean="0"/>
              <a:t> Long University of Technology Education (VLUTE)</a:t>
            </a:r>
          </a:p>
          <a:p>
            <a:pPr lvl="1"/>
            <a:r>
              <a:rPr lang="en-US" sz="2000" dirty="0" smtClean="0"/>
              <a:t>-  </a:t>
            </a:r>
            <a:r>
              <a:rPr lang="en-US" sz="2000" dirty="0" err="1" smtClean="0"/>
              <a:t>Vinh</a:t>
            </a:r>
            <a:r>
              <a:rPr lang="en-US" sz="2000" dirty="0" smtClean="0"/>
              <a:t> University of Technology and Education (VUTED)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051"/>
          <a:stretch/>
        </p:blipFill>
        <p:spPr>
          <a:xfrm>
            <a:off x="575791" y="2840621"/>
            <a:ext cx="1143828" cy="7152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17238" y="4973347"/>
            <a:ext cx="7326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Taiwan (1)</a:t>
            </a:r>
          </a:p>
          <a:p>
            <a:pPr lvl="1"/>
            <a:r>
              <a:rPr lang="en-US" sz="2000" dirty="0" smtClean="0"/>
              <a:t>-  Southern Taiwan University of Science and Technology (STUST)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91" y="5082035"/>
            <a:ext cx="1143828" cy="76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0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0381" y="395339"/>
            <a:ext cx="8460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Partners / Networking (Intl.):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71" y="1261357"/>
            <a:ext cx="1461945" cy="1508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368" y="974274"/>
            <a:ext cx="2051358" cy="1901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862" y="1261357"/>
            <a:ext cx="3181350" cy="1438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b="19497"/>
          <a:stretch/>
        </p:blipFill>
        <p:spPr>
          <a:xfrm>
            <a:off x="2031951" y="3763270"/>
            <a:ext cx="1420931" cy="18186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18743" b="21482"/>
          <a:stretch/>
        </p:blipFill>
        <p:spPr>
          <a:xfrm>
            <a:off x="4959796" y="4587948"/>
            <a:ext cx="2756378" cy="8663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07240" y="2856752"/>
            <a:ext cx="2409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UNESCO </a:t>
            </a:r>
            <a:r>
              <a:rPr lang="en-US" sz="1800" dirty="0"/>
              <a:t>Regional </a:t>
            </a:r>
            <a:r>
              <a:rPr lang="en-US" sz="1800" dirty="0" smtClean="0"/>
              <a:t>office</a:t>
            </a:r>
            <a:endParaRPr lang="th-TH" sz="1800" dirty="0"/>
          </a:p>
        </p:txBody>
      </p:sp>
      <p:sp>
        <p:nvSpPr>
          <p:cNvPr id="11" name="Rectangle 10"/>
          <p:cNvSpPr/>
          <p:nvPr/>
        </p:nvSpPr>
        <p:spPr>
          <a:xfrm>
            <a:off x="437677" y="2859384"/>
            <a:ext cx="19888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SEAMEO </a:t>
            </a:r>
            <a:r>
              <a:rPr lang="en-US" sz="1800" dirty="0" smtClean="0"/>
              <a:t>VOCTECH</a:t>
            </a:r>
            <a:endParaRPr lang="th-TH" sz="1800" dirty="0"/>
          </a:p>
        </p:txBody>
      </p:sp>
      <p:sp>
        <p:nvSpPr>
          <p:cNvPr id="12" name="Rectangle 11"/>
          <p:cNvSpPr/>
          <p:nvPr/>
        </p:nvSpPr>
        <p:spPr>
          <a:xfrm>
            <a:off x="1228529" y="5609227"/>
            <a:ext cx="3102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err="1" smtClean="0"/>
              <a:t>Columbo</a:t>
            </a:r>
            <a:r>
              <a:rPr lang="en-US" sz="1800" dirty="0" smtClean="0"/>
              <a:t> </a:t>
            </a:r>
            <a:r>
              <a:rPr lang="en-US" sz="1800" dirty="0"/>
              <a:t>Plan Staff College for Technicians Education (CPSC)</a:t>
            </a:r>
            <a:endParaRPr lang="th-TH" sz="1800" dirty="0"/>
          </a:p>
        </p:txBody>
      </p:sp>
      <p:sp>
        <p:nvSpPr>
          <p:cNvPr id="13" name="Rectangle 12"/>
          <p:cNvSpPr/>
          <p:nvPr/>
        </p:nvSpPr>
        <p:spPr>
          <a:xfrm>
            <a:off x="5539566" y="2769608"/>
            <a:ext cx="3388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ASEAN </a:t>
            </a:r>
            <a:r>
              <a:rPr lang="en-US" sz="1800" dirty="0"/>
              <a:t>University Network (AUN</a:t>
            </a:r>
            <a:r>
              <a:rPr lang="en-US" sz="1800" dirty="0" smtClean="0"/>
              <a:t>)</a:t>
            </a:r>
            <a:endParaRPr lang="th-TH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r="60746" b="34197"/>
          <a:stretch/>
        </p:blipFill>
        <p:spPr>
          <a:xfrm>
            <a:off x="5216310" y="3658907"/>
            <a:ext cx="2243351" cy="106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3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444" t="20666" r="20694" b="73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8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351</TotalTime>
  <Words>893</Words>
  <Application>Microsoft Office PowerPoint</Application>
  <PresentationFormat>On-screen Show (4:3)</PresentationFormat>
  <Paragraphs>141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Cordia New</vt:lpstr>
      <vt:lpstr>TH SarabunPSK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Somboon Theerawisitpong</dc:creator>
  <cp:lastModifiedBy>Somboon Theerawisitpong</cp:lastModifiedBy>
  <cp:revision>55</cp:revision>
  <dcterms:created xsi:type="dcterms:W3CDTF">2019-09-29T03:24:22Z</dcterms:created>
  <dcterms:modified xsi:type="dcterms:W3CDTF">2019-10-07T18:39:49Z</dcterms:modified>
</cp:coreProperties>
</file>